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6" r:id="rId3"/>
    <p:sldId id="273" r:id="rId4"/>
    <p:sldId id="261" r:id="rId5"/>
    <p:sldId id="262" r:id="rId6"/>
    <p:sldId id="264" r:id="rId7"/>
    <p:sldId id="263" r:id="rId8"/>
    <p:sldId id="265" r:id="rId9"/>
    <p:sldId id="266" r:id="rId10"/>
    <p:sldId id="269" r:id="rId11"/>
    <p:sldId id="276" r:id="rId12"/>
    <p:sldId id="258" r:id="rId13"/>
    <p:sldId id="270" r:id="rId14"/>
    <p:sldId id="271" r:id="rId15"/>
    <p:sldId id="275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9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38F82-6061-4EBD-9E6D-BFBDEE2C6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375136"/>
      </p:ext>
    </p:extLst>
  </p:cSld>
  <p:clrMap bg1="lt1" tx1="dk1" bg2="lt2" tx2="dk2" accent1="accent1" accent2="accent2" accent3="accent3" accent4="accent4" accent5="accent5" accent6="accent6" hlink="hlink" folHlink="folHlink"/>
  <p:hf sldNum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21AA6-2CAA-4CF3-A0D9-FF86560997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483601"/>
      </p:ext>
    </p:extLst>
  </p:cSld>
  <p:clrMap bg1="lt1" tx1="dk1" bg2="lt2" tx2="dk2" accent1="accent1" accent2="accent2" accent3="accent3" accent4="accent4" accent5="accent5" accent6="accent6" hlink="hlink" folHlink="folHlink"/>
  <p:hf sldNum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FBA09A-D890-4633-8D38-80423363DD5C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F46F62-7D0E-495B-991E-8B2305D5A2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7767662" cy="564357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6600" dirty="0" smtClean="0"/>
              <a:t> </a:t>
            </a:r>
            <a:r>
              <a:rPr lang="ru-RU" sz="6600" b="1" dirty="0" smtClean="0"/>
              <a:t>«Каков народ, таков и </a:t>
            </a:r>
            <a:r>
              <a:rPr lang="ru-RU" sz="6600" b="1" smtClean="0"/>
              <a:t>падишах</a:t>
            </a:r>
            <a:r>
              <a:rPr lang="ru-RU" sz="6600" b="1" smtClean="0"/>
              <a:t>».</a:t>
            </a:r>
            <a:endParaRPr lang="ru-RU" sz="6600" b="1" dirty="0" smtClean="0"/>
          </a:p>
          <a:p>
            <a:pPr>
              <a:buNone/>
            </a:pPr>
            <a:r>
              <a:rPr lang="ru-RU" sz="6600" dirty="0" smtClean="0"/>
              <a:t>                              </a:t>
            </a:r>
            <a:r>
              <a:rPr lang="ru-RU" sz="5800" b="1" dirty="0" smtClean="0"/>
              <a:t>Восточная мудрость</a:t>
            </a:r>
            <a:endParaRPr lang="ru-RU" sz="6600" b="1" dirty="0" smtClean="0"/>
          </a:p>
          <a:p>
            <a:pPr>
              <a:buNone/>
            </a:pPr>
            <a:endParaRPr lang="ru-RU" sz="6600" dirty="0" smtClean="0"/>
          </a:p>
          <a:p>
            <a:pPr>
              <a:buNone/>
            </a:pPr>
            <a:endParaRPr lang="ru-RU" sz="6600" dirty="0" smtClean="0"/>
          </a:p>
          <a:p>
            <a:pPr>
              <a:buNone/>
            </a:pPr>
            <a:endParaRPr lang="ru-RU" sz="6600" dirty="0" smtClean="0"/>
          </a:p>
          <a:p>
            <a:pPr>
              <a:buNone/>
            </a:pPr>
            <a:r>
              <a:rPr lang="ru-RU" sz="6600" b="1" dirty="0" smtClean="0"/>
              <a:t>« Всякий народ живет под властью того правительства, какого заслуживает».</a:t>
            </a:r>
          </a:p>
          <a:p>
            <a:pPr>
              <a:buNone/>
            </a:pPr>
            <a:r>
              <a:rPr lang="ru-RU" sz="6600" dirty="0" smtClean="0"/>
              <a:t>                           </a:t>
            </a:r>
            <a:r>
              <a:rPr lang="ru-RU" sz="6600" b="1" dirty="0" err="1" smtClean="0"/>
              <a:t>Жозеф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Деместр</a:t>
            </a:r>
            <a:endParaRPr lang="ru-RU" sz="6600" b="1" dirty="0" smtClean="0"/>
          </a:p>
          <a:p>
            <a:pPr>
              <a:buNone/>
            </a:pPr>
            <a:endParaRPr lang="ru-RU" sz="6600" dirty="0" smtClean="0"/>
          </a:p>
          <a:p>
            <a:pPr>
              <a:buNone/>
            </a:pP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Приложение №3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Выделите из предложенного списка политические права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396536" cy="6858000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жизнь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участие в управлении делами государства 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тайну переписки, телефонных переговоров, почтовых, телеграфных и иных сообщений 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избирать и быть избранным в органы государственной власти и органы местного самоуправления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свободу передвижения и места жительства 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участие в референдуме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обращаться лично, направлять индивидуальные и коллективные обращения в государственные органы и органы местного самоуправления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осуществления правосудия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собираться мирно, без оружия, проводить собрания, митинги и демонстрации, шествия и пикетирования 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Право на свободу совести 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ru-RU" sz="7200" b="1" dirty="0" smtClean="0"/>
              <a:t>  Право на неприкосновенность жилища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Политические права</a:t>
            </a: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91600" cy="53114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равное участие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управлении делами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Право избирать и быть избранным в органы государственной власти и органы местного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самоуправления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Право на участие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референдуме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Право обращаться лично, направлять индивидуальные и коллективные обращения в государственные органы и органы местного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самоуправления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Право собираться мирно, без оружия, проводить собрания, митинги и демонстрации, шествия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пикетирования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Право осуществления правосудия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188640"/>
            <a:ext cx="4244280" cy="61359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>
              <a:buFont typeface="Wingdings" pitchFamily="2" charset="2"/>
              <a:buChar char="v"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Конституция РФ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Статья 33 </a:t>
            </a:r>
          </a:p>
          <a:p>
            <a:pPr>
              <a:buNone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на обращение в государственные органы и органы местного самоуправления</a:t>
            </a:r>
          </a:p>
          <a:p>
            <a:pPr>
              <a:buNone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и расскажите о способах реализации этого права ( стр.48)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81998" y="116632"/>
            <a:ext cx="4422450" cy="66693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Вариант 2</a:t>
            </a:r>
          </a:p>
          <a:p>
            <a:pPr>
              <a:buFont typeface="Wingdings" pitchFamily="2" charset="2"/>
              <a:buChar char="v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4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Конституция РФ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Статья 31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Граждане могут собираться для обсуждения каких-либо вопросов, представляющих для них общий интерес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Найдите способы реализации этого права и расскажите об их особенностях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(стр. 48)</a:t>
            </a:r>
            <a:endParaRPr lang="ru-RU" sz="41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>
              <a:buFont typeface="Wingdings" pitchFamily="2" charset="2"/>
              <a:buChar char="Ø"/>
            </a:pPr>
            <a:endParaRPr lang="ru-RU" sz="3600" b="1" dirty="0" smtClean="0"/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Жалобы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Заявления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Предложения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Вариант 2</a:t>
            </a:r>
          </a:p>
          <a:p>
            <a:pPr>
              <a:buFont typeface="Wingdings" pitchFamily="2" charset="2"/>
              <a:buChar char="v"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Митинги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Уличные шествия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Демонстрации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Согласны ли вы, что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1</a:t>
            </a:r>
            <a:r>
              <a:rPr lang="ru-RU" sz="3600" b="1" dirty="0" smtClean="0"/>
              <a:t>) политикой может заниматься лишь тот человек, который обладает качествами политического деятеля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400" dirty="0" smtClean="0"/>
              <a:t>2) политикой может заниматься каждый человек</a:t>
            </a:r>
            <a:endParaRPr lang="ru-RU" sz="4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04800" y="260350"/>
            <a:ext cx="8686800" cy="838200"/>
          </a:xfrm>
        </p:spPr>
        <p:txBody>
          <a:bodyPr>
            <a:normAutofit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Закончи фразу</a:t>
            </a: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1)«Для меня политический выбор…»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2) «Моё участие в политической жизни страны – это…»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lvl="0" indent="-571500">
              <a:buFont typeface="+mj-lt"/>
              <a:buAutoNum type="romanUcPeriod"/>
            </a:pPr>
            <a:r>
              <a:rPr lang="ru-RU" sz="4000" b="1" dirty="0" smtClean="0"/>
              <a:t>Прочитать параграф № 6 </a:t>
            </a:r>
          </a:p>
          <a:p>
            <a:pPr marL="571500" lvl="0" indent="-571500">
              <a:buFont typeface="+mj-lt"/>
              <a:buAutoNum type="romanUcPeriod"/>
            </a:pPr>
            <a:r>
              <a:rPr lang="ru-RU" sz="4000" b="1" dirty="0" smtClean="0"/>
              <a:t> « В свободе печати отражается состояние и уровень развития нашей демократии?»</a:t>
            </a:r>
          </a:p>
          <a:p>
            <a:pPr>
              <a:buNone/>
            </a:pP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Видеоролик</a:t>
            </a: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/>
              <a:t>« Молодёжь и выборы»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Выяснить, как граждане могут участвовать в политике.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072" y="2232249"/>
            <a:ext cx="7380312" cy="458112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Участие граждан в политической жизни.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Object 10"/>
          <p:cNvGraphicFramePr>
            <a:graphicFrameLocks noChangeAspect="1"/>
          </p:cNvGraphicFramePr>
          <p:nvPr/>
        </p:nvGraphicFramePr>
        <p:xfrm>
          <a:off x="5000628" y="357166"/>
          <a:ext cx="3758738" cy="2357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lip" r:id="rId3" imgW="4038840" imgH="2534400" progId="">
                  <p:embed/>
                </p:oleObj>
              </mc:Choice>
              <mc:Fallback>
                <p:oleObj name="Clip" r:id="rId3" imgW="4038840" imgH="25344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357166"/>
                        <a:ext cx="3758738" cy="23574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48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036496" cy="778098"/>
          </a:xfrm>
          <a:effectLst/>
        </p:spPr>
        <p:txBody>
          <a:bodyPr>
            <a:noAutofit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Право участвовать в управлении делами государства</a:t>
            </a: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1"/>
            <a:ext cx="8784976" cy="37730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Конституция РФ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b="1" dirty="0" smtClean="0"/>
              <a:t>Ст.32 п.2 </a:t>
            </a:r>
            <a:r>
              <a:rPr lang="ru-RU" sz="3600" b="1" i="1" dirty="0" smtClean="0"/>
              <a:t>участия граждан в управлении государством:</a:t>
            </a:r>
            <a:endParaRPr lang="ru-RU" sz="36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32723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ВЫБОРЫ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54771" y="5441364"/>
            <a:ext cx="23137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РЕФЕРЕНДУМ</a:t>
            </a:r>
            <a:endParaRPr lang="ru-RU" sz="28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357424" y="3857626"/>
            <a:ext cx="1714513" cy="11430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893471" y="3750471"/>
            <a:ext cx="1785952" cy="12858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56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Рефере́ндум</a:t>
            </a:r>
            <a:endParaRPr lang="ru-RU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91440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непосредственного волеизъявления граждан, выражающаяся в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________________по___________________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общегосударственного, регионального или местного масштаба. </a:t>
            </a:r>
          </a:p>
          <a:p>
            <a:pPr>
              <a:lnSpc>
                <a:spcPct val="9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pPr>
              <a:lnSpc>
                <a:spcPct val="9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Референдум общегосударственного масштаба в РФ - 12 декабря 1993 год.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Заполни таблицу</a:t>
            </a: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Работа в парах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(стр.46-47) 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Приложение №1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05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1520" y="4929198"/>
            <a:ext cx="8497193" cy="18004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Граждане Российской Федерации имеют право избирать и быть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избранными в органы государственной власти и органы местного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самоуправления, а также участвовать в референдуме.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51520" y="4209564"/>
            <a:ext cx="8497193" cy="64819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избирательное право равное </a:t>
            </a:r>
            <a:r>
              <a:rPr lang="ru-RU" sz="2800" dirty="0" smtClean="0">
                <a:latin typeface="Times New Roman" pitchFamily="18" charset="0"/>
              </a:rPr>
              <a:t>(1 человек-1 голос)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4786314" y="2492375"/>
            <a:ext cx="4000528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latin typeface="Times New Roman" pitchFamily="18" charset="0"/>
              </a:rPr>
              <a:t>Право гражданина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быть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избранным </a:t>
            </a:r>
            <a:r>
              <a:rPr lang="ru-RU" sz="2000" b="1" dirty="0">
                <a:latin typeface="Times New Roman" pitchFamily="18" charset="0"/>
              </a:rPr>
              <a:t>в органы </a:t>
            </a:r>
          </a:p>
          <a:p>
            <a:pPr algn="ctr"/>
            <a:r>
              <a:rPr lang="ru-RU" sz="2000" b="1" dirty="0">
                <a:latin typeface="Times New Roman" pitchFamily="18" charset="0"/>
              </a:rPr>
              <a:t>государственной </a:t>
            </a:r>
            <a:r>
              <a:rPr lang="ru-RU" sz="2000" b="1" dirty="0" smtClean="0">
                <a:latin typeface="Times New Roman" pitchFamily="18" charset="0"/>
              </a:rPr>
              <a:t>власти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51520" y="-24"/>
            <a:ext cx="3816424" cy="256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Все граждане РФ, достигшие 18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лет</a:t>
            </a:r>
            <a:r>
              <a:rPr lang="ru-RU" sz="2000" b="1" dirty="0">
                <a:latin typeface="Times New Roman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(за исключением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недееспособных и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находящихся в местах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лишения свободы по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приговору суда).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786314" y="0"/>
            <a:ext cx="4000528" cy="256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Условия: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Гражданство РФ;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Возраст;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Срок проживания;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Срок занятия должности.</a:t>
            </a:r>
          </a:p>
          <a:p>
            <a:pPr marL="342900" indent="-342900"/>
            <a:r>
              <a:rPr lang="ru-RU" sz="2000" b="1" dirty="0">
                <a:latin typeface="Times New Roman" pitchFamily="18" charset="0"/>
              </a:rPr>
              <a:t>(Президент РФ – с 35 </a:t>
            </a:r>
            <a:r>
              <a:rPr lang="ru-RU" sz="2000" b="1" dirty="0" smtClean="0">
                <a:latin typeface="Times New Roman" pitchFamily="18" charset="0"/>
              </a:rPr>
              <a:t>лет,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</a:rPr>
              <a:t> депутат с 21 года)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3568407"/>
            <a:ext cx="8497193" cy="5035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Тайное </a:t>
            </a:r>
            <a:r>
              <a:rPr lang="ru-RU" sz="2400" dirty="0" smtClean="0">
                <a:latin typeface="Times New Roman" pitchFamily="18" charset="0"/>
              </a:rPr>
              <a:t>(в спец. кабинах),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прямое </a:t>
            </a:r>
            <a:r>
              <a:rPr lang="ru-RU" sz="2400" dirty="0" smtClean="0">
                <a:latin typeface="Times New Roman" pitchFamily="18" charset="0"/>
              </a:rPr>
              <a:t>( непосредственное избрание)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51520" y="2278061"/>
            <a:ext cx="3816350" cy="115093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latin typeface="Times New Roman" pitchFamily="18" charset="0"/>
              </a:rPr>
              <a:t>Право гражданина лично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участвовать в выборах</a:t>
            </a:r>
            <a:r>
              <a:rPr lang="ru-RU" sz="2000" b="1" dirty="0">
                <a:latin typeface="Times New Roman" pitchFamily="18" charset="0"/>
              </a:rPr>
              <a:t> в </a:t>
            </a:r>
          </a:p>
          <a:p>
            <a:pPr algn="ctr"/>
            <a:r>
              <a:rPr lang="ru-RU" sz="2000" b="1" dirty="0">
                <a:latin typeface="Times New Roman" pitchFamily="18" charset="0"/>
              </a:rPr>
              <a:t>качестве избирателя</a:t>
            </a:r>
            <a:r>
              <a:rPr lang="ru-RU" sz="1800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37622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Определите верный порядок этапов избирательного процесса</a:t>
            </a:r>
            <a:br>
              <a:rPr lang="ru-RU" sz="4400" cap="none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400" cap="none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Работа в парах</a:t>
            </a:r>
          </a:p>
          <a:p>
            <a:pPr>
              <a:buFont typeface="Wingdings" pitchFamily="2" charset="2"/>
              <a:buChar char="v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Приложение №2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3866803"/>
            <a:ext cx="5184576" cy="229850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1056</TotalTime>
  <Words>539</Words>
  <Application>Microsoft Office PowerPoint</Application>
  <PresentationFormat>Экран (4:3)</PresentationFormat>
  <Paragraphs>115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Трек</vt:lpstr>
      <vt:lpstr>Clip</vt:lpstr>
      <vt:lpstr>Презентация PowerPoint</vt:lpstr>
      <vt:lpstr>Видеоролик</vt:lpstr>
      <vt:lpstr>Цель урока</vt:lpstr>
      <vt:lpstr> Участие граждан в политической жизни.</vt:lpstr>
      <vt:lpstr>Право участвовать в управлении делами государства</vt:lpstr>
      <vt:lpstr>Рефере́ндум</vt:lpstr>
      <vt:lpstr>Заполни таблицу</vt:lpstr>
      <vt:lpstr>Презентация PowerPoint</vt:lpstr>
      <vt:lpstr>Определите верный порядок этапов избирательного процесса </vt:lpstr>
      <vt:lpstr>Приложение №3</vt:lpstr>
      <vt:lpstr>Презентация PowerPoint</vt:lpstr>
      <vt:lpstr>Политические права</vt:lpstr>
      <vt:lpstr>Презентация PowerPoint</vt:lpstr>
      <vt:lpstr>Презентация PowerPoint</vt:lpstr>
      <vt:lpstr>Согласны ли вы, что</vt:lpstr>
      <vt:lpstr>Закончи фразу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User</cp:lastModifiedBy>
  <cp:revision>83</cp:revision>
  <dcterms:created xsi:type="dcterms:W3CDTF">2015-11-09T13:33:44Z</dcterms:created>
  <dcterms:modified xsi:type="dcterms:W3CDTF">2020-10-26T12:38:34Z</dcterms:modified>
</cp:coreProperties>
</file>