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72" autoAdjust="0"/>
    <p:restoredTop sz="94579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81305-2A93-4B0E-857F-839B206FA2AE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E081-64D4-48AE-90FA-FECFCA166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81305-2A93-4B0E-857F-839B206FA2AE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E081-64D4-48AE-90FA-FECFCA166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81305-2A93-4B0E-857F-839B206FA2AE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E081-64D4-48AE-90FA-FECFCA166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81305-2A93-4B0E-857F-839B206FA2AE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E081-64D4-48AE-90FA-FECFCA166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81305-2A93-4B0E-857F-839B206FA2AE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E081-64D4-48AE-90FA-FECFCA166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81305-2A93-4B0E-857F-839B206FA2AE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E081-64D4-48AE-90FA-FECFCA166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81305-2A93-4B0E-857F-839B206FA2AE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E081-64D4-48AE-90FA-FECFCA166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81305-2A93-4B0E-857F-839B206FA2AE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922E081-64D4-48AE-90FA-FECFCA1660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81305-2A93-4B0E-857F-839B206FA2AE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E081-64D4-48AE-90FA-FECFCA166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81305-2A93-4B0E-857F-839B206FA2AE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922E081-64D4-48AE-90FA-FECFCA166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B281305-2A93-4B0E-857F-839B206FA2AE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E081-64D4-48AE-90FA-FECFCA166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B281305-2A93-4B0E-857F-839B206FA2AE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922E081-64D4-48AE-90FA-FECFCA166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700808"/>
            <a:ext cx="7632848" cy="4104456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современнЫЙ</a:t>
            </a:r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урок </a:t>
            </a:r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истории </a:t>
            </a:r>
            <a:b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r>
              <a:rPr lang="ru-RU" sz="12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Выполнил а </a:t>
            </a:r>
            <a:br>
              <a:rPr lang="ru-RU" sz="12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r>
              <a:rPr lang="ru-RU" sz="12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учитель истории </a:t>
            </a:r>
            <a:r>
              <a:rPr lang="ru-RU" sz="1200" dirty="0" err="1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Т</a:t>
            </a:r>
            <a:r>
              <a:rPr lang="ru-RU" sz="1200" dirty="0" err="1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окмакова</a:t>
            </a:r>
            <a:r>
              <a:rPr lang="ru-RU" sz="12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Ольга Борисовна</a:t>
            </a:r>
            <a:r>
              <a:rPr lang="ru-RU" sz="12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/>
            </a:r>
            <a:br>
              <a:rPr lang="ru-RU" sz="12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r>
              <a:rPr lang="ru-RU" sz="12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/>
            </a:r>
            <a:br>
              <a:rPr lang="ru-RU" sz="12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r>
              <a:rPr lang="ru-RU" sz="12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/>
            </a:r>
            <a:br>
              <a:rPr lang="ru-RU" sz="12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r>
              <a:rPr lang="ru-RU" sz="12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.</a:t>
            </a:r>
            <a:endParaRPr lang="ru-RU" sz="12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88640"/>
            <a:ext cx="7992888" cy="720080"/>
          </a:xfrm>
        </p:spPr>
        <p:txBody>
          <a:bodyPr/>
          <a:lstStyle/>
          <a:p>
            <a:pPr algn="ctr"/>
            <a:r>
              <a:rPr lang="ru-RU" dirty="0" smtClean="0"/>
              <a:t>МБОУ «Красносельская средняя школа» </a:t>
            </a:r>
          </a:p>
          <a:p>
            <a:pPr algn="ctr"/>
            <a:r>
              <a:rPr lang="ru-RU" dirty="0" smtClean="0"/>
              <a:t>Красносельского муниципального района Костромской области</a:t>
            </a: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6488668"/>
            <a:ext cx="839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1400735"/>
          <a:ext cx="8640961" cy="4769067"/>
        </p:xfrm>
        <a:graphic>
          <a:graphicData uri="http://schemas.openxmlformats.org/drawingml/2006/table">
            <a:tbl>
              <a:tblPr/>
              <a:tblGrid>
                <a:gridCol w="383678"/>
                <a:gridCol w="7424155"/>
                <a:gridCol w="833128"/>
              </a:tblGrid>
              <a:tr h="4197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Этапы урока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Время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240402">
                <a:tc gridSpan="3"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rgbClr val="272727"/>
                        </a:solidFill>
                        <a:latin typeface="Times New Roman"/>
                      </a:endParaRP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24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Организационный этап</a:t>
                      </a:r>
                    </a:p>
                  </a:txBody>
                  <a:tcPr marL="261091" marR="5802" marT="58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7794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Постановка цели и задач урока. Мотивация учебной деятельности учащихся</a:t>
                      </a:r>
                    </a:p>
                  </a:txBody>
                  <a:tcPr marL="261091" marR="5802" marT="58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97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Актуализация знаний</a:t>
                      </a:r>
                    </a:p>
                  </a:txBody>
                  <a:tcPr marL="261091" marR="5802" marT="58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816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Обобщение и систематизация знаний. Подготовка учащихся к обобщенной деятельности. Воспроизведение на новом уровне (переформулированные вопросы)</a:t>
                      </a:r>
                    </a:p>
                  </a:txBody>
                  <a:tcPr marL="261091" marR="5802" marT="58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97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Применение знаний и умений в новой ситуации</a:t>
                      </a:r>
                    </a:p>
                  </a:txBody>
                  <a:tcPr marL="261091" marR="5802" marT="58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97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Контроль усвоения, обсуждение допущенных ошибок и их коррекция   </a:t>
                      </a:r>
                    </a:p>
                  </a:txBody>
                  <a:tcPr marL="261091" marR="5802" marT="58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97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Формулирование выводов по изученному материалу</a:t>
                      </a:r>
                    </a:p>
                  </a:txBody>
                  <a:tcPr marL="261091" marR="5802" marT="58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97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    Рефлексия </a:t>
                      </a:r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(подведение итогов занятия)</a:t>
                      </a:r>
                    </a:p>
                  </a:txBody>
                  <a:tcPr marL="5802" marR="5802" marT="58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7" name="Блок-схема: альтернативный процесс 6"/>
          <p:cNvSpPr/>
          <p:nvPr/>
        </p:nvSpPr>
        <p:spPr>
          <a:xfrm>
            <a:off x="467544" y="260648"/>
            <a:ext cx="8064896" cy="936104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ru-RU" sz="2000" b="1" dirty="0" smtClean="0">
                <a:solidFill>
                  <a:srgbClr val="272727"/>
                </a:solidFill>
                <a:latin typeface="Times New Roman"/>
              </a:rPr>
              <a:t>3. Структура урока обобщения и систематизации знаний</a:t>
            </a:r>
            <a:endParaRPr lang="ru-RU" sz="2000" b="1" dirty="0">
              <a:solidFill>
                <a:srgbClr val="272727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3528" y="1628802"/>
          <a:ext cx="8496945" cy="3385988"/>
        </p:xfrm>
        <a:graphic>
          <a:graphicData uri="http://schemas.openxmlformats.org/drawingml/2006/table">
            <a:tbl>
              <a:tblPr/>
              <a:tblGrid>
                <a:gridCol w="377284"/>
                <a:gridCol w="7300419"/>
                <a:gridCol w="819242"/>
              </a:tblGrid>
              <a:tr h="614996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Этапы урока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Время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249098">
                <a:tc gridSpan="3">
                  <a:txBody>
                    <a:bodyPr/>
                    <a:lstStyle/>
                    <a:p>
                      <a:pPr algn="ctr" fontAlgn="t"/>
                      <a:endParaRPr lang="ru-RU" sz="2000" b="1" i="0" u="none" strike="noStrike" dirty="0">
                        <a:solidFill>
                          <a:srgbClr val="272727"/>
                        </a:solidFill>
                        <a:latin typeface="Times New Roman"/>
                      </a:endParaRP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4996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Организационный этап 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мин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614996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Постановка целей и задач урока. Мотивация учебной деятельности учащихся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мин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614996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Выполнение работы учащимися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 мин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614996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Рефлексия (подведение итогов занятия)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мин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755576" y="260648"/>
            <a:ext cx="7776864" cy="9361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t"/>
            <a:r>
              <a:rPr lang="ru-RU" sz="2400" b="1" dirty="0" smtClean="0">
                <a:solidFill>
                  <a:srgbClr val="272727"/>
                </a:solidFill>
                <a:latin typeface="Times New Roman"/>
              </a:rPr>
              <a:t>4. Структура урока контроля ЗУН</a:t>
            </a:r>
            <a:endParaRPr lang="ru-RU" sz="2400" b="1" dirty="0">
              <a:solidFill>
                <a:srgbClr val="272727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альтернативный процесс 5"/>
          <p:cNvSpPr/>
          <p:nvPr/>
        </p:nvSpPr>
        <p:spPr>
          <a:xfrm>
            <a:off x="827584" y="548680"/>
            <a:ext cx="7344816" cy="1008112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Структура урока коррекции ЗУН</a:t>
            </a:r>
            <a:endParaRPr lang="ru-RU" sz="24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3527" y="1844824"/>
          <a:ext cx="8496945" cy="4437363"/>
        </p:xfrm>
        <a:graphic>
          <a:graphicData uri="http://schemas.openxmlformats.org/drawingml/2006/table">
            <a:tbl>
              <a:tblPr/>
              <a:tblGrid>
                <a:gridCol w="377284"/>
                <a:gridCol w="7300418"/>
                <a:gridCol w="819243"/>
              </a:tblGrid>
              <a:tr h="552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Этапы урока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Время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52073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2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Организационный этап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6817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Постановка целей и задач урока. Мотивация учебной деятельности учащихся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0256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Анализ типичных ошибок и пробелов в знаниях и умениях и рекомендации по их устранению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52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Выполнение учащимися работы над ошибками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52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Рефлексия (подведение итогов занятия)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альтернативный процесс 4"/>
          <p:cNvSpPr/>
          <p:nvPr/>
        </p:nvSpPr>
        <p:spPr>
          <a:xfrm>
            <a:off x="395536" y="332656"/>
            <a:ext cx="8208912" cy="1152128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6. Структура комбинированного урока</a:t>
            </a:r>
            <a:endParaRPr lang="ru-RU" sz="24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1520" y="1700808"/>
          <a:ext cx="8496943" cy="4873795"/>
        </p:xfrm>
        <a:graphic>
          <a:graphicData uri="http://schemas.openxmlformats.org/drawingml/2006/table">
            <a:tbl>
              <a:tblPr/>
              <a:tblGrid>
                <a:gridCol w="377283"/>
                <a:gridCol w="7300417"/>
                <a:gridCol w="819243"/>
              </a:tblGrid>
              <a:tr h="4331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Этапы урока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Время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42079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31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Организационный этап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331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Постановка цели и задач урока. Мотивация учебной деятельности учащихся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331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Актуализация знаний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мин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331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Первичное усвоение  новых знаний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331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Первичная проверка понимания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331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Первичное закрепление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331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Контроль </a:t>
                      </a:r>
                      <a:r>
                        <a:rPr lang="ru-RU" sz="18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усвоения, </a:t>
                      </a:r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обсуждение допущенных ошибок и их коррекция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331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Сообщение домашнего задания и инструктаж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331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Рефлексия (подведение итогов занятия)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24936" cy="936104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r"/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Этап мотивации к учебной деятельности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Мотив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побудительная причина действий, поступков человека (то, что побуждает к действию). В учении – это побуждает, которое направляет деятельность учеников.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мотивации: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познавательные мотивы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(желание ученика получить новые знания)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социальные мотивы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(стремление быть полезным и занять в обществе определенную позицию)</a:t>
            </a:r>
          </a:p>
          <a:p>
            <a:pPr>
              <a:buNone/>
            </a:pPr>
            <a:endParaRPr lang="ru-RU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Пути повышения мотивации учащихся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9971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Связь учебы с жизнью. Учащиеся должны понимать, что полученные знания могут им пригодиться в повседневной жизни.</a:t>
            </a:r>
          </a:p>
          <a:p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Наглядность обучения.</a:t>
            </a:r>
          </a:p>
          <a:p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Использование современных образовательных технологий и ИКТ.</a:t>
            </a:r>
          </a:p>
          <a:p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Активизация познавательной деятельности учащихся. Не надо давать учащимся готовые знания, необходимо ставить перед ними проблемы, вызывающие ответную мыслительную реакцию и поиск решения.</a:t>
            </a:r>
          </a:p>
          <a:p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Создание на уроке ситуации успеха.</a:t>
            </a:r>
          </a:p>
          <a:p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Смена видов деятельности учащихся, использование заданий игрового характера, физкультминуток, способствующих физической и эмоциональной разрядке учащихся.</a:t>
            </a:r>
            <a:endParaRPr lang="ru-RU" sz="23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8784976" cy="72008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Положительная мотивация проявляется через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79512" y="1052736"/>
            <a:ext cx="8856984" cy="38884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tIns="0" rIns="45720" bIns="0" anchor="b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интерес ученика к изучаемому предмету;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желание хорошо знать предмет, чтобы потом продолжить учебу в вузе;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стремление получить одобрение одноклассников, друзей;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lang="ru-RU" sz="32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обещания перед родителями и т.д.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07504" y="260648"/>
            <a:ext cx="8784976" cy="1080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cap="all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Отрицательная мотивация может возникнуть из-за:</a:t>
            </a:r>
            <a:endParaRPr lang="ru-RU" sz="2800" b="1" i="1" cap="all" dirty="0">
              <a:ln w="5000" cmpd="sng">
                <a:solidFill>
                  <a:schemeClr val="accent1">
                    <a:tint val="80000"/>
                    <a:shade val="99000"/>
                    <a:satMod val="50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63000"/>
                      <a:satMod val="255000"/>
                    </a:schemeClr>
                  </a:gs>
                  <a:gs pos="9000">
                    <a:schemeClr val="accent1">
                      <a:tint val="63000"/>
                      <a:satMod val="255000"/>
                    </a:schemeClr>
                  </a:gs>
                  <a:gs pos="53000">
                    <a:schemeClr val="accent1">
                      <a:shade val="60000"/>
                      <a:satMod val="100000"/>
                    </a:schemeClr>
                  </a:gs>
                  <a:gs pos="90000">
                    <a:schemeClr val="accent1">
                      <a:tint val="63000"/>
                      <a:satMod val="255000"/>
                    </a:schemeClr>
                  </a:gs>
                  <a:gs pos="100000">
                    <a:schemeClr val="accent1">
                      <a:tint val="63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79512" y="1628800"/>
            <a:ext cx="8856984" cy="30243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tIns="0" rIns="45720" bIns="0" anchor="b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желания быть лучше (в этом случае у учащихся может наблюдаться завышенная самооценка, самолюбие);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страха перед учителем или родителями;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боязни получить плохую оценку и т.д.;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endParaRPr kumimoji="0" lang="ru-RU" sz="1200" b="0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107504" y="404664"/>
            <a:ext cx="8784976" cy="936104"/>
          </a:xfrm>
          <a:prstGeom prst="flowChart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ПРИЕМЫ И МЕТОДЫ УЧЕБНОЙ МОТИВАЦИИ НА УРОКЕ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107504" y="2420888"/>
            <a:ext cx="1656184" cy="1224136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Словесные, наглядные и практические методы</a:t>
            </a: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1907704" y="2420888"/>
            <a:ext cx="1656184" cy="1224136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Метод стимулирования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3707904" y="2420888"/>
            <a:ext cx="1656184" cy="1224136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Метод занимательных упражнений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5580112" y="2420888"/>
            <a:ext cx="1656184" cy="1224136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Метод создания ситуации новизны, актуальности знаний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7380312" y="2420888"/>
            <a:ext cx="1656184" cy="1224136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Метод ситуации успеха</a:t>
            </a:r>
          </a:p>
        </p:txBody>
      </p:sp>
      <p:cxnSp>
        <p:nvCxnSpPr>
          <p:cNvPr id="13" name="Соединительная линия уступом 12"/>
          <p:cNvCxnSpPr>
            <a:endCxn id="4" idx="0"/>
          </p:cNvCxnSpPr>
          <p:nvPr/>
        </p:nvCxnSpPr>
        <p:spPr>
          <a:xfrm rot="5400000">
            <a:off x="2321750" y="1754814"/>
            <a:ext cx="1080120" cy="252028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>
            <a:endCxn id="3" idx="0"/>
          </p:cNvCxnSpPr>
          <p:nvPr/>
        </p:nvCxnSpPr>
        <p:spPr>
          <a:xfrm rot="5400000">
            <a:off x="629562" y="1646802"/>
            <a:ext cx="1080120" cy="468052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>
            <a:stCxn id="2" idx="2"/>
            <a:endCxn id="5" idx="0"/>
          </p:cNvCxnSpPr>
          <p:nvPr/>
        </p:nvCxnSpPr>
        <p:spPr>
          <a:xfrm rot="16200000" flipH="1">
            <a:off x="3977934" y="1862826"/>
            <a:ext cx="1080120" cy="36004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>
            <a:endCxn id="6" idx="0"/>
          </p:cNvCxnSpPr>
          <p:nvPr/>
        </p:nvCxnSpPr>
        <p:spPr>
          <a:xfrm rot="16200000" flipH="1">
            <a:off x="5598114" y="1610798"/>
            <a:ext cx="1080120" cy="540060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Соединительная линия уступом 23"/>
          <p:cNvCxnSpPr>
            <a:endCxn id="7" idx="0"/>
          </p:cNvCxnSpPr>
          <p:nvPr/>
        </p:nvCxnSpPr>
        <p:spPr>
          <a:xfrm rot="16200000" flipH="1">
            <a:off x="7398314" y="1610798"/>
            <a:ext cx="1008112" cy="612068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ЭТАП АКТУАЛИЗАЦИИ ЗНАНИЙ И ФИКСАЦИИ ЗАТРУДНЕНИЙ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7030A0"/>
                </a:solidFill>
                <a:latin typeface="Arial Narrow" pitchFamily="34" charset="0"/>
                <a:cs typeface="Times New Roman" pitchFamily="18" charset="0"/>
              </a:rPr>
              <a:t>Приемы, которые можно использовать на данном этапе</a:t>
            </a:r>
          </a:p>
          <a:p>
            <a:pPr>
              <a:buFont typeface="Wingdings" pitchFamily="2" charset="2"/>
              <a:buChar char="v"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parajita" pitchFamily="34" charset="0"/>
              </a:rPr>
              <a:t>Толстые и тонкие вопросы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(«тонкий» вопрос предполагает однозначный краткий ответ, «толстый» - развернутый ответ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Font typeface="Wingdings" pitchFamily="2" charset="2"/>
              <a:buChar char="v"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parajita" pitchFamily="34" charset="0"/>
              </a:rPr>
              <a:t>«Кластер»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(записывается ключевое слово и понятия, связанные с темой урока, и устанавливается связь между ними).</a:t>
            </a:r>
          </a:p>
          <a:p>
            <a:pPr>
              <a:buFont typeface="Wingdings" pitchFamily="2" charset="2"/>
              <a:buChar char="v"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parajita" pitchFamily="34" charset="0"/>
              </a:rPr>
              <a:t>«Согласен – не согласен»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(учащиеся высказывают свое отношение к утверждениям по принципу: согласен – «+» или не согласен – «-»).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85821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выяснить требования к современному уроку истории в условиях введения ФГОС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132856"/>
            <a:ext cx="8208912" cy="34172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Задачи: </a:t>
            </a:r>
          </a:p>
          <a:p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показать модель современного урока в условиях введения ФГОС</a:t>
            </a:r>
          </a:p>
          <a:p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ознакомить учителей с приемами организации деятельности учащихся на основных этапах урока истории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204864"/>
            <a:ext cx="8291264" cy="197281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itchFamily="2" charset="-79"/>
              </a:rPr>
              <a:t>Рефлексия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Arial Narrow" pitchFamily="34" charset="0"/>
                <a:cs typeface="Times New Roman" pitchFamily="18" charset="0"/>
              </a:rPr>
              <a:t>в переводе с латинского языка означает «обращение назад». В современной педагогике под рефлексией понимают самоанализ деятельности и ее результатов</a:t>
            </a:r>
            <a:endParaRPr lang="ru-RU" i="1" dirty="0" smtClean="0">
              <a:latin typeface="Arial Narrow" pitchFamily="34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ЭТАП РЕФЛЕКСИИ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Arial Narrow" pitchFamily="34" charset="0"/>
                <a:ea typeface="Batang" pitchFamily="18" charset="-127"/>
              </a:rPr>
              <a:t>Три вида рефлексии</a:t>
            </a:r>
            <a:endParaRPr lang="ru-RU" b="1" dirty="0">
              <a:latin typeface="Arial Narrow" pitchFamily="34" charset="0"/>
              <a:ea typeface="Batang" pitchFamily="18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7811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ea typeface="Batang" pitchFamily="18" charset="-127"/>
              </a:rPr>
              <a:t>рефлексия эмоционального состояния и настроения (используются сигнальные карточки, изображения, отражающие спектр эмоций):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ea typeface="Batang" pitchFamily="18" charset="-127"/>
              </a:rPr>
              <a:t>рефлексия деятельности на уроке (приемы «Лестница успеха», «Комплимент», «Выбор» и другие);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  <a:ea typeface="Batang" pitchFamily="18" charset="-127"/>
              </a:rPr>
              <a:t>рефлексия содержания учебного материала (прием «Незаконченное предложение», приращение знаний и достижение целей, прием  «</a:t>
            </a:r>
            <a:r>
              <a:rPr lang="ru-RU" dirty="0" err="1" smtClean="0">
                <a:solidFill>
                  <a:schemeClr val="bg1"/>
                </a:solidFill>
                <a:ea typeface="Batang" pitchFamily="18" charset="-127"/>
              </a:rPr>
              <a:t>Синквейн</a:t>
            </a:r>
            <a:r>
              <a:rPr lang="ru-RU" smtClean="0">
                <a:solidFill>
                  <a:schemeClr val="bg1"/>
                </a:solidFill>
                <a:ea typeface="Batang" pitchFamily="18" charset="-127"/>
              </a:rPr>
              <a:t>»)</a:t>
            </a:r>
            <a:endParaRPr lang="ru-RU" dirty="0">
              <a:solidFill>
                <a:schemeClr val="bg1"/>
              </a:solidFill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процесс 10"/>
          <p:cNvSpPr/>
          <p:nvPr/>
        </p:nvSpPr>
        <p:spPr>
          <a:xfrm>
            <a:off x="251520" y="1196752"/>
            <a:ext cx="1944216" cy="1224136"/>
          </a:xfrm>
          <a:prstGeom prst="flowChart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2411760" y="1196752"/>
            <a:ext cx="1944216" cy="1224136"/>
          </a:xfrm>
          <a:prstGeom prst="flowChart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4644008" y="1196752"/>
            <a:ext cx="1944216" cy="1224136"/>
          </a:xfrm>
          <a:prstGeom prst="flowChart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6804248" y="1196752"/>
            <a:ext cx="1944216" cy="1224136"/>
          </a:xfrm>
          <a:prstGeom prst="flowChart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827584" y="2492896"/>
            <a:ext cx="936104" cy="936104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2843808" y="2492896"/>
            <a:ext cx="936104" cy="100811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220072" y="2492896"/>
            <a:ext cx="936104" cy="100811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7308304" y="2492896"/>
            <a:ext cx="936104" cy="100811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467544" y="3501008"/>
            <a:ext cx="1872208" cy="864096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узнать 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411760" y="3501008"/>
            <a:ext cx="1872208" cy="864096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развить 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4716016" y="3501008"/>
            <a:ext cx="1872208" cy="864096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обобщить 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6732240" y="3501008"/>
            <a:ext cx="2160240" cy="864096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конкретизировать,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корректировать…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476672"/>
            <a:ext cx="8712968" cy="54006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Какова структура урока по ФГОС?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Какие приемы может использовать учитель на каждом из этапов урока?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сегодня учителю разработать урок с учётом требований стандарта?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Методологической основой  ФГОС является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системно-деятельностный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подход, главная цель которого – развитие личности учащихся, формирование у них универсальных учебных действий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Алгоритм определения структуры  урока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 урока</a:t>
            </a:r>
          </a:p>
          <a:p>
            <a:r>
              <a:rPr lang="ru-RU" sz="5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Тип урока</a:t>
            </a:r>
          </a:p>
          <a:p>
            <a:r>
              <a:rPr lang="ru-RU" sz="5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Структура урока</a:t>
            </a:r>
            <a:endParaRPr lang="ru-RU" sz="5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3"/>
          <p:cNvSpPr txBox="1">
            <a:spLocks/>
          </p:cNvSpPr>
          <p:nvPr/>
        </p:nvSpPr>
        <p:spPr>
          <a:xfrm>
            <a:off x="6084168" y="1988840"/>
            <a:ext cx="2448272" cy="30963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068960"/>
            <a:ext cx="2592288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Чему учить?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Обновление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содержания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algn="ctr"/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87824" y="3068960"/>
            <a:ext cx="3240360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Для чего учить?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Обновление целей образования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44208" y="3068960"/>
            <a:ext cx="2376264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учить?</a:t>
            </a:r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endParaRPr lang="ru-RU" sz="15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Обновление</a:t>
            </a:r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технологий</a:t>
            </a:r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899592" y="260648"/>
            <a:ext cx="7704856" cy="1440160"/>
          </a:xfrm>
          <a:prstGeom prst="flowChartProces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Основная цель – создание условий для деятельности учащихся, направленной на формирование УУД</a:t>
            </a:r>
            <a:endParaRPr lang="ru-RU" sz="2800" dirty="0">
              <a:solidFill>
                <a:schemeClr val="tx1">
                  <a:lumMod val="95000"/>
                </a:schemeClr>
              </a:solidFill>
            </a:endParaRPr>
          </a:p>
        </p:txBody>
      </p:sp>
      <p:cxnSp>
        <p:nvCxnSpPr>
          <p:cNvPr id="15" name="Соединительная линия уступом 14"/>
          <p:cNvCxnSpPr>
            <a:endCxn id="7" idx="0"/>
          </p:cNvCxnSpPr>
          <p:nvPr/>
        </p:nvCxnSpPr>
        <p:spPr>
          <a:xfrm rot="5400000">
            <a:off x="1079612" y="2096852"/>
            <a:ext cx="1368152" cy="57606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>
            <a:stCxn id="10" idx="2"/>
            <a:endCxn id="8" idx="0"/>
          </p:cNvCxnSpPr>
          <p:nvPr/>
        </p:nvCxnSpPr>
        <p:spPr>
          <a:xfrm rot="5400000">
            <a:off x="3995936" y="2312876"/>
            <a:ext cx="1368152" cy="14401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>
            <a:endCxn id="9" idx="0"/>
          </p:cNvCxnSpPr>
          <p:nvPr/>
        </p:nvCxnSpPr>
        <p:spPr>
          <a:xfrm rot="16200000" flipH="1">
            <a:off x="6678234" y="2114854"/>
            <a:ext cx="1368152" cy="54006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Алгоритм разработки урока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11560" y="1484784"/>
            <a:ext cx="7632848" cy="936104"/>
          </a:xfrm>
          <a:prstGeom prst="flowChart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 Р О 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3356992"/>
            <a:ext cx="1512168" cy="10801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63888" y="3356992"/>
            <a:ext cx="1728192" cy="10801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732240" y="3356992"/>
            <a:ext cx="1656184" cy="10801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1907704" y="3501008"/>
            <a:ext cx="1584176" cy="720080"/>
          </a:xfrm>
          <a:prstGeom prst="notch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с вырезом 10"/>
          <p:cNvSpPr/>
          <p:nvPr/>
        </p:nvSpPr>
        <p:spPr>
          <a:xfrm>
            <a:off x="5364088" y="3573016"/>
            <a:ext cx="1368152" cy="720080"/>
          </a:xfrm>
          <a:prstGeom prst="notch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Соединительная линия уступом 12"/>
          <p:cNvCxnSpPr>
            <a:endCxn id="7" idx="0"/>
          </p:cNvCxnSpPr>
          <p:nvPr/>
        </p:nvCxnSpPr>
        <p:spPr>
          <a:xfrm rot="5400000">
            <a:off x="1133618" y="2438890"/>
            <a:ext cx="936104" cy="900100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Соединительная линия уступом 14"/>
          <p:cNvCxnSpPr>
            <a:stCxn id="6" idx="2"/>
            <a:endCxn id="8" idx="0"/>
          </p:cNvCxnSpPr>
          <p:nvPr/>
        </p:nvCxnSpPr>
        <p:spPr>
          <a:xfrm rot="5400000">
            <a:off x="3959932" y="2888940"/>
            <a:ext cx="936104" cy="12700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>
            <a:endCxn id="9" idx="0"/>
          </p:cNvCxnSpPr>
          <p:nvPr/>
        </p:nvCxnSpPr>
        <p:spPr>
          <a:xfrm rot="16200000" flipH="1">
            <a:off x="6786246" y="2582906"/>
            <a:ext cx="936104" cy="612068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>
            <a:stCxn id="9" idx="2"/>
            <a:endCxn id="7" idx="2"/>
          </p:cNvCxnSpPr>
          <p:nvPr/>
        </p:nvCxnSpPr>
        <p:spPr>
          <a:xfrm rot="5400000">
            <a:off x="4355976" y="1232756"/>
            <a:ext cx="12700" cy="6408712"/>
          </a:xfrm>
          <a:prstGeom prst="bentConnector3">
            <a:avLst>
              <a:gd name="adj1" fmla="val 3618182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528" y="1052736"/>
          <a:ext cx="8568952" cy="5466557"/>
        </p:xfrm>
        <a:graphic>
          <a:graphicData uri="http://schemas.openxmlformats.org/drawingml/2006/table">
            <a:tbl>
              <a:tblPr/>
              <a:tblGrid>
                <a:gridCol w="380481"/>
                <a:gridCol w="7362285"/>
                <a:gridCol w="826186"/>
              </a:tblGrid>
              <a:tr h="5592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Этапы урока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Время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376803">
                <a:tc gridSpan="3"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272727"/>
                        </a:solidFill>
                        <a:latin typeface="Times New Roman"/>
                      </a:endParaRP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92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Организационный </a:t>
                      </a:r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этап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592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Постановка </a:t>
                      </a:r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целей и задач урока. Мотивация учебной деятельности учащихся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592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Актуализация </a:t>
                      </a:r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знаний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592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Первичное </a:t>
                      </a:r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усвоение новых знаний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592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Первичная </a:t>
                      </a:r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проверка понимания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592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Первичное </a:t>
                      </a:r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закрепление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592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Сообщение </a:t>
                      </a:r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домашнего задания и инструктаж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592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Рефлексия </a:t>
                      </a:r>
                      <a:r>
                        <a:rPr lang="ru-RU" sz="20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(подведение итогов занятия)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2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8" name="Блок-схема: альтернативный процесс 7"/>
          <p:cNvSpPr/>
          <p:nvPr/>
        </p:nvSpPr>
        <p:spPr>
          <a:xfrm>
            <a:off x="611560" y="260648"/>
            <a:ext cx="8136904" cy="648072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ru-RU" sz="2400" b="1" dirty="0" smtClean="0">
                <a:solidFill>
                  <a:srgbClr val="272727"/>
                </a:solidFill>
                <a:latin typeface="Times New Roman"/>
              </a:rPr>
              <a:t>1. Структура урока изучения нового материала</a:t>
            </a:r>
            <a:endParaRPr lang="ru-RU" sz="2400" b="1" dirty="0">
              <a:solidFill>
                <a:srgbClr val="272727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95536" y="1412776"/>
          <a:ext cx="8352928" cy="4763753"/>
        </p:xfrm>
        <a:graphic>
          <a:graphicData uri="http://schemas.openxmlformats.org/drawingml/2006/table">
            <a:tbl>
              <a:tblPr/>
              <a:tblGrid>
                <a:gridCol w="370888"/>
                <a:gridCol w="7176683"/>
                <a:gridCol w="805357"/>
              </a:tblGrid>
              <a:tr h="4699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Этапы урока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Время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78090">
                <a:tc gridSpan="3"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rgbClr val="272727"/>
                        </a:solidFill>
                        <a:latin typeface="Times New Roman"/>
                      </a:endParaRP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99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Организационный </a:t>
                      </a:r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этап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691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Проверка </a:t>
                      </a:r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домашнего задания. Актуализация опорных знаний и умений учащихся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6042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Сообщение </a:t>
                      </a:r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темы и цели урока. Мотивация учебной деятельности учащихся</a:t>
                      </a:r>
                    </a:p>
                  </a:txBody>
                  <a:tcPr marL="5802" marR="5802" marT="58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6596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Первичное </a:t>
                      </a:r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закрепление в знакомой ситуации (типовые) в измененной ситуации  (конструктивные)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Творческое </a:t>
                      </a:r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применение и добывание знаний в новой ситуации (проблемные задания)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699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Сообщение </a:t>
                      </a:r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домашнего задания и инструктаж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699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solidFill>
                            <a:srgbClr val="272727"/>
                          </a:solidFill>
                          <a:latin typeface="Times New Roman"/>
                        </a:rPr>
                        <a:t> Рефлексия </a:t>
                      </a:r>
                      <a:r>
                        <a:rPr lang="ru-RU" sz="1800" b="0" i="0" u="none" strike="noStrike" dirty="0">
                          <a:solidFill>
                            <a:srgbClr val="272727"/>
                          </a:solidFill>
                          <a:latin typeface="Times New Roman"/>
                        </a:rPr>
                        <a:t>(подведение итогов занятия)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мин</a:t>
                      </a:r>
                    </a:p>
                  </a:txBody>
                  <a:tcPr marL="5802" marR="5802" marT="58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8" name="Блок-схема: альтернативный процесс 7"/>
          <p:cNvSpPr/>
          <p:nvPr/>
        </p:nvSpPr>
        <p:spPr>
          <a:xfrm>
            <a:off x="395536" y="260648"/>
            <a:ext cx="8136904" cy="864096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ru-RU" sz="2000" b="1" dirty="0" smtClean="0">
                <a:solidFill>
                  <a:srgbClr val="272727"/>
                </a:solidFill>
                <a:latin typeface="Times New Roman"/>
              </a:rPr>
              <a:t>2. Структура урока совершенствования знаний, умений и навыков</a:t>
            </a:r>
            <a:endParaRPr lang="ru-RU" sz="2000" b="1" dirty="0">
              <a:solidFill>
                <a:srgbClr val="272727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732</TotalTime>
  <Words>1012</Words>
  <Application>Microsoft Office PowerPoint</Application>
  <PresentationFormat>Экран (4:3)</PresentationFormat>
  <Paragraphs>234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Техническая</vt:lpstr>
      <vt:lpstr>современнЫЙ урок истории   Выполнил а  учитель истории Токмакова Ольга Борисовна   .</vt:lpstr>
      <vt:lpstr>Цель: выяснить требования к современному уроку истории в условиях введения ФГОС</vt:lpstr>
      <vt:lpstr>Слайд 3</vt:lpstr>
      <vt:lpstr>Слайд 4</vt:lpstr>
      <vt:lpstr>Алгоритм определения структуры  урока</vt:lpstr>
      <vt:lpstr>Слайд 6</vt:lpstr>
      <vt:lpstr>Алгоритм разработки урока</vt:lpstr>
      <vt:lpstr>Слайд 8</vt:lpstr>
      <vt:lpstr>Слайд 9</vt:lpstr>
      <vt:lpstr>Слайд 10</vt:lpstr>
      <vt:lpstr>Слайд 11</vt:lpstr>
      <vt:lpstr>Слайд 12</vt:lpstr>
      <vt:lpstr>Слайд 13</vt:lpstr>
      <vt:lpstr>1. Этап мотивации к учебной деятельности</vt:lpstr>
      <vt:lpstr>Пути повышения мотивации учащихся</vt:lpstr>
      <vt:lpstr>Положительная мотивация проявляется через:</vt:lpstr>
      <vt:lpstr>Слайд 17</vt:lpstr>
      <vt:lpstr>Слайд 18</vt:lpstr>
      <vt:lpstr>2. ЭТАП АКТУАЛИЗАЦИИ ЗНАНИЙ И ФИКСАЦИИ ЗАТРУДНЕНИЙ</vt:lpstr>
      <vt:lpstr>3. ЭТАП РЕФЛЕКСИИ</vt:lpstr>
      <vt:lpstr>Три вида рефлексии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UK-Control-2</dc:creator>
  <cp:lastModifiedBy>User</cp:lastModifiedBy>
  <cp:revision>100</cp:revision>
  <dcterms:created xsi:type="dcterms:W3CDTF">2015-11-18T05:51:58Z</dcterms:created>
  <dcterms:modified xsi:type="dcterms:W3CDTF">2021-01-29T18:32:37Z</dcterms:modified>
</cp:coreProperties>
</file>