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2" r:id="rId4"/>
    <p:sldId id="260" r:id="rId5"/>
    <p:sldId id="264" r:id="rId6"/>
    <p:sldId id="265" r:id="rId7"/>
    <p:sldId id="266" r:id="rId8"/>
    <p:sldId id="267" r:id="rId9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>
        <p:scale>
          <a:sx n="98" d="100"/>
          <a:sy n="98" d="100"/>
        </p:scale>
        <p:origin x="-20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5328592" cy="122413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" TargetMode="External"/><Relationship Id="rId13" Type="http://schemas.openxmlformats.org/officeDocument/2006/relationships/hyperlink" Target="http://www.uroki.net/index.htm" TargetMode="External"/><Relationship Id="rId3" Type="http://schemas.openxmlformats.org/officeDocument/2006/relationships/hyperlink" Target="http://www.openclass.ru/" TargetMode="External"/><Relationship Id="rId7" Type="http://schemas.openxmlformats.org/officeDocument/2006/relationships/hyperlink" Target="http://metodisty.ru/" TargetMode="External"/><Relationship Id="rId12" Type="http://schemas.openxmlformats.org/officeDocument/2006/relationships/hyperlink" Target="http://www.uchportal.ru/" TargetMode="External"/><Relationship Id="rId2" Type="http://schemas.openxmlformats.org/officeDocument/2006/relationships/hyperlink" Target="http://pedsove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avuch.info/" TargetMode="External"/><Relationship Id="rId11" Type="http://schemas.openxmlformats.org/officeDocument/2006/relationships/hyperlink" Target="http://www.elearningpro.ru/" TargetMode="External"/><Relationship Id="rId5" Type="http://schemas.openxmlformats.org/officeDocument/2006/relationships/hyperlink" Target="http://rusedu.net/" TargetMode="External"/><Relationship Id="rId10" Type="http://schemas.openxmlformats.org/officeDocument/2006/relationships/hyperlink" Target="http://uchim.info/" TargetMode="External"/><Relationship Id="rId4" Type="http://schemas.openxmlformats.org/officeDocument/2006/relationships/hyperlink" Target="http://intergu.ru/" TargetMode="External"/><Relationship Id="rId9" Type="http://schemas.openxmlformats.org/officeDocument/2006/relationships/hyperlink" Target="http://www.proshkolu.ru/" TargetMode="External"/><Relationship Id="rId14" Type="http://schemas.openxmlformats.org/officeDocument/2006/relationships/hyperlink" Target="http://www.profobrazovanie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0"/>
            <a:ext cx="5328592" cy="5229200"/>
          </a:xfrm>
        </p:spPr>
        <p:txBody>
          <a:bodyPr>
            <a:normAutofit/>
          </a:bodyPr>
          <a:lstStyle/>
          <a:p>
            <a:r>
              <a:rPr lang="ru-RU" dirty="0" smtClean="0"/>
              <a:t> «Сетевые педагогические сообщества</a:t>
            </a:r>
            <a:br>
              <a:rPr lang="ru-RU" dirty="0" smtClean="0"/>
            </a:br>
            <a:r>
              <a:rPr lang="ru-RU" dirty="0" smtClean="0"/>
              <a:t>как форма</a:t>
            </a:r>
            <a:br>
              <a:rPr lang="ru-RU" dirty="0" smtClean="0"/>
            </a:br>
            <a:r>
              <a:rPr lang="ru-RU" dirty="0" smtClean="0"/>
              <a:t>профессионального развития учителя»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156443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Боброва И.Е. МБОУ «Шолоховская СШ»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716895" y="4442126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32732" y="3865864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488295" y="39087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716895" y="1927526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32732" y="135126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115616" y="2204864"/>
            <a:ext cx="67737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Профессиональное сетевое сообщество 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488295" y="13941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716895" y="2765726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32732" y="218946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488295" y="22323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718483" y="3602339"/>
            <a:ext cx="4799012" cy="1587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32732" y="3027664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488295" y="30705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716895" y="5302551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432732" y="4726289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488295" y="476915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259632" y="3068960"/>
            <a:ext cx="45761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Цели сетевого сообщества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331640" y="3933056"/>
            <a:ext cx="3624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Формы деятельности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187624" y="4653136"/>
            <a:ext cx="646824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Каталог сетевых педагогических сообществ</a:t>
            </a:r>
          </a:p>
        </p:txBody>
      </p:sp>
      <p:sp>
        <p:nvSpPr>
          <p:cNvPr id="23" name="Text Box 272"/>
          <p:cNvSpPr txBox="1">
            <a:spLocks noChangeArrowheads="1"/>
          </p:cNvSpPr>
          <p:nvPr/>
        </p:nvSpPr>
        <p:spPr bwMode="gray">
          <a:xfrm>
            <a:off x="1259632" y="1340768"/>
            <a:ext cx="338265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Актуальность вопроса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53374"/>
            <a:ext cx="4536504" cy="1185223"/>
          </a:xfrm>
        </p:spPr>
        <p:txBody>
          <a:bodyPr/>
          <a:lstStyle/>
          <a:p>
            <a:r>
              <a:rPr lang="ru-RU" i="1" dirty="0" smtClean="0"/>
              <a:t>В</a:t>
            </a:r>
            <a:r>
              <a:rPr lang="ru-RU" i="1" dirty="0" smtClean="0"/>
              <a:t>. В. </a:t>
            </a:r>
            <a:r>
              <a:rPr lang="ru-RU" i="1" dirty="0" smtClean="0"/>
              <a:t>Путин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56792"/>
            <a:ext cx="7416824" cy="446449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«Следует поддержать развитие сетевых педагогических сообществ, интерактивных методических кабинетов – словом, всего того, что формирует профессиональную среду». 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Профессиональное сетевое сообщество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это виртуальное пространство, созданное для общения педагогов различных регионов, которые хотят поделиться опытом, подискутировать, почерпнуть нужную информацию.</a:t>
            </a:r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Цели сетевого сообщества: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836712"/>
            <a:ext cx="7704856" cy="6021288"/>
          </a:xfrm>
        </p:spPr>
        <p:txBody>
          <a:bodyPr>
            <a:normAutofit fontScale="92500" lnSpcReduction="10000"/>
          </a:bodyPr>
          <a:lstStyle/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создание единого информационного пространства, доступного для каждого члена сообщества;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организация формального и неформального общения на профессиональные темы;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инициация виртуального взаимодействия для последующего взаимодействия вне Интернета;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обмен опытом учения-обучения;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распространение успешных педагогических практик;</a:t>
            </a:r>
          </a:p>
          <a:p>
            <a:pPr lvl="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поддержка новых образовательных инициатив.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Формы </a:t>
            </a:r>
            <a:r>
              <a:rPr lang="ru-RU" b="1" u="sng" dirty="0" smtClean="0"/>
              <a:t>деятельности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7200800" cy="4464496"/>
          </a:xfrm>
        </p:spPr>
        <p:txBody>
          <a:bodyPr numCol="2">
            <a:noAutofit/>
          </a:bodyPr>
          <a:lstStyle/>
          <a:p>
            <a:pPr lvl="0"/>
            <a:r>
              <a:rPr lang="ru-RU" sz="2800" dirty="0" smtClean="0"/>
              <a:t>Обучающий семинар</a:t>
            </a:r>
          </a:p>
          <a:p>
            <a:pPr lvl="0"/>
            <a:r>
              <a:rPr lang="ru-RU" sz="2800" dirty="0" smtClean="0"/>
              <a:t>Виртуальная конференция</a:t>
            </a:r>
          </a:p>
          <a:p>
            <a:pPr lvl="0"/>
            <a:r>
              <a:rPr lang="ru-RU" sz="2800" dirty="0" smtClean="0"/>
              <a:t>Конкурс</a:t>
            </a:r>
          </a:p>
          <a:p>
            <a:pPr lvl="0"/>
            <a:r>
              <a:rPr lang="ru-RU" sz="2800" dirty="0" smtClean="0"/>
              <a:t>Проект</a:t>
            </a:r>
          </a:p>
          <a:p>
            <a:pPr lvl="0"/>
            <a:r>
              <a:rPr lang="ru-RU" sz="2800" dirty="0" smtClean="0"/>
              <a:t>Акция</a:t>
            </a:r>
          </a:p>
          <a:p>
            <a:pPr lvl="0"/>
            <a:r>
              <a:rPr lang="ru-RU" sz="2800" dirty="0" smtClean="0"/>
              <a:t>Виртуальная экскурсия</a:t>
            </a:r>
          </a:p>
          <a:p>
            <a:pPr lvl="0"/>
            <a:r>
              <a:rPr lang="ru-RU" sz="2800" dirty="0" smtClean="0"/>
              <a:t>"Мастерская" или мастер-класс</a:t>
            </a:r>
          </a:p>
          <a:p>
            <a:pPr lvl="0"/>
            <a:r>
              <a:rPr lang="ru-RU" sz="2800" dirty="0" smtClean="0"/>
              <a:t>Опрос</a:t>
            </a:r>
          </a:p>
          <a:p>
            <a:pPr lvl="0"/>
            <a:r>
              <a:rPr lang="ru-RU" sz="2800" dirty="0" smtClean="0"/>
              <a:t>Обсуждение в чате</a:t>
            </a:r>
          </a:p>
          <a:p>
            <a:pPr lvl="0"/>
            <a:r>
              <a:rPr lang="ru-RU" sz="2800" dirty="0" smtClean="0"/>
              <a:t>Фестиваль проектов</a:t>
            </a:r>
          </a:p>
          <a:p>
            <a:pPr lvl="0"/>
            <a:r>
              <a:rPr lang="ru-RU" sz="2800" dirty="0" smtClean="0"/>
              <a:t>Телеконференция</a:t>
            </a:r>
          </a:p>
          <a:p>
            <a:pPr lvl="0"/>
            <a:r>
              <a:rPr lang="ru-RU" sz="2800" dirty="0" smtClean="0"/>
              <a:t>Проектировочный семинар</a:t>
            </a:r>
          </a:p>
          <a:p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129614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Каталог сетевых педагогических сообществ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748464" cy="5112568"/>
          </a:xfrm>
        </p:spPr>
        <p:txBody>
          <a:bodyPr numCol="2">
            <a:normAutofit fontScale="62500" lnSpcReduction="20000"/>
          </a:bodyPr>
          <a:lstStyle/>
          <a:p>
            <a:pPr lvl="0"/>
            <a:r>
              <a:rPr lang="ru-RU" sz="2900" b="1" dirty="0" err="1" smtClean="0">
                <a:solidFill>
                  <a:schemeClr val="tx1"/>
                </a:solidFill>
              </a:rPr>
              <a:t>Педсовет.org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2"/>
              </a:rPr>
              <a:t>http://pedsovet.org/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Открытый класс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3"/>
              </a:rPr>
              <a:t>http://www.openclass.ru/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 «Интернет-государство учителей», </a:t>
            </a:r>
            <a:r>
              <a:rPr lang="ru-RU" sz="2900" b="1" dirty="0" err="1" smtClean="0">
                <a:solidFill>
                  <a:schemeClr val="tx1"/>
                </a:solidFill>
              </a:rPr>
              <a:t>Интер</a:t>
            </a:r>
            <a:r>
              <a:rPr lang="ru-RU" sz="2900" b="1" dirty="0" smtClean="0">
                <a:solidFill>
                  <a:schemeClr val="tx1"/>
                </a:solidFill>
              </a:rPr>
              <a:t> </a:t>
            </a:r>
            <a:r>
              <a:rPr lang="ru-RU" sz="2900" b="1" dirty="0" err="1" smtClean="0">
                <a:solidFill>
                  <a:schemeClr val="tx1"/>
                </a:solidFill>
              </a:rPr>
              <a:t>ГУ.ru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4"/>
              </a:rPr>
              <a:t>http://intergu.ru/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Сайт «Сетевого образовательного сообщества </a:t>
            </a:r>
            <a:r>
              <a:rPr lang="ru-RU" sz="2900" b="1" dirty="0" err="1" smtClean="0">
                <a:solidFill>
                  <a:schemeClr val="tx1"/>
                </a:solidFill>
              </a:rPr>
              <a:t>Rus</a:t>
            </a:r>
            <a:r>
              <a:rPr lang="ru-RU" sz="2900" b="1" dirty="0" smtClean="0">
                <a:solidFill>
                  <a:schemeClr val="tx1"/>
                </a:solidFill>
              </a:rPr>
              <a:t> </a:t>
            </a:r>
            <a:r>
              <a:rPr lang="ru-RU" sz="2900" b="1" dirty="0" err="1" smtClean="0">
                <a:solidFill>
                  <a:schemeClr val="tx1"/>
                </a:solidFill>
              </a:rPr>
              <a:t>Edu</a:t>
            </a:r>
            <a:r>
              <a:rPr lang="ru-RU" sz="2900" b="1" dirty="0" smtClean="0">
                <a:solidFill>
                  <a:schemeClr val="tx1"/>
                </a:solidFill>
              </a:rPr>
              <a:t>»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5"/>
              </a:rPr>
              <a:t>http://rusedu.net/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Завуч. </a:t>
            </a:r>
            <a:r>
              <a:rPr lang="ru-RU" sz="2900" b="1" dirty="0" err="1" smtClean="0">
                <a:solidFill>
                  <a:schemeClr val="tx1"/>
                </a:solidFill>
              </a:rPr>
              <a:t>Инфо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6"/>
              </a:rPr>
              <a:t>http://www.zavuch.info/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Профессиональное сообщество педагогов «</a:t>
            </a:r>
            <a:r>
              <a:rPr lang="ru-RU" sz="2900" b="1" dirty="0" err="1" smtClean="0">
                <a:solidFill>
                  <a:schemeClr val="tx1"/>
                </a:solidFill>
              </a:rPr>
              <a:t>Методисты.ру</a:t>
            </a:r>
            <a:r>
              <a:rPr lang="ru-RU" sz="2900" b="1" dirty="0" smtClean="0">
                <a:solidFill>
                  <a:schemeClr val="tx1"/>
                </a:solidFill>
              </a:rPr>
              <a:t>»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7"/>
              </a:rPr>
              <a:t>http://metodisty.ru/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Сайт </a:t>
            </a:r>
            <a:r>
              <a:rPr lang="ru-RU" sz="2900" b="1" dirty="0" err="1" smtClean="0">
                <a:solidFill>
                  <a:schemeClr val="tx1"/>
                </a:solidFill>
              </a:rPr>
              <a:t>Интернет-сообщества</a:t>
            </a:r>
            <a:r>
              <a:rPr lang="ru-RU" sz="2900" b="1" dirty="0" smtClean="0">
                <a:solidFill>
                  <a:schemeClr val="tx1"/>
                </a:solidFill>
              </a:rPr>
              <a:t> учителей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8"/>
              </a:rPr>
              <a:t>http://pedsovet.su/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err="1" smtClean="0">
                <a:solidFill>
                  <a:schemeClr val="tx1"/>
                </a:solidFill>
              </a:rPr>
              <a:t>ПроШколу.ру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9"/>
              </a:rPr>
              <a:t>http://www.proshkolu.ru/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Проект "</a:t>
            </a:r>
            <a:r>
              <a:rPr lang="ru-RU" sz="2900" b="1" dirty="0" err="1" smtClean="0">
                <a:solidFill>
                  <a:schemeClr val="tx1"/>
                </a:solidFill>
              </a:rPr>
              <a:t>Учим.инфо</a:t>
            </a:r>
            <a:r>
              <a:rPr lang="ru-RU" sz="2900" b="1" dirty="0" smtClean="0">
                <a:solidFill>
                  <a:schemeClr val="tx1"/>
                </a:solidFill>
              </a:rPr>
              <a:t>"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10"/>
              </a:rPr>
              <a:t>http://uchim.info/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Сообщество </a:t>
            </a:r>
            <a:r>
              <a:rPr lang="ru-RU" sz="2900" b="1" dirty="0" err="1" smtClean="0">
                <a:solidFill>
                  <a:schemeClr val="tx1"/>
                </a:solidFill>
              </a:rPr>
              <a:t>e-Learning</a:t>
            </a:r>
            <a:r>
              <a:rPr lang="ru-RU" sz="2900" b="1" dirty="0" smtClean="0">
                <a:solidFill>
                  <a:schemeClr val="tx1"/>
                </a:solidFill>
              </a:rPr>
              <a:t> PRO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11"/>
              </a:rPr>
              <a:t>http://www.elearningpro.ru/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Учительский портал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12"/>
              </a:rPr>
              <a:t>http://www.uchportal.ru/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UROKI.NET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</a:t>
            </a:r>
            <a:r>
              <a:rPr lang="ru-RU" sz="2900" b="1" dirty="0" smtClean="0">
                <a:solidFill>
                  <a:schemeClr val="tx1"/>
                </a:solidFill>
              </a:rPr>
              <a:t>: </a:t>
            </a:r>
            <a:r>
              <a:rPr lang="ru-RU" sz="2900" b="1" u="sng" dirty="0" smtClean="0">
                <a:solidFill>
                  <a:schemeClr val="tx1"/>
                </a:solidFill>
                <a:hlinkClick r:id="rId13"/>
              </a:rPr>
              <a:t>http://www.uroki.net/index.htm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Профобразование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Адрес сайта: </a:t>
            </a:r>
            <a:r>
              <a:rPr lang="ru-RU" sz="2900" b="1" u="sng" dirty="0" smtClean="0">
                <a:solidFill>
                  <a:schemeClr val="tx1"/>
                </a:solidFill>
                <a:hlinkClick r:id="rId14"/>
              </a:rPr>
              <a:t>http://www.profobrazovanie.org</a:t>
            </a:r>
            <a:r>
              <a:rPr lang="ru-RU" sz="2900" b="1" dirty="0" smtClean="0">
                <a:solidFill>
                  <a:schemeClr val="tx1"/>
                </a:solidFill>
              </a:rPr>
              <a:t>  </a:t>
            </a:r>
          </a:p>
          <a:p>
            <a:pPr>
              <a:buNone/>
            </a:pPr>
            <a:endParaRPr lang="ru-RU" sz="2900" b="1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da282c6691220aebf1fec2510f4b25155745d"/>
</p:tagLst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H5VRHAXFEW3S-617-1400</_dlc_DocId>
    <_dlc_DocIdUrl xmlns="b582dbf1-bcaa-4613-9a4c-8b7010640233">
      <Url>http://www.eduportal44.ru/Krasnoe/_layouts/15/DocIdRedir.aspx?ID=H5VRHAXFEW3S-617-1400</Url>
      <Description>H5VRHAXFEW3S-617-1400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F84CACEFE682D42B30686BAC500A2B5" ma:contentTypeVersion="1" ma:contentTypeDescription="Создание документа." ma:contentTypeScope="" ma:versionID="2a04c0db407e5d2b8455133deae22e30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5a001f89429ff14cadbf7b09835253c6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7B4DEF-B741-473E-BC67-7C9DB030B181}"/>
</file>

<file path=customXml/itemProps2.xml><?xml version="1.0" encoding="utf-8"?>
<ds:datastoreItem xmlns:ds="http://schemas.openxmlformats.org/officeDocument/2006/customXml" ds:itemID="{FF60B033-F376-4457-B1E0-265F85F5F6D9}"/>
</file>

<file path=customXml/itemProps3.xml><?xml version="1.0" encoding="utf-8"?>
<ds:datastoreItem xmlns:ds="http://schemas.openxmlformats.org/officeDocument/2006/customXml" ds:itemID="{7BFEA84F-B2FB-483E-80CB-79CA450A7229}"/>
</file>

<file path=customXml/itemProps4.xml><?xml version="1.0" encoding="utf-8"?>
<ds:datastoreItem xmlns:ds="http://schemas.openxmlformats.org/officeDocument/2006/customXml" ds:itemID="{E71EF0A1-AD2E-45F6-BD71-452D4E50D110}"/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185</Words>
  <Application>Microsoft Office PowerPoint</Application>
  <PresentationFormat>Экран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«Сетевые педагогические сообщества как форма профессионального развития учителя»  </vt:lpstr>
      <vt:lpstr>План</vt:lpstr>
      <vt:lpstr>В. В. Путин:</vt:lpstr>
      <vt:lpstr>Профессиональное сетевое сообщество </vt:lpstr>
      <vt:lpstr>Цели сетевого сообщества: </vt:lpstr>
      <vt:lpstr>Формы деятельности:</vt:lpstr>
      <vt:lpstr>Каталог сетевых педагогических сообществ 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Стопка книг и будильник</dc:title>
  <dc:creator>obstinate</dc:creator>
  <dc:description>Шаблон презентации с сайта https://presentation-creation.ru/</dc:description>
  <cp:lastModifiedBy>79303803054</cp:lastModifiedBy>
  <cp:revision>804</cp:revision>
  <dcterms:created xsi:type="dcterms:W3CDTF">2018-02-25T09:09:03Z</dcterms:created>
  <dcterms:modified xsi:type="dcterms:W3CDTF">2020-11-03T07:59:30Z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0x010100CF84CACEFE682D42B30686BAC500A2B5</vt:lpwstr>
  </property>
  <property fmtid="{D5CDD505-2E9C-101B-9397-08002B2CF9AE}" pid="3" name="_dlc_DocIdItemGuid">
    <vt:lpwstr>eb6e5b9f-b5fc-4b51-8dd2-e3eaa147c225</vt:lpwstr>
  </property>
</Properties>
</file>