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83" r:id="rId3"/>
    <p:sldId id="284" r:id="rId4"/>
    <p:sldId id="285" r:id="rId5"/>
    <p:sldId id="286" r:id="rId6"/>
    <p:sldId id="287" r:id="rId7"/>
    <p:sldId id="288" r:id="rId8"/>
    <p:sldId id="268" r:id="rId9"/>
    <p:sldId id="270" r:id="rId10"/>
    <p:sldId id="259" r:id="rId11"/>
    <p:sldId id="282" r:id="rId12"/>
    <p:sldId id="271" r:id="rId13"/>
    <p:sldId id="272" r:id="rId14"/>
    <p:sldId id="274" r:id="rId15"/>
    <p:sldId id="277" r:id="rId16"/>
    <p:sldId id="276" r:id="rId17"/>
    <p:sldId id="278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96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4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894FCE-0F2E-4680-9EF5-E4CCD41C4040}" type="datetimeFigureOut">
              <a:rPr lang="ru-RU" smtClean="0"/>
              <a:pPr>
                <a:defRPr/>
              </a:pPr>
              <a:t>вс 15.11.20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73B913-E305-4682-8D3D-BD65F2D097A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FC9A95-310C-49A0-995C-93F218867E74}" type="datetimeFigureOut">
              <a:rPr lang="ru-RU" smtClean="0"/>
              <a:pPr>
                <a:defRPr/>
              </a:pPr>
              <a:t>вс 15.11.20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30F41A-9EBC-44DC-BBC0-957FCA8DDEE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8A9374-3311-443A-BE5B-78E5722E445D}" type="datetimeFigureOut">
              <a:rPr lang="ru-RU" smtClean="0"/>
              <a:pPr>
                <a:defRPr/>
              </a:pPr>
              <a:t>вс 15.11.20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261A8-E296-46D6-818A-15C723FFEB2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5635BB-5000-4339-BD5E-A21143565437}" type="datetimeFigureOut">
              <a:rPr lang="ru-RU" smtClean="0"/>
              <a:pPr>
                <a:defRPr/>
              </a:pPr>
              <a:t>вс 15.11.20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EDBD9-AB1C-4849-A8C5-45D46D3D48E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13EE9C-E649-4024-96E1-86E3B3243BCD}" type="datetimeFigureOut">
              <a:rPr lang="ru-RU" smtClean="0"/>
              <a:pPr>
                <a:defRPr/>
              </a:pPr>
              <a:t>вс 15.11.20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016891-8929-4D1F-8BBB-D9315A7383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B690C7-296B-4613-9D72-BF7249207331}" type="datetimeFigureOut">
              <a:rPr lang="ru-RU" smtClean="0"/>
              <a:pPr>
                <a:defRPr/>
              </a:pPr>
              <a:t>вс 15.11.20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2EDFB7-82A1-4651-83C8-E5ADCB1F15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6DFF1B-499A-43A5-BF4D-AA07A74FC542}" type="datetimeFigureOut">
              <a:rPr lang="ru-RU" smtClean="0"/>
              <a:pPr>
                <a:defRPr/>
              </a:pPr>
              <a:t>вс 15.11.20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EAF9EE-FD44-45A0-AE1E-2062C06195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0AB522-51AD-4EA3-85EB-ED39E42ED64C}" type="datetimeFigureOut">
              <a:rPr lang="ru-RU" smtClean="0"/>
              <a:pPr>
                <a:defRPr/>
              </a:pPr>
              <a:t>вс 15.11.20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F3170E-5CCE-48DD-860D-A3C22198671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344575-FFAD-4E81-B92C-5AA9B400CDCA}" type="datetimeFigureOut">
              <a:rPr lang="ru-RU" smtClean="0"/>
              <a:pPr>
                <a:defRPr/>
              </a:pPr>
              <a:t>вс 15.11.20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48D1CC-E33D-4ACA-A33D-380FB51145A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DC0C4D-5089-4777-B4E9-EA6870135081}" type="datetimeFigureOut">
              <a:rPr lang="ru-RU" smtClean="0"/>
              <a:pPr>
                <a:defRPr/>
              </a:pPr>
              <a:t>вс 15.11.20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431B8-A6A9-437E-9A15-5753AD6AE77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848376-7821-40BD-89AF-BFB43153F5B5}" type="datetimeFigureOut">
              <a:rPr lang="ru-RU" smtClean="0"/>
              <a:pPr>
                <a:defRPr/>
              </a:pPr>
              <a:t>вс 15.11.20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484FC0-8741-450B-8EBF-5672D315389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4360CCCA-2547-494A-ACC1-605FBF4B123E}" type="datetimeFigureOut">
              <a:rPr lang="ru-RU" smtClean="0"/>
              <a:pPr>
                <a:defRPr/>
              </a:pPr>
              <a:t>вс 15.11.20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0F721852-C5B4-4F02-BC69-1E9DA83D6D7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-fotki.yandex.ru/get/6727/45472272.17/0_c26cf_f999d35f_or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404813"/>
            <a:ext cx="64008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-11440" y="333077"/>
            <a:ext cx="8496944" cy="12959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b">
            <a:normAutofit/>
            <a:sp3d extrusionH="57150">
              <a:bevelT w="38100" h="38100"/>
            </a:sp3d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Clr>
                <a:srgbClr val="727CA3"/>
              </a:buClr>
              <a:defRPr/>
            </a:pPr>
            <a:r>
              <a:rPr lang="ru-RU" sz="5400" b="1" dirty="0" smtClean="0">
                <a:ln w="1905"/>
                <a:solidFill>
                  <a:srgbClr val="3A3FF8"/>
                </a:solidFill>
                <a:effectLst>
                  <a:glow rad="63500">
                    <a:srgbClr val="8E736A">
                      <a:lumMod val="40000"/>
                      <a:lumOff val="60000"/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СИНИЧКИН ДЕНЬ</a:t>
            </a:r>
            <a:endParaRPr lang="ru-RU" sz="5400" b="1" dirty="0">
              <a:ln w="1905"/>
              <a:solidFill>
                <a:srgbClr val="3A3FF8"/>
              </a:solidFill>
              <a:effectLst>
                <a:glow rad="63500">
                  <a:srgbClr val="8E736A">
                    <a:lumMod val="40000"/>
                    <a:lumOff val="60000"/>
                    <a:alpha val="4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otovideoforum.ru/resources/image/250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20638"/>
            <a:ext cx="9144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Прямоугольник 1"/>
          <p:cNvSpPr>
            <a:spLocks noChangeArrowheads="1"/>
          </p:cNvSpPr>
          <p:nvPr/>
        </p:nvSpPr>
        <p:spPr bwMode="auto">
          <a:xfrm>
            <a:off x="467544" y="5229225"/>
            <a:ext cx="84895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Маленькой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синице на месте не сидится</a:t>
            </a:r>
            <a:endParaRPr lang="ru-RU" sz="2400" b="1" i="1" dirty="0">
              <a:solidFill>
                <a:srgbClr val="00206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Бодро прыгает по веткам</a:t>
            </a:r>
          </a:p>
          <a:p>
            <a:pPr algn="just"/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Букашек носит своим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деткам</a:t>
            </a:r>
            <a:endParaRPr lang="ru-RU" sz="2400" b="1" i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026" name="Picture 2" descr="http://img-fotki.yandex.ru/get/3510/vakhlakov.1/0_ece3_32b4f7fe_L.jpg"/>
          <p:cNvPicPr>
            <a:picLocks noChangeAspect="1" noChangeArrowheads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 bwMode="auto">
          <a:xfrm rot="1281190">
            <a:off x="6501260" y="1163134"/>
            <a:ext cx="2169339" cy="1982630"/>
          </a:xfrm>
          <a:prstGeom prst="rect">
            <a:avLst/>
          </a:prstGeom>
          <a:ln w="5715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1028" name="Picture 4" descr="http://prostodelkino.com/uploads/posts/2012-12-11/image_55434.jpg"/>
          <p:cNvPicPr>
            <a:picLocks noChangeAspect="1" noChangeArrowheads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 bwMode="auto">
          <a:xfrm>
            <a:off x="3635896" y="724801"/>
            <a:ext cx="2160240" cy="2005434"/>
          </a:xfrm>
          <a:prstGeom prst="rect">
            <a:avLst/>
          </a:prstGeom>
          <a:ln w="5715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6" name="Picture 4" descr="http://warbler.ru/wp-content/uploads/2015/04/Parus-major-nest-4.jpg"/>
          <p:cNvPicPr>
            <a:picLocks noChangeAspect="1" noChangeArrowheads="1"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 rot="20620673">
            <a:off x="423482" y="991761"/>
            <a:ext cx="2201176" cy="2101402"/>
          </a:xfrm>
          <a:prstGeom prst="rect">
            <a:avLst/>
          </a:prstGeom>
          <a:ln w="5715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1030" name="Picture 6" descr="http://ornithology.su/news/item/f00/s04/n0000461/pic/000000.jpg"/>
          <p:cNvPicPr>
            <a:picLocks noChangeAspect="1" noChangeArrowheads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 bwMode="auto">
          <a:xfrm>
            <a:off x="3602716" y="3140969"/>
            <a:ext cx="2337436" cy="1741412"/>
          </a:xfrm>
          <a:prstGeom prst="rect">
            <a:avLst/>
          </a:prstGeom>
          <a:ln w="5715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otovideoforum.ru/resources/image/250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75"/>
            <a:ext cx="9144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2" descr="C:\Users\лесовичок2\Desktop\Синичкин день\Для отправки Синичкин день\17420814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08175" y="765175"/>
            <a:ext cx="5903913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Прямоугольник 2"/>
          <p:cNvSpPr>
            <a:spLocks noChangeArrowheads="1"/>
          </p:cNvSpPr>
          <p:nvPr/>
        </p:nvSpPr>
        <p:spPr bwMode="auto">
          <a:xfrm>
            <a:off x="2255862" y="5085184"/>
            <a:ext cx="52085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Чем же можно покормить синиц? </a:t>
            </a:r>
            <a:endParaRPr lang="ru-RU" sz="2400" b="1" i="1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fotovideoforum.ru/resources/image/250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-9525"/>
            <a:ext cx="91440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Прямоугольник 1"/>
          <p:cNvSpPr>
            <a:spLocks noChangeArrowheads="1"/>
          </p:cNvSpPr>
          <p:nvPr/>
        </p:nvSpPr>
        <p:spPr bwMode="auto">
          <a:xfrm>
            <a:off x="2484438" y="3681413"/>
            <a:ext cx="59753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endParaRPr lang="ru-RU" sz="240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Облако 8"/>
          <p:cNvSpPr/>
          <p:nvPr/>
        </p:nvSpPr>
        <p:spPr>
          <a:xfrm>
            <a:off x="2484438" y="139700"/>
            <a:ext cx="6551612" cy="2425700"/>
          </a:xfrm>
          <a:prstGeom prst="cloud">
            <a:avLst/>
          </a:prstGeom>
          <a:solidFill>
            <a:srgbClr val="0070C0"/>
          </a:solidFill>
          <a:ln w="63500" cap="flat" cmpd="thickThin" algn="ctr">
            <a:solidFill>
              <a:sysClr val="window" lastClr="FFFFFF"/>
            </a:solidFill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ru-RU" sz="20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 Unicode"/>
              <a:cs typeface="+mn-cs"/>
            </a:endParaRPr>
          </a:p>
          <a:p>
            <a:pPr algn="ctr">
              <a:defRPr/>
            </a:pPr>
            <a:r>
              <a:rPr lang="ru-RU" sz="2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/>
                <a:cs typeface="+mn-cs"/>
              </a:rPr>
              <a:t>Кусочки сала  любят не все птицы. Сало любят синички. Только сало не должно быть солёным.  Овёс, пшено охотно съедят синицы, воробьи.</a:t>
            </a:r>
          </a:p>
        </p:txBody>
      </p:sp>
      <p:pic>
        <p:nvPicPr>
          <p:cNvPr id="7173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713" y="3913188"/>
            <a:ext cx="264318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15" descr="301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2962275"/>
            <a:ext cx="3332163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3938" y="4470400"/>
            <a:ext cx="2389187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6" descr="Картинка 7 из 599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45100" y="2235200"/>
            <a:ext cx="29749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07200" y="4776788"/>
            <a:ext cx="2155825" cy="190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2" descr="http://www.naturephoto.ru/Images/Lazorevka-web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3988" y="836613"/>
            <a:ext cx="2330450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4763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блако 8"/>
          <p:cNvSpPr/>
          <p:nvPr/>
        </p:nvSpPr>
        <p:spPr>
          <a:xfrm>
            <a:off x="2357438" y="0"/>
            <a:ext cx="6643687" cy="2349500"/>
          </a:xfrm>
          <a:prstGeom prst="cloud">
            <a:avLst/>
          </a:prstGeom>
          <a:solidFill>
            <a:srgbClr val="0070C0"/>
          </a:solidFill>
          <a:ln w="31750" cap="flat" cmpd="sng" algn="ctr">
            <a:solidFill>
              <a:sysClr val="window" lastClr="FFFFFF"/>
            </a:solidFill>
            <a:prstDash val="solid"/>
          </a:ln>
          <a:effectLst>
            <a:outerShdw blurRad="51500" dist="25400" dir="540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+mn-cs"/>
              </a:rPr>
              <a:t>Подсолнечник – особенно мелкий, но не жареный, - лучший корм для снегирей, синиц, поползней и воробьёв. Перед засыпкой в кормушку их лучше слегка подавить. </a:t>
            </a:r>
          </a:p>
        </p:txBody>
      </p:sp>
      <p:pic>
        <p:nvPicPr>
          <p:cNvPr id="819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916113"/>
            <a:ext cx="2471737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4292600"/>
            <a:ext cx="2328862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14" descr="Картинка 65 из 48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3563938" y="2243138"/>
            <a:ext cx="300037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32613" y="3063875"/>
            <a:ext cx="1785937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15" descr="301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8" y="4637088"/>
            <a:ext cx="257175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fotovideoforum.ru/resources/image/250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блако 3"/>
          <p:cNvSpPr/>
          <p:nvPr/>
        </p:nvSpPr>
        <p:spPr>
          <a:xfrm>
            <a:off x="2771775" y="115888"/>
            <a:ext cx="6072188" cy="2000250"/>
          </a:xfrm>
          <a:prstGeom prst="cloud">
            <a:avLst/>
          </a:prstGeom>
          <a:solidFill>
            <a:srgbClr val="0070C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+mn-cs"/>
              </a:rPr>
              <a:t>Арбузные и дынные семечки можно собирать ещё осенью. Их любят синицы, поползни и дятлы. </a:t>
            </a:r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57660" y="692696"/>
            <a:ext cx="2357437" cy="2357437"/>
          </a:xfrm>
          <a:prstGeom prst="rect">
            <a:avLst/>
          </a:prstGeom>
          <a:ln w="57150">
            <a:solidFill>
              <a:srgbClr val="002060"/>
            </a:solidFill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6" name="Picture 4" descr="Картинка 14 из 7741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452092" y="3573016"/>
            <a:ext cx="2143125" cy="2605088"/>
          </a:xfrm>
          <a:prstGeom prst="rect">
            <a:avLst/>
          </a:prstGeom>
          <a:ln w="3175">
            <a:noFill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3571875" y="4214813"/>
            <a:ext cx="2929731" cy="2157412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9223" name="Picture 15" descr="30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87788" y="2457450"/>
            <a:ext cx="2613025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4" descr="Картинка 65 из 48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6129338" y="2649538"/>
            <a:ext cx="300037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Картинка 14 из 7741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604492" y="3725416"/>
            <a:ext cx="2143125" cy="2605088"/>
          </a:xfrm>
          <a:prstGeom prst="rect">
            <a:avLst/>
          </a:prstGeom>
          <a:ln w="3175">
            <a:noFill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fotovideoforum.ru/resources/image/250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7309" y="0"/>
            <a:ext cx="9144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Прямоугольник 3"/>
          <p:cNvSpPr>
            <a:spLocks noChangeArrowheads="1"/>
          </p:cNvSpPr>
          <p:nvPr/>
        </p:nvSpPr>
        <p:spPr bwMode="auto">
          <a:xfrm>
            <a:off x="2843808" y="805447"/>
            <a:ext cx="4320704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Физминутка</a:t>
            </a:r>
            <a:endParaRPr lang="ru-RU" sz="3200" dirty="0">
              <a:solidFill>
                <a:srgbClr val="00206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Скачет шустрая синица,</a:t>
            </a:r>
            <a:endParaRPr lang="ru-RU" sz="2400" b="1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Ей на месте не  сидится,</a:t>
            </a:r>
            <a:endParaRPr lang="ru-RU" sz="2400" b="1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Прыг – скок, прыг – скок,</a:t>
            </a:r>
            <a:endParaRPr lang="ru-RU" sz="2400" b="1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Завертелась, как волчок</a:t>
            </a:r>
            <a:endParaRPr lang="ru-RU" sz="2400" b="1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Вот присела на минутку, </a:t>
            </a:r>
            <a:endParaRPr lang="ru-RU" sz="2400" b="1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Почесала клювом грудку,</a:t>
            </a:r>
            <a:endParaRPr lang="ru-RU" sz="2400" b="1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с дорожки на плетень,</a:t>
            </a:r>
            <a:endParaRPr lang="ru-RU" sz="2400" b="1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Тири-тири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тень-тень-тень.</a:t>
            </a:r>
            <a:endParaRPr lang="ru-RU" sz="2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4" name="Picture 15" descr="30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495766">
            <a:off x="6403658" y="4298612"/>
            <a:ext cx="2613025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30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404664"/>
            <a:ext cx="2613025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499978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fotovideoforum.ru/resources/image/250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http://www.7802330.ru/read.php?thvq=bififaf/zamok-zazhiganiya-2109-vaz-shema8445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 rot="21114293">
            <a:off x="1197645" y="885296"/>
            <a:ext cx="2664296" cy="2376264"/>
          </a:xfrm>
          <a:prstGeom prst="rect">
            <a:avLst/>
          </a:prstGeom>
          <a:ln w="5715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11268" name="Прямоугольник 1"/>
          <p:cNvSpPr>
            <a:spLocks noChangeArrowheads="1"/>
          </p:cNvSpPr>
          <p:nvPr/>
        </p:nvSpPr>
        <p:spPr bwMode="auto">
          <a:xfrm>
            <a:off x="336550" y="4941888"/>
            <a:ext cx="8640763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Синицы зимой весь день кормятся за счёт дятла. Дятел сбивает чешуйки коры. Они падают вниз вместе с вредными насекомыми (жучками, личинками). Лесные синицы слетают с дерева на снег и проворно  подбирают насекомых. Полетел дятел на другое дерево и синицы за ним. </a:t>
            </a:r>
            <a:endParaRPr lang="ru-RU" sz="2000" b="1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3078" name="Picture 6" descr="https://im0-tub-ru.yandex.net/i?id=d7266fcbe05d6d4ba936689233fa74c8&amp;n=33&amp;h=215&amp;w=287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 rot="627453">
            <a:off x="5195781" y="951210"/>
            <a:ext cx="2880320" cy="2376264"/>
          </a:xfrm>
          <a:prstGeom prst="rect">
            <a:avLst/>
          </a:prstGeom>
          <a:ln w="5715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fotovideoforum.ru/resources/image/2505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5875"/>
            <a:ext cx="9144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http://www.playing-field.ru/img/2015/051806/375098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7569" y="651225"/>
            <a:ext cx="3167063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1997075" y="4664999"/>
            <a:ext cx="59159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170" name="Picture 2" descr="Конспект ОД по рисованию в средней группе «Красивая птичка — синичка»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09"/>
          <a:stretch/>
        </p:blipFill>
        <p:spPr bwMode="auto">
          <a:xfrm>
            <a:off x="3364632" y="672879"/>
            <a:ext cx="5583988" cy="472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bobo-utrennie-pesni-pt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536" y="57775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-fotki.yandex.ru/get/6727/45472272.17/0_c26cf_f999d35f_ori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img1.goodfon.ru/original/1920x1200/e/99/osen-derevya-kraski-osen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763109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obobo-utrennie-pesni-pt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60488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4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lipart-db.ru/file_content/rastr/feather_0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8850"/>
            <a:ext cx="2491017" cy="547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get.wallhere.com/photo/bird-sparrow-house-sparrow-fauna-beak-perching-bird-feather-wildlife-finch-close-up-organism-Lark-emberizidae-wing-Songbird-old-world-flycatcher-9037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74665"/>
            <a:ext cx="5876591" cy="391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5816" y="5222328"/>
            <a:ext cx="5940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</a:rPr>
              <a:t>Угадайте, что за птица. Скачет по дорожке, </a:t>
            </a:r>
          </a:p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</a:rPr>
              <a:t>Словно кошки не боится- собирает крошки, </a:t>
            </a:r>
          </a:p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</a:rPr>
              <a:t>А потом на ветку прыг и чирикает: «Чик-чирик!»</a:t>
            </a:r>
            <a:endParaRPr lang="ru-RU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hobobo-vorobe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1720" y="590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0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8.hostingkartinok.com/uploads/images/2018/10/5258b6d1ea0fe7839aad691a15a25d9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4841"/>
            <a:ext cx="3270150" cy="478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vatars.mds.yandex.net/get-pdb/2022051/294171da-9c4f-478b-b99c-deeeb165785f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008" y="692696"/>
            <a:ext cx="5011988" cy="48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77654" y="5661248"/>
            <a:ext cx="5514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</a:rPr>
              <a:t>Как лиса среди зверей. Эта птица всех хитрей,</a:t>
            </a:r>
          </a:p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</a:rPr>
              <a:t>Прячется в зеленых кронах, а зовут ее…</a:t>
            </a:r>
            <a:endParaRPr lang="ru-RU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77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c.pics.livejournal.com/ole_look_ole/24711027/34854/34854_9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2" t="14881" r="18948" b="5533"/>
          <a:stretch/>
        </p:blipFill>
        <p:spPr bwMode="auto">
          <a:xfrm>
            <a:off x="395535" y="764704"/>
            <a:ext cx="3687949" cy="418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naturephoto.lt/img/photos/original/pauksciai/IMGP248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75"/>
          <a:stretch/>
        </p:blipFill>
        <p:spPr bwMode="auto">
          <a:xfrm>
            <a:off x="5652120" y="764704"/>
            <a:ext cx="2789690" cy="436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8679" y="5301208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</a:rPr>
              <a:t>Кто присел на толстый стук и стучит: «Тук-тук, тук-тук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</a:rPr>
              <a:t>»?</a:t>
            </a:r>
            <a:endParaRPr lang="ru-RU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45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robotfarm.ru/wp-content/uploads/2016/10/feather_PNG1296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16392">
            <a:off x="-900993" y="2073785"/>
            <a:ext cx="5159132" cy="268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mg4.goodfon.ru/original/2048x1360/d/8e/soroka-ptitsa-khvost-kliu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836712"/>
            <a:ext cx="6072393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5816" y="5301208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</a:rPr>
              <a:t>Кто летает. Кто стрекочет –рассказать нам новость хочет? </a:t>
            </a:r>
            <a:endParaRPr lang="ru-RU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42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s://i.pinimg.com/originals/90/e9/61/90e96114ca19a8ef2532ffe7bf93b9b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2" r="24215"/>
          <a:stretch/>
        </p:blipFill>
        <p:spPr bwMode="auto">
          <a:xfrm>
            <a:off x="751563" y="980728"/>
            <a:ext cx="2204580" cy="434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fsd.multiurok.ru/html/2019/12/03/s_5de6bf7a1fab6/1277468_12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6"/>
          <a:stretch/>
        </p:blipFill>
        <p:spPr bwMode="auto">
          <a:xfrm>
            <a:off x="3635896" y="836712"/>
            <a:ext cx="4905347" cy="415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5856" y="522920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</a:rPr>
              <a:t>Угадай, какая птица, бойкая, задорная, ловкая, проворная</a:t>
            </a:r>
          </a:p>
          <a:p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</a:rPr>
              <a:t>Звонко тенькает: «Тень-тень! Как хорош весенний день!»</a:t>
            </a:r>
            <a:endParaRPr lang="ru-RU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hobobo-sini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560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5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fotovideoforum.ru/resources/image/250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75"/>
            <a:ext cx="9144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58.jpg"/>
          <p:cNvPicPr>
            <a:picLocks noChangeAspect="1"/>
          </p:cNvPicPr>
          <p:nvPr/>
        </p:nvPicPr>
        <p:blipFill>
          <a:blip r:embed="rId3" cstate="email">
            <a:extLst/>
          </a:blip>
          <a:stretch>
            <a:fillRect/>
          </a:stretch>
        </p:blipFill>
        <p:spPr>
          <a:xfrm rot="998852">
            <a:off x="5398955" y="1135213"/>
            <a:ext cx="2741594" cy="2579119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glow rad="101600">
              <a:srgbClr val="9FB8CD">
                <a:satMod val="175000"/>
                <a:alpha val="4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5" name="Рисунок 4" descr="19.jpg"/>
          <p:cNvPicPr>
            <a:picLocks noChangeAspect="1"/>
          </p:cNvPicPr>
          <p:nvPr/>
        </p:nvPicPr>
        <p:blipFill>
          <a:blip r:embed="rId4" cstate="email">
            <a:extLst/>
          </a:blip>
          <a:stretch>
            <a:fillRect/>
          </a:stretch>
        </p:blipFill>
        <p:spPr>
          <a:xfrm rot="20626908">
            <a:off x="1507342" y="1172069"/>
            <a:ext cx="2608986" cy="2505406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glow rad="101600">
              <a:srgbClr val="9FB8CD">
                <a:satMod val="175000"/>
                <a:alpha val="40000"/>
              </a:srgbClr>
            </a:glow>
            <a:innerShdw blurRad="76200">
              <a:srgbClr val="000000"/>
            </a:innerShdw>
          </a:effectLst>
        </p:spPr>
      </p:pic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2700338" y="3035300"/>
            <a:ext cx="5114925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727CA3"/>
              </a:buClr>
              <a:buSzPct val="70000"/>
              <a:buFont typeface="Wingdings 2" pitchFamily="18" charset="2"/>
              <a:buNone/>
            </a:pPr>
            <a:endParaRPr lang="ru-RU" sz="2800" b="1">
              <a:solidFill>
                <a:srgbClr val="7030A0"/>
              </a:solidFill>
              <a:latin typeface="Franklin Gothic Book" pitchFamily="34" charset="0"/>
            </a:endParaRPr>
          </a:p>
        </p:txBody>
      </p:sp>
      <p:sp>
        <p:nvSpPr>
          <p:cNvPr id="3078" name="Прямоугольник 1"/>
          <p:cNvSpPr>
            <a:spLocks noChangeArrowheads="1"/>
          </p:cNvSpPr>
          <p:nvPr/>
        </p:nvSpPr>
        <p:spPr bwMode="auto">
          <a:xfrm>
            <a:off x="3635896" y="4642644"/>
            <a:ext cx="5200129" cy="94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Синяя косынка, темненькая спинка</a:t>
            </a:r>
          </a:p>
          <a:p>
            <a:pPr>
              <a:lnSpc>
                <a:spcPct val="115000"/>
              </a:lnSpc>
            </a:pP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Маленькая птичка, звать её…</a:t>
            </a:r>
            <a:endParaRPr lang="ru-RU" sz="2400" b="1" i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otovideoforum.ru/resources/image/250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/>
          </a:blip>
          <a:srcRect/>
          <a:stretch>
            <a:fillRect/>
          </a:stretch>
        </p:blipFill>
        <p:spPr bwMode="auto">
          <a:xfrm rot="20685420">
            <a:off x="885027" y="1883169"/>
            <a:ext cx="2811485" cy="2456480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glow rad="101600">
              <a:srgbClr val="9FB8CD">
                <a:satMod val="175000"/>
                <a:alpha val="40000"/>
              </a:srgbClr>
            </a:glow>
            <a:innerShdw blurRad="76200">
              <a:srgbClr val="000000"/>
            </a:innerShdw>
          </a:effectLst>
        </p:spPr>
      </p:pic>
      <p:sp>
        <p:nvSpPr>
          <p:cNvPr id="4100" name="Прямоугольник 1"/>
          <p:cNvSpPr>
            <a:spLocks noChangeArrowheads="1"/>
          </p:cNvSpPr>
          <p:nvPr/>
        </p:nvSpPr>
        <p:spPr bwMode="auto">
          <a:xfrm>
            <a:off x="323528" y="547414"/>
            <a:ext cx="61198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Размером синица невелика, как воробей.</a:t>
            </a:r>
            <a:endParaRPr lang="ru-RU" sz="2400" b="1" i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9" name="Picture 2" descr="p67_vorob-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05238">
            <a:off x="5441507" y="1760723"/>
            <a:ext cx="2664296" cy="2448272"/>
          </a:xfrm>
          <a:prstGeom prst="rect">
            <a:avLst/>
          </a:prstGeom>
          <a:ln w="762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030614DF85037428406C94D6FE87DCF" ma:contentTypeVersion="1" ma:contentTypeDescription="Создание документа." ma:contentTypeScope="" ma:versionID="e47a1e6ca6958c1086d07c87f5a012b8">
  <xsd:schema xmlns:xsd="http://www.w3.org/2001/XMLSchema" xmlns:xs="http://www.w3.org/2001/XMLSchema" xmlns:p="http://schemas.microsoft.com/office/2006/metadata/properties" xmlns:ns2="b582dbf1-bcaa-4613-9a4c-8b7010640233" targetNamespace="http://schemas.microsoft.com/office/2006/metadata/properties" ma:root="true" ma:fieldsID="f776690c5d533c7015e705064819a422" ns2:_="">
    <xsd:import namespace="b582dbf1-bcaa-4613-9a4c-8b701064023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82dbf1-bcaa-4613-9a4c-8b701064023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582dbf1-bcaa-4613-9a4c-8b7010640233">H5VRHAXFEW3S-1010-1749</_dlc_DocId>
    <_dlc_DocIdUrl xmlns="b582dbf1-bcaa-4613-9a4c-8b7010640233">
      <Url>http://www.eduportal44.ru/Krasnoe/MGOU4/_layouts/15/DocIdRedir.aspx?ID=H5VRHAXFEW3S-1010-1749</Url>
      <Description>H5VRHAXFEW3S-1010-1749</Description>
    </_dlc_DocIdUrl>
  </documentManagement>
</p:properties>
</file>

<file path=customXml/itemProps1.xml><?xml version="1.0" encoding="utf-8"?>
<ds:datastoreItem xmlns:ds="http://schemas.openxmlformats.org/officeDocument/2006/customXml" ds:itemID="{984D6936-F6F7-4584-A409-70174DDE5170}"/>
</file>

<file path=customXml/itemProps2.xml><?xml version="1.0" encoding="utf-8"?>
<ds:datastoreItem xmlns:ds="http://schemas.openxmlformats.org/officeDocument/2006/customXml" ds:itemID="{BF56F1D1-B5F9-44C1-A8F5-677C5F903152}"/>
</file>

<file path=customXml/itemProps3.xml><?xml version="1.0" encoding="utf-8"?>
<ds:datastoreItem xmlns:ds="http://schemas.openxmlformats.org/officeDocument/2006/customXml" ds:itemID="{8372CBDF-0651-40A2-8460-96AA26E71B0A}"/>
</file>

<file path=customXml/itemProps4.xml><?xml version="1.0" encoding="utf-8"?>
<ds:datastoreItem xmlns:ds="http://schemas.openxmlformats.org/officeDocument/2006/customXml" ds:itemID="{E6EE0233-AD38-459E-A279-221A94E0A626}"/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616</TotalTime>
  <Words>281</Words>
  <Application>Microsoft Office PowerPoint</Application>
  <PresentationFormat>Экран (4:3)</PresentationFormat>
  <Paragraphs>33</Paragraphs>
  <Slides>17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8" baseType="lpstr">
      <vt:lpstr>Arial</vt:lpstr>
      <vt:lpstr>Bookman Old Style</vt:lpstr>
      <vt:lpstr>Calibri</vt:lpstr>
      <vt:lpstr>Franklin Gothic Book</vt:lpstr>
      <vt:lpstr>Georgia</vt:lpstr>
      <vt:lpstr>Lucida Sans Unicode</vt:lpstr>
      <vt:lpstr>Times New Roman</vt:lpstr>
      <vt:lpstr>Trebuchet MS</vt:lpstr>
      <vt:lpstr>Verdana</vt:lpstr>
      <vt:lpstr>Wingdings 2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лесовичок2</dc:creator>
  <cp:lastModifiedBy>Пользователь</cp:lastModifiedBy>
  <cp:revision>36</cp:revision>
  <dcterms:created xsi:type="dcterms:W3CDTF">2016-12-03T06:55:25Z</dcterms:created>
  <dcterms:modified xsi:type="dcterms:W3CDTF">2020-11-15T12:56:40Z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0x0101007030614DF85037428406C94D6FE87DCF</vt:lpwstr>
  </property>
  <property fmtid="{D5CDD505-2E9C-101B-9397-08002B2CF9AE}" pid="3" name="_dlc_DocIdItemGuid">
    <vt:lpwstr>2a2da64e-a027-42b7-af37-1dc10d7570e4</vt:lpwstr>
  </property>
</Properties>
</file>