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5"/>
  </p:notesMasterIdLst>
  <p:sldIdLst>
    <p:sldId id="256" r:id="rId2"/>
    <p:sldId id="270" r:id="rId3"/>
    <p:sldId id="267" r:id="rId4"/>
    <p:sldId id="259" r:id="rId5"/>
    <p:sldId id="271" r:id="rId6"/>
    <p:sldId id="277" r:id="rId7"/>
    <p:sldId id="273" r:id="rId8"/>
    <p:sldId id="278" r:id="rId9"/>
    <p:sldId id="272" r:id="rId10"/>
    <p:sldId id="283" r:id="rId11"/>
    <p:sldId id="279" r:id="rId12"/>
    <p:sldId id="284" r:id="rId13"/>
    <p:sldId id="282" r:id="rId14"/>
    <p:sldId id="285" r:id="rId15"/>
    <p:sldId id="286" r:id="rId16"/>
    <p:sldId id="287" r:id="rId17"/>
    <p:sldId id="288" r:id="rId18"/>
    <p:sldId id="289" r:id="rId19"/>
    <p:sldId id="292" r:id="rId20"/>
    <p:sldId id="293" r:id="rId21"/>
    <p:sldId id="291" r:id="rId22"/>
    <p:sldId id="290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DEAC-C2BD-4298-9F80-594ABE8AA2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CB7A7-592F-4356-942F-DC5D7A30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99660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9695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7B14AF-D76D-490F-BD32-EC6522A2A565}" type="datetime1">
              <a:rPr lang="ru-RU" smtClean="0"/>
              <a:pPr/>
              <a:t>04.04.2022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92E-354A-4154-A791-82BD39A07D11}" type="datetime1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516-041F-4CC7-9A42-F28A3132E9A2}" type="datetime1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257582-26C2-4143-9C44-D0D78E356BFB}" type="datetime1">
              <a:rPr lang="ru-RU" smtClean="0"/>
              <a:pPr/>
              <a:t>04.04.2022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7F4A19-3A96-49AC-AC11-BADCAF7BB3D6}" type="datetime1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3214-E09C-4A53-BE2A-6859CC393A72}" type="datetime1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0EC-D216-401A-8D32-FBB2327012F8}" type="datetime1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6A6881-CC77-414E-9AF1-3871A5C23151}" type="datetime1">
              <a:rPr lang="ru-RU" smtClean="0"/>
              <a:pPr/>
              <a:t>04.04.2022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BA3-5A7C-4C2C-9DD1-1D3A620B9E02}" type="datetime1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078C29-7510-4F7A-9498-778AE7AB0930}" type="datetime1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1A2C28-FFD9-4B7D-8C1F-29340F0CD92D}" type="datetime1">
              <a:rPr lang="ru-RU" smtClean="0"/>
              <a:pPr/>
              <a:t>04.04.2022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ECFD22-71D0-4CBA-9E12-F8533BE08871}" type="datetime1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Krasnoe/MDOU2/SitePages/&#1044;&#1086;&#1084;&#1072;&#1096;&#1085;&#1103;&#1103;.aspx" TargetMode="External"/><Relationship Id="rId2" Type="http://schemas.openxmlformats.org/officeDocument/2006/relationships/hyperlink" Target="mailto:tania-fedotova@yandex.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1785926"/>
            <a:ext cx="6215106" cy="4286280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Краткая презентация основной образовательной программы дошкольного образования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п.Красно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-на-Волге»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571604" y="571480"/>
            <a:ext cx="7358114" cy="1428760"/>
          </a:xfrm>
          <a:prstGeom prst="horizontalScroll">
            <a:avLst>
              <a:gd name="adj" fmla="val 12500"/>
            </a:avLst>
          </a:prstGeom>
          <a:solidFill>
            <a:srgbClr val="FFFFFF">
              <a:alpha val="0"/>
            </a:srgbClr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tabLst>
                <a:tab pos="3819525" algn="l"/>
              </a:tabLst>
            </a:pP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Муниципальное 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казенное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дошкольное образовательное учреждение 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Красносельского муниципального района Костромской области «Детский сад№2 поселка Красное-на-Волге»</a:t>
            </a:r>
            <a:endParaRPr lang="ru-RU" sz="1600" b="1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87127" y="440093"/>
            <a:ext cx="40697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819525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Целевые ориентиры </a:t>
            </a:r>
            <a:br>
              <a:rPr lang="ru-RU" sz="2200" b="1" i="1" dirty="0" smtClean="0"/>
            </a:br>
            <a:r>
              <a:rPr lang="ru-RU" sz="2200" b="1" i="1" dirty="0" smtClean="0"/>
              <a:t>на этапе завершения дошкольного образования: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501122" cy="578647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Способен сотрудничать и выполнять как лидерские, так и исполнительские функции в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Проявляет </a:t>
            </a:r>
            <a:r>
              <a:rPr lang="ru-RU" sz="1300" b="1" dirty="0" err="1" smtClean="0"/>
              <a:t>эмпатию</a:t>
            </a:r>
            <a:r>
              <a:rPr lang="ru-RU" sz="1300" b="1" dirty="0" smtClean="0"/>
              <a:t> по отношению к другим людям, готовность прийти на помощь тем, кто в этом нуждается.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Проявляет умение слышать других и стремление быть понятым другими.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0070C0"/>
                </a:solidFill>
              </a:rPr>
              <a:t>      складываются предпосылки грамотности.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>
              <a:spcBef>
                <a:spcPts val="0"/>
              </a:spcBef>
            </a:pP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072494" cy="6143668"/>
          </a:xfrm>
        </p:spPr>
        <p:txBody>
          <a:bodyPr>
            <a:normAutofit fontScale="47500" lnSpcReduction="20000"/>
          </a:bodyPr>
          <a:lstStyle/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Проявляет ответственность за начатое дело.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Открыт новому, то есть проявляет желание узнавать новое, самостоятельно добывать новые знания; положительно относится к обучению в школе.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Проявляет уважение к жизни (в различных ее формах) и заботу об окружающей среде.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Имеет первичные представления о себе, семье, традиционных семейных ценностях, включая традиционные </a:t>
            </a:r>
            <a:r>
              <a:rPr lang="ru-RU" sz="2700" b="1" dirty="0" err="1" smtClean="0"/>
              <a:t>гендерные</a:t>
            </a:r>
            <a:r>
              <a:rPr lang="ru-RU" sz="2700" b="1" dirty="0" smtClean="0"/>
              <a:t> ориентации, проявляет уважение к своему и противоположному полу.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Содержательный раздел: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072494" cy="54024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Содержательный раздел </a:t>
            </a:r>
            <a:r>
              <a:rPr lang="ru-RU" dirty="0" smtClean="0"/>
              <a:t>представляет общее содержание Программы, обеспечивающее полноценное развитие личности детей.</a:t>
            </a:r>
          </a:p>
          <a:p>
            <a:pPr algn="just"/>
            <a:r>
              <a:rPr lang="ru-RU" dirty="0" smtClean="0"/>
              <a:t> В него входит:</a:t>
            </a:r>
          </a:p>
          <a:p>
            <a:pPr algn="just">
              <a:buNone/>
            </a:pPr>
            <a:r>
              <a:rPr lang="ru-RU" dirty="0" smtClean="0"/>
              <a:t>- описание 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 algn="just">
              <a:buNone/>
            </a:pPr>
            <a:r>
              <a:rPr lang="ru-RU" dirty="0" smtClean="0"/>
              <a:t>- описание вариативных форм, способов, методов и средств реализации программы;</a:t>
            </a:r>
          </a:p>
          <a:p>
            <a:pPr algn="just">
              <a:buNone/>
            </a:pPr>
            <a:r>
              <a:rPr lang="ru-RU" dirty="0" smtClean="0"/>
              <a:t>- описание образовательной деятельности по профессиональной коррекции нарушений развития детей;</a:t>
            </a:r>
          </a:p>
          <a:p>
            <a:pPr algn="just">
              <a:buNone/>
            </a:pPr>
            <a:r>
              <a:rPr lang="ru-RU" dirty="0" smtClean="0"/>
              <a:t>- особенности взаимодействия педагогического коллектива с семьями воспитанников;</a:t>
            </a:r>
          </a:p>
          <a:p>
            <a:pPr algn="just">
              <a:buNone/>
            </a:pPr>
            <a:r>
              <a:rPr lang="ru-RU" dirty="0" smtClean="0"/>
              <a:t>- взаимодействие с социальными институтами детства;</a:t>
            </a:r>
          </a:p>
          <a:p>
            <a:pPr algn="just">
              <a:buNone/>
            </a:pPr>
            <a:r>
              <a:rPr lang="ru-RU" dirty="0" smtClean="0"/>
              <a:t>- вариативная часть программы.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Образовательные области, обеспечивающие разностороннее развитие детей по ФГОС ДО: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43213" y="1844675"/>
            <a:ext cx="3384550" cy="7191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Физическое развитие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000628" y="4786322"/>
            <a:ext cx="2714644" cy="1223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Художественно-</a:t>
            </a:r>
          </a:p>
          <a:p>
            <a:pPr algn="ctr"/>
            <a:r>
              <a:rPr lang="ru-RU" sz="2400" b="1" dirty="0"/>
              <a:t>эстетическое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143504" y="3071810"/>
            <a:ext cx="3446469" cy="121444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 </a:t>
            </a:r>
            <a:r>
              <a:rPr lang="ru-RU" sz="2400" b="1" dirty="0"/>
              <a:t>Познавательное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857356" y="4714884"/>
            <a:ext cx="2592388" cy="128588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Речевое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85720" y="3071810"/>
            <a:ext cx="3357586" cy="122079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Социально-</a:t>
            </a:r>
          </a:p>
          <a:p>
            <a:pPr algn="ctr"/>
            <a:r>
              <a:rPr lang="ru-RU" sz="2400" b="1" dirty="0"/>
              <a:t>коммуникативное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cxnSp>
        <p:nvCxnSpPr>
          <p:cNvPr id="24588" name="AutoShape 12"/>
          <p:cNvCxnSpPr>
            <a:cxnSpLocks noChangeShapeType="1"/>
            <a:stCxn id="24580" idx="1"/>
            <a:endCxn id="24587" idx="0"/>
          </p:cNvCxnSpPr>
          <p:nvPr/>
        </p:nvCxnSpPr>
        <p:spPr bwMode="auto">
          <a:xfrm rot="10800000" flipV="1">
            <a:off x="1964513" y="2204244"/>
            <a:ext cx="878700" cy="8675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0" name="AutoShape 14"/>
          <p:cNvCxnSpPr>
            <a:cxnSpLocks noChangeShapeType="1"/>
            <a:stCxn id="24580" idx="2"/>
            <a:endCxn id="24580" idx="2"/>
          </p:cNvCxnSpPr>
          <p:nvPr/>
        </p:nvCxnSpPr>
        <p:spPr bwMode="auto">
          <a:xfrm>
            <a:off x="4535488" y="25638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2" name="AutoShape 16"/>
          <p:cNvCxnSpPr>
            <a:cxnSpLocks noChangeShapeType="1"/>
            <a:stCxn id="24580" idx="3"/>
            <a:endCxn id="24585" idx="0"/>
          </p:cNvCxnSpPr>
          <p:nvPr/>
        </p:nvCxnSpPr>
        <p:spPr bwMode="auto">
          <a:xfrm>
            <a:off x="6227763" y="2204244"/>
            <a:ext cx="638976" cy="8675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3" name="AutoShape 17"/>
          <p:cNvCxnSpPr>
            <a:cxnSpLocks noChangeShapeType="1"/>
          </p:cNvCxnSpPr>
          <p:nvPr/>
        </p:nvCxnSpPr>
        <p:spPr bwMode="auto">
          <a:xfrm rot="16200000" flipH="1">
            <a:off x="2035951" y="4321975"/>
            <a:ext cx="428628" cy="357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4" name="AutoShape 18"/>
          <p:cNvCxnSpPr>
            <a:cxnSpLocks noChangeShapeType="1"/>
            <a:endCxn id="24584" idx="1"/>
          </p:cNvCxnSpPr>
          <p:nvPr/>
        </p:nvCxnSpPr>
        <p:spPr bwMode="auto">
          <a:xfrm>
            <a:off x="4429124" y="5286388"/>
            <a:ext cx="571504" cy="1119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5" name="AutoShape 19"/>
          <p:cNvCxnSpPr>
            <a:cxnSpLocks noChangeShapeType="1"/>
          </p:cNvCxnSpPr>
          <p:nvPr/>
        </p:nvCxnSpPr>
        <p:spPr bwMode="auto">
          <a:xfrm flipV="1">
            <a:off x="6858016" y="4286256"/>
            <a:ext cx="571504" cy="5000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«ФИЗИЧЕСКОЕ РАЗВИТИЕ»: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286808" cy="542928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 smtClean="0"/>
              <a:t>Основная цель:</a:t>
            </a:r>
            <a:endParaRPr lang="ru-RU" dirty="0" smtClean="0"/>
          </a:p>
          <a:p>
            <a:pPr algn="just"/>
            <a:r>
              <a:rPr lang="ru-RU" dirty="0" smtClean="0"/>
              <a:t>воспитание здорового, жизнерадостного, жизнестойкого, физически совершенного, гармонически и творчески развитого ребёнка</a:t>
            </a:r>
          </a:p>
          <a:p>
            <a:pPr algn="just"/>
            <a:r>
              <a:rPr lang="ru-RU" b="1" dirty="0" smtClean="0"/>
              <a:t>Задачи физического развития: </a:t>
            </a:r>
            <a:endParaRPr lang="ru-RU" dirty="0" smtClean="0"/>
          </a:p>
          <a:p>
            <a:pPr algn="just"/>
            <a:r>
              <a:rPr lang="ru-RU" b="1" i="1" dirty="0" smtClean="0"/>
              <a:t>Оздоровительные: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формирование правильной осанки; развитие гармоничного телосложения; развитие мышц лица, туловища, ног, рук, плечевого пояса, кистей, пальцев, шеи, глаз, внутренних органов </a:t>
            </a:r>
          </a:p>
          <a:p>
            <a:pPr algn="just"/>
            <a:r>
              <a:rPr lang="ru-RU" b="1" i="1" dirty="0" smtClean="0"/>
              <a:t>Образовательные: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формирование двигательных умений и навыков; развитие психофизических качеств (быстроты, силы, гибкости, выносливости, глазомера, ловкости); развитие двигательных способностей (функции равновесия, координации движений)  </a:t>
            </a:r>
          </a:p>
          <a:p>
            <a:pPr algn="just"/>
            <a:r>
              <a:rPr lang="ru-RU" b="1" i="1" dirty="0" smtClean="0"/>
              <a:t>Воспитательные: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формирование потребности в ежедневных физических упражнениях; воспитание умения рационально использовать физические упражнения в самостоятельной двигательной деятельности; приобретение грации, пластичности, выразительности движений; воспитание самостоятельности, инициативности, самоорганизации, взаимопомощи</a:t>
            </a:r>
          </a:p>
          <a:p>
            <a:pPr algn="just"/>
            <a:r>
              <a:rPr lang="ru-RU" b="1" dirty="0" smtClean="0"/>
              <a:t>Основные направления работы по физическому развитию детей в дошкольном учреждении:</a:t>
            </a:r>
            <a:endParaRPr lang="ru-RU" dirty="0" smtClean="0"/>
          </a:p>
          <a:p>
            <a:pPr algn="just"/>
            <a:r>
              <a:rPr lang="ru-RU" dirty="0" smtClean="0"/>
              <a:t>Приобретение опыта в двигательной деятельности, связанной с выполнением упражнений, направленных на развитие физических качеств (координация, гибкость)</a:t>
            </a:r>
          </a:p>
          <a:p>
            <a:pPr algn="just"/>
            <a:r>
              <a:rPr lang="ru-RU" dirty="0" smtClean="0"/>
              <a:t>Приобретение опыта в двигательной деятельности, способствующей правильному формированию опорно-двигательной системы организма, развитию равновесия, координации движения</a:t>
            </a:r>
          </a:p>
          <a:p>
            <a:pPr algn="just"/>
            <a:r>
              <a:rPr lang="ru-RU" dirty="0" smtClean="0"/>
              <a:t>Приобретение опыта в двигательной активности, способствующей развитию крупной и мелкой моторики обеих рук</a:t>
            </a:r>
          </a:p>
          <a:p>
            <a:pPr algn="just"/>
            <a:r>
              <a:rPr lang="ru-RU" dirty="0" smtClean="0"/>
              <a:t>Приобретение опыта в двигательной деятельности, связанной с правильным, не наносящим ущерб организму выполнением основных движений (ходьба, бег, мягкие прыжки, повороты в стороны)</a:t>
            </a:r>
          </a:p>
          <a:p>
            <a:pPr algn="just"/>
            <a:r>
              <a:rPr lang="ru-RU" dirty="0" smtClean="0"/>
              <a:t>Формирование начальных представлений о некоторых видах спорта; овладение подвижными играми с правилами</a:t>
            </a:r>
          </a:p>
          <a:p>
            <a:pPr algn="just"/>
            <a:r>
              <a:rPr lang="ru-RU" dirty="0" smtClean="0"/>
              <a:t>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в двигательной сфере</a:t>
            </a:r>
          </a:p>
          <a:p>
            <a:pPr algn="just"/>
            <a:r>
              <a:rPr lang="ru-RU" dirty="0" smtClean="0"/>
              <a:t>Становление ценностей здорового образа жизни; овладение его элементарными нормами и правилами </a:t>
            </a:r>
          </a:p>
          <a:p>
            <a:pPr algn="just">
              <a:buNone/>
            </a:pPr>
            <a:r>
              <a:rPr lang="ru-RU" dirty="0" smtClean="0"/>
              <a:t>       (в питании, двигательном режиме, закаливании, при формировании полезных привычек и др.)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074" name="Picture 2" descr="C:\Documents and Settings\Администратор\Рабочий стол\материалы из интернета\разное\анимашки\п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42852"/>
            <a:ext cx="762000" cy="1228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</a:t>
            </a:r>
            <a:br>
              <a:rPr lang="ru-RU" b="1" dirty="0" smtClean="0"/>
            </a:br>
            <a:r>
              <a:rPr lang="ru-RU" b="1" dirty="0" smtClean="0"/>
              <a:t>«СОЦИАЛЬНО-КОММУНИКАТИВНОЕ РАЗВИТИЕ»: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901014" cy="5045216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позитивная социализация детей дошкольного возраста; приобщение детей к </a:t>
            </a:r>
            <a:r>
              <a:rPr lang="ru-RU" sz="1200" dirty="0" err="1" smtClean="0"/>
              <a:t>социокультурным</a:t>
            </a:r>
            <a:r>
              <a:rPr lang="ru-RU" sz="1200" dirty="0" smtClean="0"/>
              <a:t> нормам, традициям семьи, общества и государства; формирование основ безопасности.</a:t>
            </a:r>
          </a:p>
          <a:p>
            <a:pPr algn="just"/>
            <a:r>
              <a:rPr lang="ru-RU" sz="1200" b="1" dirty="0" smtClean="0"/>
              <a:t>Задачи социально-коммуникативного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Усвоение норм и ценностей, принятых в обществе, включая моральные и нравственные ценности</a:t>
            </a:r>
          </a:p>
          <a:p>
            <a:pPr algn="just"/>
            <a:r>
              <a:rPr lang="ru-RU" sz="1200" dirty="0" smtClean="0"/>
              <a:t>Развитие общения и взаимодействия ребёнка со взрослыми и сверстниками</a:t>
            </a:r>
          </a:p>
          <a:p>
            <a:pPr algn="just"/>
            <a:r>
              <a:rPr lang="ru-RU" sz="1200" dirty="0" smtClean="0"/>
              <a:t>Становление самостоятельности, целенаправленности и </a:t>
            </a:r>
            <a:r>
              <a:rPr lang="ru-RU" sz="1200" dirty="0" err="1" smtClean="0"/>
              <a:t>саморегуляции</a:t>
            </a:r>
            <a:r>
              <a:rPr lang="ru-RU" sz="1200" dirty="0" smtClean="0"/>
              <a:t> собственных действий</a:t>
            </a:r>
          </a:p>
          <a:p>
            <a:pPr algn="just"/>
            <a:r>
              <a:rPr lang="ru-RU" sz="1200" dirty="0" smtClean="0"/>
              <a:t>Развитие социального и эмоционального интеллекта, эмоциональной отзывчивости, сопереживания; формирование готовности к совместной деятельности со сверстниками</a:t>
            </a:r>
          </a:p>
          <a:p>
            <a:pPr algn="just"/>
            <a:r>
              <a:rPr lang="ru-RU" sz="1200" dirty="0" smtClean="0"/>
              <a:t>Формирование уважительного отношения и чувства принадлежности к своей семье и к сообществу детей и взрослых в организации</a:t>
            </a:r>
          </a:p>
          <a:p>
            <a:pPr algn="just"/>
            <a:r>
              <a:rPr lang="ru-RU" sz="1200" dirty="0" smtClean="0"/>
              <a:t>Формирование позитивных установок к различным видам труда и творчества</a:t>
            </a:r>
          </a:p>
          <a:p>
            <a:pPr algn="just"/>
            <a:r>
              <a:rPr lang="ru-RU" sz="1200" dirty="0" smtClean="0"/>
              <a:t>Формирование основ безопасного поведения в быту, в социуме, природе</a:t>
            </a:r>
          </a:p>
          <a:p>
            <a:pPr algn="just"/>
            <a:r>
              <a:rPr lang="ru-RU" sz="1200" b="1" dirty="0" smtClean="0"/>
              <a:t>Основные направления работы по социально-коммуникативному развитию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Социализация, развитие общения, нравственное воспитание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Ребёнок в семье и сообществе, патриотическое воспитание</a:t>
            </a:r>
            <a:endParaRPr lang="ru-RU" sz="1200" dirty="0" smtClean="0"/>
          </a:p>
          <a:p>
            <a:pPr algn="just"/>
            <a:r>
              <a:rPr lang="ru-RU" sz="1200" i="1" dirty="0" smtClean="0"/>
              <a:t>Самообслуживание, самостоятельность, трудовое воспитание</a:t>
            </a:r>
            <a:endParaRPr lang="ru-RU" sz="1200" dirty="0" smtClean="0"/>
          </a:p>
          <a:p>
            <a:pPr algn="just"/>
            <a:r>
              <a:rPr lang="ru-RU" sz="1200" i="1" dirty="0" smtClean="0"/>
              <a:t>Формирование основ безопасности</a:t>
            </a:r>
            <a:endParaRPr lang="ru-RU" sz="1200" dirty="0" smtClean="0"/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3" descr="C:\Documents and Settings\Администратор\Рабочий стол\материалы из интернета\разное\анимашки\t85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143512"/>
            <a:ext cx="2065572" cy="13144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«РЕЧЕВОЕ РАЗВИТИЕ»: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518809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 </a:t>
            </a:r>
            <a:r>
              <a:rPr lang="ru-RU" sz="1200" dirty="0" smtClean="0"/>
              <a:t>развитие свободного общения с взрослыми и детьми, овладение конструктивными способами и средствами взаимодействия с окружающими.</a:t>
            </a:r>
          </a:p>
          <a:p>
            <a:pPr algn="just"/>
            <a:r>
              <a:rPr lang="ru-RU" sz="1200" b="1" dirty="0" smtClean="0"/>
              <a:t>Задачи речевого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Владение речью как средством общения и культуры</a:t>
            </a:r>
          </a:p>
          <a:p>
            <a:pPr algn="just"/>
            <a:r>
              <a:rPr lang="ru-RU" sz="1200" dirty="0" smtClean="0"/>
              <a:t>Обогащение активного словаря</a:t>
            </a:r>
          </a:p>
          <a:p>
            <a:pPr algn="just"/>
            <a:r>
              <a:rPr lang="ru-RU" sz="1200" dirty="0" smtClean="0"/>
              <a:t>Развитие связной, грамматически правильной диалогической и монологической речи</a:t>
            </a:r>
          </a:p>
          <a:p>
            <a:pPr algn="just"/>
            <a:r>
              <a:rPr lang="ru-RU" sz="1200" dirty="0" smtClean="0"/>
              <a:t>Развитие речевого творчества</a:t>
            </a:r>
          </a:p>
          <a:p>
            <a:pPr algn="just"/>
            <a:r>
              <a:rPr lang="ru-RU" sz="1200" dirty="0" smtClean="0"/>
              <a:t>Развитие звуковой и интонационной культуры речи, фонематического слуха</a:t>
            </a:r>
          </a:p>
          <a:p>
            <a:pPr algn="just"/>
            <a:r>
              <a:rPr lang="ru-RU" sz="1200" dirty="0" smtClean="0"/>
              <a:t>Знакомство с книжной культурой, детской литературой, понимание на слух текстов различных жанров детской литературы</a:t>
            </a:r>
          </a:p>
          <a:p>
            <a:pPr algn="just"/>
            <a:r>
              <a:rPr lang="ru-RU" sz="1200" dirty="0" smtClean="0"/>
              <a:t>Формирование звуковой аналитико-синтетической активности как предпосылки обучения грамоте</a:t>
            </a:r>
          </a:p>
          <a:p>
            <a:pPr algn="just"/>
            <a:r>
              <a:rPr lang="ru-RU" sz="1200" b="1" dirty="0" smtClean="0"/>
              <a:t>Основные направления работы по развитию речи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словаря</a:t>
            </a:r>
            <a:r>
              <a:rPr lang="ru-RU" sz="1200" dirty="0" smtClean="0"/>
              <a:t> (освоение значений слов и их уместное употребление в соответствии с контекстом высказывания, ситуацией, в которой происходит общение)</a:t>
            </a:r>
          </a:p>
          <a:p>
            <a:pPr algn="just"/>
            <a:r>
              <a:rPr lang="ru-RU" sz="1200" i="1" dirty="0" smtClean="0"/>
              <a:t>Воспитание звуковой культуры речи</a:t>
            </a:r>
            <a:r>
              <a:rPr lang="ru-RU" sz="1200" dirty="0" smtClean="0"/>
              <a:t> (развитие восприятия звуков родной речи и произношения)</a:t>
            </a:r>
          </a:p>
          <a:p>
            <a:pPr algn="just"/>
            <a:r>
              <a:rPr lang="ru-RU" sz="1200" i="1" dirty="0" smtClean="0"/>
              <a:t>Воспитание интереса и любви к чтению, развитие литературной речи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связной речи</a:t>
            </a:r>
            <a:r>
              <a:rPr lang="ru-RU" sz="1200" dirty="0" smtClean="0"/>
              <a:t> (диалогическая (разговорная) речь, монологическая речь (рассказывание))</a:t>
            </a:r>
          </a:p>
          <a:p>
            <a:pPr algn="just"/>
            <a:r>
              <a:rPr lang="ru-RU" sz="1200" i="1" dirty="0" smtClean="0"/>
              <a:t>Практическое овладение воспитанниками нормами речи </a:t>
            </a:r>
            <a:r>
              <a:rPr lang="ru-RU" sz="1200" dirty="0" smtClean="0"/>
              <a:t>(способствование развитию речи как средства общения)</a:t>
            </a:r>
          </a:p>
          <a:p>
            <a:pPr algn="just"/>
            <a:r>
              <a:rPr lang="ru-RU" sz="1200" i="1" dirty="0" smtClean="0"/>
              <a:t>Формирование грамматического строя речи</a:t>
            </a:r>
            <a:r>
              <a:rPr lang="ru-RU" sz="1200" dirty="0" smtClean="0"/>
              <a:t> (морфология (изменение слов по родам, числам, </a:t>
            </a:r>
          </a:p>
          <a:p>
            <a:pPr algn="just">
              <a:buNone/>
            </a:pPr>
            <a:r>
              <a:rPr lang="ru-RU" sz="1200" dirty="0" smtClean="0"/>
              <a:t>      падежам), синтаксис (освоение различных типов словосочетаний и предложений), словообразование)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материалы из интернета\разное\анимашки\574a61436c4d46c39fe790e1290422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85728"/>
            <a:ext cx="1285876" cy="8786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ОБРАЗОВАТЕЛЬНАЯ ОБЛАСТЬ «ПОЗНАВАТЕЛЬНОЕ РАЗВИТИЕ»: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043890" cy="4973778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ознакомление с окружающим социальным миром, с природой и природными явлениями; формирование целостной картины мира; формирование элементарных математических представлений; развитие познавательно-исследовательской деятельности.</a:t>
            </a:r>
          </a:p>
          <a:p>
            <a:pPr algn="just"/>
            <a:r>
              <a:rPr lang="ru-RU" sz="1200" b="1" dirty="0" smtClean="0"/>
              <a:t>Задачи познавательного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Развитие интересов детей, любознательности и познавательной мотивации</a:t>
            </a:r>
          </a:p>
          <a:p>
            <a:pPr algn="just"/>
            <a:r>
              <a:rPr lang="ru-RU" sz="1200" dirty="0" smtClean="0"/>
              <a:t>Формирование познавательных действий, становление сознания</a:t>
            </a:r>
          </a:p>
          <a:p>
            <a:pPr algn="just"/>
            <a:r>
              <a:rPr lang="ru-RU" sz="1200" dirty="0" smtClean="0"/>
              <a:t>Развитие воображения и творческой активности</a:t>
            </a:r>
          </a:p>
          <a:p>
            <a:pPr algn="just"/>
            <a:r>
              <a:rPr lang="ru-RU" sz="1200" dirty="0" smtClean="0"/>
              <a:t>Формирование первичных представлений о себе, других людях</a:t>
            </a:r>
          </a:p>
          <a:p>
            <a:pPr algn="just"/>
            <a:r>
              <a:rPr lang="ru-RU" sz="1200" dirty="0" smtClean="0"/>
              <a:t>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</a:r>
          </a:p>
          <a:p>
            <a:pPr algn="just"/>
            <a:r>
              <a:rPr lang="ru-RU" sz="1200" dirty="0" smtClean="0"/>
              <a:t>Формирование первичных представлений о малой Родине и Отечестве, представлений о </a:t>
            </a:r>
            <a:r>
              <a:rPr lang="ru-RU" sz="1200" dirty="0" err="1" smtClean="0"/>
              <a:t>социокультурных</a:t>
            </a:r>
            <a:r>
              <a:rPr lang="ru-RU" sz="1200" dirty="0" smtClean="0"/>
              <a:t> ценностях нашего народа, об отечественных традициях и праздниках, о планете Земля как общем доме людей, о многообразии стран и народов мира</a:t>
            </a:r>
          </a:p>
          <a:p>
            <a:pPr algn="just"/>
            <a:r>
              <a:rPr lang="ru-RU" sz="1200" dirty="0" smtClean="0"/>
              <a:t>Формирование первичных представлений об особенностях природы</a:t>
            </a:r>
          </a:p>
          <a:p>
            <a:pPr algn="just"/>
            <a:r>
              <a:rPr lang="ru-RU" sz="1200" b="1" dirty="0" smtClean="0"/>
              <a:t>Основные направления работы по познавательному развитию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познавательно-исследовательской деятельности</a:t>
            </a:r>
            <a:endParaRPr lang="ru-RU" sz="1200" dirty="0" smtClean="0"/>
          </a:p>
          <a:p>
            <a:pPr algn="just"/>
            <a:r>
              <a:rPr lang="ru-RU" sz="1200" i="1" dirty="0" smtClean="0"/>
              <a:t>Приобщение к </a:t>
            </a:r>
            <a:r>
              <a:rPr lang="ru-RU" sz="1200" i="1" dirty="0" err="1" smtClean="0"/>
              <a:t>социокультурным</a:t>
            </a:r>
            <a:r>
              <a:rPr lang="ru-RU" sz="1200" i="1" dirty="0" smtClean="0"/>
              <a:t> ценностям</a:t>
            </a:r>
            <a:endParaRPr lang="ru-RU" sz="1200" dirty="0" smtClean="0"/>
          </a:p>
          <a:p>
            <a:pPr algn="just"/>
            <a:r>
              <a:rPr lang="ru-RU" sz="1200" i="1" dirty="0" smtClean="0"/>
              <a:t>Формирование элементарных математических представлений</a:t>
            </a:r>
            <a:endParaRPr lang="ru-RU" sz="1200" dirty="0" smtClean="0"/>
          </a:p>
          <a:p>
            <a:pPr algn="just"/>
            <a:r>
              <a:rPr lang="ru-RU" sz="1200" i="1" dirty="0" smtClean="0"/>
              <a:t>Ознакомление с миром природы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 descr="C:\Documents and Settings\Администратор\Рабочий стол\материалы из интернета\разное\анимашки\0a70a813e6efd7a4ff1cccca73be74c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85728"/>
            <a:ext cx="1285878" cy="12858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</a:t>
            </a:r>
            <a:br>
              <a:rPr lang="ru-RU" b="1" dirty="0" smtClean="0"/>
            </a:br>
            <a:r>
              <a:rPr lang="ru-RU" b="1" dirty="0" smtClean="0"/>
              <a:t>«ХУДОЖЕСТВЕННО-ЭСТЕТИЧЕСКОЕ РАЗВИТИЕ»: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формирование интереса к эстетической стороне окружающей действительности; развитие эстетических чувств детей; развитие детского художественного творчества, интереса к самостоятельной творческой деятельности.</a:t>
            </a:r>
          </a:p>
          <a:p>
            <a:pPr algn="just"/>
            <a:r>
              <a:rPr lang="ru-RU" sz="1200" b="1" dirty="0" smtClean="0"/>
              <a:t>Задачи художественно-эстетического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Развитие предпосылок ценностно-смыслового восприятия и понимания произведений искусства, мира природы</a:t>
            </a:r>
          </a:p>
          <a:p>
            <a:pPr algn="just"/>
            <a:r>
              <a:rPr lang="ru-RU" sz="1200" dirty="0" smtClean="0"/>
              <a:t>Становление эстетического отношения к окружающему миру</a:t>
            </a:r>
          </a:p>
          <a:p>
            <a:pPr algn="just"/>
            <a:r>
              <a:rPr lang="ru-RU" sz="1200" dirty="0" smtClean="0"/>
              <a:t>Формирование элементарных представлений о видах искусства</a:t>
            </a:r>
          </a:p>
          <a:p>
            <a:pPr algn="just"/>
            <a:r>
              <a:rPr lang="ru-RU" sz="1200" dirty="0" smtClean="0"/>
              <a:t>Восприятие музыки</a:t>
            </a:r>
          </a:p>
          <a:p>
            <a:pPr algn="just"/>
            <a:r>
              <a:rPr lang="ru-RU" sz="1200" dirty="0" smtClean="0"/>
              <a:t> Восприятие художественной литературы, фольклора</a:t>
            </a:r>
          </a:p>
          <a:p>
            <a:pPr algn="just"/>
            <a:r>
              <a:rPr lang="ru-RU" sz="1200" dirty="0" smtClean="0"/>
              <a:t>Стимулирование сопереживания персонажам художественных произведений</a:t>
            </a:r>
          </a:p>
          <a:p>
            <a:pPr algn="just"/>
            <a:r>
              <a:rPr lang="ru-RU" sz="1200" dirty="0" smtClean="0"/>
              <a:t>Реализация самостоятельной творческой деятельности (изобразительной, конструктивно-модельной, музыкальной и др.)</a:t>
            </a:r>
          </a:p>
          <a:p>
            <a:pPr algn="just"/>
            <a:r>
              <a:rPr lang="ru-RU" sz="1200" b="1" dirty="0" smtClean="0"/>
              <a:t>Основные направления работы по художественно-эстетическому развитию </a:t>
            </a:r>
            <a:endParaRPr lang="ru-RU" sz="1200" dirty="0" smtClean="0"/>
          </a:p>
          <a:p>
            <a:pPr algn="just"/>
            <a:r>
              <a:rPr lang="ru-RU" sz="1200" b="1" dirty="0" smtClean="0"/>
              <a:t>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Приобщение к искусству</a:t>
            </a:r>
            <a:endParaRPr lang="ru-RU" sz="1200" dirty="0" smtClean="0"/>
          </a:p>
          <a:p>
            <a:pPr algn="just"/>
            <a:r>
              <a:rPr lang="ru-RU" sz="1200" i="1" dirty="0" smtClean="0"/>
              <a:t>Изобразительная деятельность</a:t>
            </a:r>
            <a:endParaRPr lang="ru-RU" sz="1200" dirty="0" smtClean="0"/>
          </a:p>
          <a:p>
            <a:pPr algn="just"/>
            <a:r>
              <a:rPr lang="ru-RU" sz="1200" i="1" dirty="0" smtClean="0"/>
              <a:t>Конструктивно-модельная  деятельность</a:t>
            </a:r>
            <a:endParaRPr lang="ru-RU" sz="1200" dirty="0" smtClean="0"/>
          </a:p>
          <a:p>
            <a:pPr algn="just"/>
            <a:r>
              <a:rPr lang="ru-RU" sz="1200" i="1" dirty="0" smtClean="0"/>
              <a:t>Музыкальная  деятельность</a:t>
            </a:r>
            <a:endParaRPr lang="ru-RU" sz="1200" dirty="0" smtClean="0"/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099" name="Picture 3" descr="C:\Documents and Settings\Администратор\Рабочий стол\материалы из интернета\разное\анимашки\b361b7018a1d01b9f42104e7c99c4a9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214950"/>
            <a:ext cx="1071570" cy="1176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Направления взаимодействия с семьями воспитанников: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700251" y="1507848"/>
            <a:ext cx="65776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428596" y="2214554"/>
            <a:ext cx="7929618" cy="1571636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714348" y="2285992"/>
            <a:ext cx="757242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ВЗАИМОПОЗНАНИЕ И ВЗАИМОИНФОРМИРОВАНИЕ </a:t>
            </a:r>
          </a:p>
          <a:p>
            <a:pPr algn="ctr">
              <a:lnSpc>
                <a:spcPct val="9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sz="1400" dirty="0" smtClean="0"/>
              <a:t>беседы, консультации, буклеты, памятки, папки-передвижки, анкетирование, посещение семей на дому, сбор сведений о семье, проведение Дней открытых дверей, информирование через сайт ДОУ)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434747" y="1446850"/>
            <a:ext cx="636883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428596" y="3857628"/>
            <a:ext cx="7929618" cy="135732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428596" y="5373216"/>
            <a:ext cx="7929618" cy="134193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214414" y="3929066"/>
            <a:ext cx="6634339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НЕПРЕРЫВНОЕ ОБРАЗОВАНИЕ ВОСПИТЫВАЮЩИХ ВЗРОСЛЫХ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(родительские собрания, семинары-практикумы, тренинги, 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мастер-классы, круглые столы)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000100" y="5451036"/>
            <a:ext cx="714380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СОВМЕСТНАЯ ДЕЯТЕЛЬНОСТЬ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ПЕДАГОГОВ, РОДИТЕЛЕЙ, ДЕТЕЙ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(участие в проектной деятельности, праздники, фестивали, совместные походы и экскурсии, выставки, совместное участие в конкурсах)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538" y="260648"/>
            <a:ext cx="4643470" cy="5214974"/>
          </a:xfrm>
        </p:spPr>
        <p:txBody>
          <a:bodyPr>
            <a:noAutofit/>
          </a:bodyPr>
          <a:lstStyle/>
          <a:p>
            <a:pPr algn="r"/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/>
            </a:r>
            <a:br>
              <a:rPr lang="ru-RU" sz="2300" dirty="0"/>
            </a:br>
            <a:r>
              <a:rPr lang="ru-RU" sz="2000" dirty="0" smtClean="0"/>
              <a:t>Полное </a:t>
            </a:r>
            <a:r>
              <a:rPr lang="ru-RU" sz="2000" dirty="0" smtClean="0"/>
              <a:t>название: </a:t>
            </a:r>
            <a:r>
              <a:rPr lang="ru-RU" sz="2000" b="1" dirty="0" smtClean="0"/>
              <a:t>Основная образовательная программа </a:t>
            </a:r>
            <a:r>
              <a:rPr lang="ru-RU" sz="2000" b="1" dirty="0" smtClean="0"/>
              <a:t>дошкольного образования  </a:t>
            </a:r>
            <a:r>
              <a:rPr lang="ru-RU" sz="2000" b="1" dirty="0" smtClean="0"/>
              <a:t>муниципального </a:t>
            </a:r>
            <a:r>
              <a:rPr lang="ru-RU" sz="2000" b="1" dirty="0" smtClean="0"/>
              <a:t>казенного </a:t>
            </a:r>
            <a:r>
              <a:rPr lang="ru-RU" sz="2000" b="1" dirty="0" smtClean="0"/>
              <a:t>дошкольного образовательного </a:t>
            </a:r>
            <a:r>
              <a:rPr lang="ru-RU" sz="2000" b="1" dirty="0" smtClean="0"/>
              <a:t>учреждения Красносельского муниципального района Костромской области «Детский сад №2 поселка Красное-на-Волге».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Сокращённое название: </a:t>
            </a:r>
            <a:br>
              <a:rPr lang="ru-RU" sz="2000" dirty="0" smtClean="0"/>
            </a:br>
            <a:r>
              <a:rPr lang="ru-RU" sz="2000" b="1" dirty="0" smtClean="0"/>
              <a:t>ООП </a:t>
            </a:r>
            <a:r>
              <a:rPr lang="ru-RU" sz="2000" b="1" dirty="0" smtClean="0"/>
              <a:t>ДО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Ориентирована </a:t>
            </a:r>
            <a:r>
              <a:rPr lang="ru-RU" sz="2000" b="1" dirty="0" smtClean="0"/>
              <a:t>на детей в возрасте от </a:t>
            </a:r>
            <a:r>
              <a:rPr lang="ru-RU" sz="2000" b="1" dirty="0" smtClean="0"/>
              <a:t>1.6 </a:t>
            </a:r>
            <a:r>
              <a:rPr lang="ru-RU" sz="2000" b="1" dirty="0" smtClean="0"/>
              <a:t>до 7 лет.</a:t>
            </a:r>
            <a:br>
              <a:rPr lang="ru-RU" sz="2000" b="1" dirty="0" smtClean="0"/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5" y="731211"/>
            <a:ext cx="3699170" cy="548293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Направления вариативной части программы: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14348" y="1500174"/>
            <a:ext cx="4000528" cy="17145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1. РЕГИОНАЛЬНЫЙ </a:t>
            </a:r>
          </a:p>
          <a:p>
            <a:pPr algn="ctr"/>
            <a:r>
              <a:rPr lang="ru-RU" sz="2400" b="1" dirty="0" smtClean="0"/>
              <a:t>КОМПОНЕНТ</a:t>
            </a:r>
            <a:endParaRPr lang="ru-RU" sz="2400" b="1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929190" y="2428868"/>
            <a:ext cx="3571900" cy="207170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 </a:t>
            </a:r>
            <a:r>
              <a:rPr lang="ru-RU" sz="2400" b="1" dirty="0" smtClean="0"/>
              <a:t>2. ОСВОЕНИЕ НОВЫХ </a:t>
            </a:r>
          </a:p>
          <a:p>
            <a:pPr algn="ctr"/>
            <a:r>
              <a:rPr lang="ru-RU" sz="2400" b="1" dirty="0" smtClean="0"/>
              <a:t>ОБРАЗОВАТЕЛЬНЫХ </a:t>
            </a:r>
          </a:p>
          <a:p>
            <a:pPr algn="ctr"/>
            <a:r>
              <a:rPr lang="ru-RU" sz="2400" b="1" dirty="0" smtClean="0"/>
              <a:t>ТЕХНОЛОГИЙ</a:t>
            </a:r>
            <a:endParaRPr lang="ru-RU" sz="2400" b="1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85720" y="4000504"/>
            <a:ext cx="4357718" cy="17145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3. ДОПОЛНИТЕЛЬНОЕ </a:t>
            </a:r>
          </a:p>
          <a:p>
            <a:pPr algn="ctr"/>
            <a:r>
              <a:rPr lang="ru-RU" sz="2400" b="1" dirty="0" smtClean="0"/>
              <a:t>ОБРАЗОВАНИЕ В КРУЖКАХ, </a:t>
            </a:r>
          </a:p>
          <a:p>
            <a:pPr algn="ctr"/>
            <a:r>
              <a:rPr lang="ru-RU" sz="2400" b="1" dirty="0" smtClean="0"/>
              <a:t>СЕКЦИЯХ </a:t>
            </a:r>
            <a:endParaRPr lang="ru-RU" sz="2400" b="1" dirty="0"/>
          </a:p>
        </p:txBody>
      </p:sp>
      <p:pic>
        <p:nvPicPr>
          <p:cNvPr id="27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857760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Содержание </a:t>
            </a:r>
            <a:br>
              <a:rPr lang="ru-RU" sz="3200" b="1" dirty="0" smtClean="0"/>
            </a:br>
            <a:r>
              <a:rPr lang="ru-RU" sz="3200" b="1" dirty="0" smtClean="0"/>
              <a:t>организационного раздела: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pPr algn="just"/>
            <a:r>
              <a:rPr lang="ru-RU" b="1" dirty="0" smtClean="0"/>
              <a:t>Организационный раздел включает в себя:</a:t>
            </a:r>
          </a:p>
          <a:p>
            <a:pPr algn="just">
              <a:buFontTx/>
              <a:buChar char="-"/>
            </a:pPr>
            <a:r>
              <a:rPr lang="ru-RU" dirty="0" smtClean="0"/>
              <a:t>материально-техническое обеспечение;</a:t>
            </a:r>
          </a:p>
          <a:p>
            <a:pPr algn="just">
              <a:buFontTx/>
              <a:buChar char="-"/>
            </a:pPr>
            <a:r>
              <a:rPr lang="ru-RU" dirty="0" smtClean="0"/>
              <a:t>обеспеченность методическими материалами и средствами обучения и воспитания;</a:t>
            </a:r>
          </a:p>
          <a:p>
            <a:pPr algn="just">
              <a:buFontTx/>
              <a:buChar char="-"/>
            </a:pPr>
            <a:r>
              <a:rPr lang="ru-RU" dirty="0" smtClean="0"/>
              <a:t>организация режима пребывания детей в ДОО;</a:t>
            </a:r>
          </a:p>
          <a:p>
            <a:pPr algn="just">
              <a:buFontTx/>
              <a:buChar char="-"/>
            </a:pPr>
            <a:r>
              <a:rPr lang="ru-RU" dirty="0" smtClean="0"/>
              <a:t>особенности традиционных событий, праздников, мероприятий;</a:t>
            </a:r>
          </a:p>
          <a:p>
            <a:pPr algn="just">
              <a:buFontTx/>
              <a:buChar char="-"/>
            </a:pPr>
            <a:r>
              <a:rPr lang="ru-RU" dirty="0" smtClean="0"/>
              <a:t>учебный план и комплексно-тематическое планирование образовательной деятельности;</a:t>
            </a:r>
          </a:p>
          <a:p>
            <a:pPr algn="just">
              <a:buFontTx/>
              <a:buChar char="-"/>
            </a:pPr>
            <a:r>
              <a:rPr lang="ru-RU" dirty="0" smtClean="0"/>
              <a:t>особенности организации развивающей предметно-пространственной среды.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Контактная информация: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Юридический и почтовый адрес основного здания:</a:t>
            </a:r>
            <a:r>
              <a:rPr lang="ru-RU" dirty="0" smtClean="0"/>
              <a:t> </a:t>
            </a:r>
            <a:r>
              <a:rPr lang="ru-RU" dirty="0" smtClean="0"/>
              <a:t>157940, Костромская область, </a:t>
            </a:r>
            <a:r>
              <a:rPr lang="ru-RU" dirty="0" err="1" smtClean="0"/>
              <a:t>пгт</a:t>
            </a:r>
            <a:r>
              <a:rPr lang="ru-RU" dirty="0" smtClean="0"/>
              <a:t> Красное-на-Волге, ул. Заводская, дом 5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   </a:t>
            </a:r>
            <a:r>
              <a:rPr lang="ru-RU" dirty="0" smtClean="0"/>
              <a:t>Телефоны</a:t>
            </a:r>
            <a:r>
              <a:rPr lang="ru-RU" dirty="0" smtClean="0"/>
              <a:t>: 89621899054</a:t>
            </a:r>
            <a:endParaRPr lang="en-US" dirty="0" smtClean="0"/>
          </a:p>
          <a:p>
            <a:pPr algn="just">
              <a:buNone/>
            </a:pPr>
            <a:r>
              <a:rPr lang="en-US" b="1" dirty="0" smtClean="0"/>
              <a:t>   E-mail</a:t>
            </a:r>
            <a:r>
              <a:rPr lang="ru-RU" b="1" dirty="0" smtClean="0"/>
              <a:t>: </a:t>
            </a:r>
            <a:r>
              <a:rPr lang="en-US" b="1" dirty="0" smtClean="0">
                <a:hlinkClick r:id="rId2"/>
              </a:rPr>
              <a:t>tania-fedotova@yandex.ru</a:t>
            </a:r>
            <a:r>
              <a:rPr lang="en-US" b="1" dirty="0" smtClean="0"/>
              <a:t> </a:t>
            </a:r>
            <a:endParaRPr lang="ru-RU" dirty="0" smtClean="0"/>
          </a:p>
          <a:p>
            <a:r>
              <a:rPr lang="ru-RU" b="1" dirty="0" smtClean="0"/>
              <a:t>Информационный сайт ДОУ: </a:t>
            </a:r>
            <a:r>
              <a:rPr lang="en-US" u="sng" dirty="0">
                <a:hlinkClick r:id="rId3"/>
              </a:rPr>
              <a:t>http://www.eduportal44.ru/Krasnoe/MDOU2/SitePages/</a:t>
            </a:r>
            <a:r>
              <a:rPr lang="ru-RU" u="sng" dirty="0">
                <a:hlinkClick r:id="rId3"/>
              </a:rPr>
              <a:t>Домашняя.</a:t>
            </a:r>
            <a:r>
              <a:rPr lang="en-US" u="sng" dirty="0" err="1" smtClean="0">
                <a:hlinkClick r:id="rId3"/>
              </a:rPr>
              <a:t>aspx</a:t>
            </a:r>
            <a:r>
              <a:rPr lang="en-US" u="sng" dirty="0" smtClean="0"/>
              <a:t> 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4422"/>
            <a:ext cx="8229600" cy="385765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Georgia" pitchFamily="18" charset="0"/>
              </a:rPr>
              <a:t>Спасибо за внимание!</a:t>
            </a:r>
            <a:br>
              <a:rPr lang="ru-RU" sz="48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/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500726" cy="671514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535785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Образовательная программа разработана на основе </a:t>
            </a:r>
            <a:r>
              <a:rPr lang="ru-RU" dirty="0" smtClean="0"/>
              <a:t>Федерального государственного образовательного стандарта дошкольного образования (ФГОС ДО) 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№ 1155 от </a:t>
            </a:r>
          </a:p>
          <a:p>
            <a:pPr>
              <a:buNone/>
            </a:pPr>
            <a:r>
              <a:rPr lang="ru-RU" dirty="0" smtClean="0"/>
              <a:t>   17 октября 2013г) и с учётом примерной общеобразовательной программы дошкольного образования «От рождения до школы» под редакцией </a:t>
            </a:r>
            <a:r>
              <a:rPr lang="ru-RU" dirty="0" err="1" smtClean="0"/>
              <a:t>Н.Е.Вераксы</a:t>
            </a:r>
            <a:r>
              <a:rPr lang="ru-RU" dirty="0" smtClean="0"/>
              <a:t>, Т.С.Комаровой, М.А.Васильевой.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IMG_8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928670"/>
            <a:ext cx="3143272" cy="464460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образовательной</a:t>
            </a: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  <a:ea typeface="Bodoni MT"/>
              </a:rPr>
              <a:t> программы:</a:t>
            </a:r>
            <a:endParaRPr lang="ru-RU" sz="3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29058" y="1357299"/>
            <a:ext cx="450059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r>
              <a:rPr lang="ru-RU" sz="2000" dirty="0" smtClean="0"/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 дошкольника.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  <a:tab pos="8096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041914" cy="22814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/>
              <a:t>Задачи программы: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1214422"/>
            <a:ext cx="8501122" cy="5373818"/>
          </a:xfrm>
        </p:spPr>
        <p:txBody>
          <a:bodyPr>
            <a:normAutofit fontScale="92500" lnSpcReduction="10000"/>
          </a:bodyPr>
          <a:lstStyle/>
          <a:p>
            <a:pPr lvl="3" algn="just"/>
            <a:r>
              <a:rPr lang="x-none" smtClean="0"/>
              <a:t>Забота о здоровье, эмоциональном благополучии и своевременном всестороннем развитии каждого ребенка;</a:t>
            </a:r>
            <a:endParaRPr lang="ru-RU" sz="1600" dirty="0" smtClean="0"/>
          </a:p>
          <a:p>
            <a:pPr lvl="3" algn="just"/>
            <a:r>
              <a:rPr lang="x-none" smtClean="0"/>
              <a:t>Создание в группах атмосферы гуманного и доброжелательного отношения ко всем воспитанникам, что позволит растить их общительными, добрыми, любознательными, инициативными, стремящимися к самостоятельности и творчеству;</a:t>
            </a:r>
            <a:endParaRPr lang="ru-RU" sz="1600" dirty="0" smtClean="0"/>
          </a:p>
          <a:p>
            <a:pPr lvl="3" algn="just"/>
            <a:r>
              <a:rPr lang="x-none" smtClean="0"/>
              <a:t>Максимальное использование разнообразных видов детской деятельности; их интеграция в целях повышения эффективности образовательного процесса;</a:t>
            </a:r>
            <a:endParaRPr lang="ru-RU" sz="1600" dirty="0" smtClean="0"/>
          </a:p>
          <a:p>
            <a:pPr lvl="3" algn="just"/>
            <a:r>
              <a:rPr lang="x-none" smtClean="0"/>
              <a:t>Творческая организация (креативность) процесса воспитания и обучения;</a:t>
            </a:r>
            <a:endParaRPr lang="ru-RU" sz="1600" dirty="0" smtClean="0"/>
          </a:p>
          <a:p>
            <a:pPr lvl="3" algn="just"/>
            <a:r>
              <a:rPr lang="x-none" smtClean="0"/>
  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  <a:endParaRPr lang="ru-RU" sz="1600" dirty="0" smtClean="0"/>
          </a:p>
          <a:p>
            <a:pPr lvl="3" algn="just"/>
            <a:r>
              <a:rPr lang="x-none" smtClean="0"/>
              <a:t>Уважительное отношение к результатам детского творчества;</a:t>
            </a:r>
            <a:endParaRPr lang="ru-RU" sz="1600" dirty="0" smtClean="0"/>
          </a:p>
          <a:p>
            <a:pPr lvl="3" algn="just"/>
            <a:r>
              <a:rPr lang="x-none" smtClean="0"/>
              <a:t>Единство подходов к воспитанию детей в условиях ДОУ и семьи;</a:t>
            </a:r>
            <a:endParaRPr lang="ru-RU" sz="1600" dirty="0" smtClean="0"/>
          </a:p>
          <a:p>
            <a:pPr lvl="3" algn="just"/>
            <a:r>
              <a:rPr lang="x-none" smtClean="0"/>
              <a:t>Соблюдение в работе детского сада и начальной школы преемственности, исключающей умственные и физические перегрузки в содержании образования  детей дошкольного возраста, обеспечивающей отсутствие давления предметного обучения.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290"/>
            <a:ext cx="7643866" cy="1233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соответствии с требованиями ФГОС ДО программа состоит из двух частей: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14488"/>
            <a:ext cx="7643866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Обязательная часть ( объем не менее 60% от её общего объёма)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714752"/>
            <a:ext cx="4014790" cy="27717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Вариативная часть (часть, формируемая участниками образовательных отношений) – не более 40%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14478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048000" y="3276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460100"/>
            <a:ext cx="1928826" cy="192882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Образовательная программа ДОО 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включает три основных раздела: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539630" y="1668469"/>
            <a:ext cx="979006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857224" y="2500306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1500166" y="2708920"/>
            <a:ext cx="638420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ЦЕЛЕВОЙ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213129" y="1668468"/>
            <a:ext cx="108012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785786" y="3929066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810597" y="5373216"/>
            <a:ext cx="7337675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575673" y="4159150"/>
            <a:ext cx="62730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СОДЕРЖАТЕЛЬНЫЙ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651873" y="5451036"/>
            <a:ext cx="61206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ОРГАНИЗАЦИОННЫЙ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/>
              <a:t>Содержание целевого раздела: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7500990" cy="5214974"/>
          </a:xfrm>
        </p:spPr>
        <p:txBody>
          <a:bodyPr/>
          <a:lstStyle/>
          <a:p>
            <a:pPr algn="just"/>
            <a:r>
              <a:rPr lang="ru-RU" b="1" dirty="0" smtClean="0"/>
              <a:t>Целевой раздел </a:t>
            </a:r>
            <a:r>
              <a:rPr lang="ru-RU" dirty="0" smtClean="0"/>
              <a:t>включает в себя: пояснительную записку, цели и задачи программы, принципы и подходы к её формированию, характеристики особенностей развития детей, а также планируемые результаты освоения программы. Результаты освоения образовательной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на этапе завершения уровня дошкольного 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72452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Целевые ориентиры образования в младенческом и раннем возрасте: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572560" cy="57150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18 предметами, стремится проявлять настойчивость в достижении результата своих действий.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Проявляет отрицательное отношение к грубости, жадности.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группе)); имеет первичные представления об элементарных правилах поведения в детском саду, дома, на улице и старается соблюдать их.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Стремится 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Проявляет интерес к окружающему миру природы, с интересом участвует в сезонных наблюдениях.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 пониманием следит за действиями героев кукольного театра; проявляет желание участвовать в театрализованных и сюжетно-ролевых играх.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 Проявляет интерес к продуктивной деятельности (рисование, лепка, конструирование, аппликация).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У ребенка развита крупная моторика, он стремится осваивать раз- личные виды движений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b="1" dirty="0" smtClean="0"/>
              <a:t>       (бег, лазанье, перешагивание и пр.). С интересом участвует в подвижных играх с простым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b="1" dirty="0" smtClean="0"/>
              <a:t>       содержанием, несложными движениями. </a:t>
            </a:r>
          </a:p>
          <a:p>
            <a:pPr algn="just">
              <a:spcBef>
                <a:spcPts val="0"/>
              </a:spcBef>
            </a:pP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2" descr="C:\Documents and Settings\Администратор\Рабочий стол\материалы из интернета\разное\анимашки\b07ac9fd3b78cfbac221de5d5230488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42852"/>
            <a:ext cx="1000132" cy="9593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63FD10A6AAD964099DDBBF1F2157FB9" ma:contentTypeVersion="1" ma:contentTypeDescription="Создание документа." ma:contentTypeScope="" ma:versionID="7bf6a7f2fa902af454dd4f8b8e7c36be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93cbc7e7931ae641d1b859bc209c7f5d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H5VRHAXFEW3S-1029-1334</_dlc_DocId>
    <_dlc_DocIdUrl xmlns="b582dbf1-bcaa-4613-9a4c-8b7010640233">
      <Url>http://www.eduportal44.ru/Krasnoe/MDOU2/_layouts/15/DocIdRedir.aspx?ID=H5VRHAXFEW3S-1029-1334</Url>
      <Description>H5VRHAXFEW3S-1029-1334</Description>
    </_dlc_DocIdUrl>
  </documentManagement>
</p:properties>
</file>

<file path=customXml/itemProps1.xml><?xml version="1.0" encoding="utf-8"?>
<ds:datastoreItem xmlns:ds="http://schemas.openxmlformats.org/officeDocument/2006/customXml" ds:itemID="{DC05204B-B7F0-4A78-8C4F-EEAF07E944ED}"/>
</file>

<file path=customXml/itemProps2.xml><?xml version="1.0" encoding="utf-8"?>
<ds:datastoreItem xmlns:ds="http://schemas.openxmlformats.org/officeDocument/2006/customXml" ds:itemID="{07001FD4-2090-45B9-9985-686642C656E5}"/>
</file>

<file path=customXml/itemProps3.xml><?xml version="1.0" encoding="utf-8"?>
<ds:datastoreItem xmlns:ds="http://schemas.openxmlformats.org/officeDocument/2006/customXml" ds:itemID="{B39A181F-6EDD-46CD-B273-6E5D35DCF35F}"/>
</file>

<file path=customXml/itemProps4.xml><?xml version="1.0" encoding="utf-8"?>
<ds:datastoreItem xmlns:ds="http://schemas.openxmlformats.org/officeDocument/2006/customXml" ds:itemID="{093EF6B6-9473-4B19-AC5A-A4F36E89973D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626</TotalTime>
  <Words>2408</Words>
  <Application>Microsoft Office PowerPoint</Application>
  <PresentationFormat>Экран (4:3)</PresentationFormat>
  <Paragraphs>225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Bodoni MT</vt:lpstr>
      <vt:lpstr>Calibri</vt:lpstr>
      <vt:lpstr>Century Schoolbook</vt:lpstr>
      <vt:lpstr>Georgia</vt:lpstr>
      <vt:lpstr>Times New Roman</vt:lpstr>
      <vt:lpstr>Wingdings</vt:lpstr>
      <vt:lpstr>Wingdings 2</vt:lpstr>
      <vt:lpstr>Эркер</vt:lpstr>
      <vt:lpstr>   Краткая презентация основной образовательной программы дошкольного образования  п.Красно-на-Волге»   </vt:lpstr>
      <vt:lpstr>  Полное название: Основная образовательная программа дошкольного образования  муниципального казенного дошкольного образовательного учреждения Красносельского муниципального района Костромской области «Детский сад №2 поселка Красное-на-Волге».  Сокращённое название:  ООП ДО  Ориентирована на детей в возрасте от 1.6 до 7 лет. </vt:lpstr>
      <vt:lpstr> </vt:lpstr>
      <vt:lpstr>Цель образовательной программы:</vt:lpstr>
      <vt:lpstr>Задачи программы:</vt:lpstr>
      <vt:lpstr>  </vt:lpstr>
      <vt:lpstr>Образовательная программа ДОО  включает три основных раздела:</vt:lpstr>
      <vt:lpstr>Содержание целевого раздела:</vt:lpstr>
      <vt:lpstr>Целевые ориентиры образования в младенческом и раннем возрасте: </vt:lpstr>
      <vt:lpstr>Целевые ориентиры  на этапе завершения дошкольного образования: </vt:lpstr>
      <vt:lpstr>Презентация PowerPoint</vt:lpstr>
      <vt:lpstr>Содержательный раздел:</vt:lpstr>
      <vt:lpstr>Образовательные области, обеспечивающие разностороннее развитие детей по ФГОС ДО:</vt:lpstr>
      <vt:lpstr>ОБРАЗОВАТЕЛЬНАЯ ОБЛАСТЬ «ФИЗИЧЕСКОЕ РАЗВИТИЕ»:  </vt:lpstr>
      <vt:lpstr>ОБРАЗОВАТЕЛЬНАЯ ОБЛАСТЬ  «СОЦИАЛЬНО-КОММУНИКАТИВНОЕ РАЗВИТИЕ»:</vt:lpstr>
      <vt:lpstr>ОБРАЗОВАТЕЛЬНАЯ ОБЛАСТЬ «РЕЧЕВОЕ РАЗВИТИЕ»: </vt:lpstr>
      <vt:lpstr>ОБРАЗОВАТЕЛЬНАЯ ОБЛАСТЬ «ПОЗНАВАТЕЛЬНОЕ РАЗВИТИЕ»:</vt:lpstr>
      <vt:lpstr>ОБРАЗОВАТЕЛЬНАЯ ОБЛАСТЬ  «ХУДОЖЕСТВЕННО-ЭСТЕТИЧЕСКОЕ РАЗВИТИЕ»:</vt:lpstr>
      <vt:lpstr>Направления взаимодействия с семьями воспитанников:</vt:lpstr>
      <vt:lpstr>Направления вариативной части программы:</vt:lpstr>
      <vt:lpstr>Содержание  организационного раздела:</vt:lpstr>
      <vt:lpstr>Контактная информация:</vt:lpstr>
      <vt:lpstr>Спасибо за внимание!    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Пользователь</cp:lastModifiedBy>
  <cp:revision>128</cp:revision>
  <dcterms:created xsi:type="dcterms:W3CDTF">2013-12-24T12:41:12Z</dcterms:created>
  <dcterms:modified xsi:type="dcterms:W3CDTF">2022-04-04T09:03:07Z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0x010100663FD10A6AAD964099DDBBF1F2157FB9</vt:lpwstr>
  </property>
  <property fmtid="{D5CDD505-2E9C-101B-9397-08002B2CF9AE}" pid="3" name="_dlc_DocIdItemGuid">
    <vt:lpwstr>2a376814-a286-4143-9953-d357b1628e57</vt:lpwstr>
  </property>
</Properties>
</file>