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успеваемость (%)</c:v>
                </c:pt>
              </c:strCache>
            </c:strRef>
          </c:tx>
          <c:dPt>
            <c:idx val="0"/>
            <c:spPr>
              <a:solidFill>
                <a:srgbClr val="92D050"/>
              </a:solidFill>
            </c:spPr>
          </c:dPt>
          <c:dPt>
            <c:idx val="1"/>
            <c:spPr>
              <a:solidFill>
                <a:srgbClr val="92D050"/>
              </a:solidFill>
            </c:spPr>
          </c:dPt>
          <c:dLbls>
            <c:showVal val="1"/>
          </c:dLbls>
          <c:cat>
            <c:strRef>
              <c:f>Лист1!$A$2:$A$5</c:f>
              <c:strCache>
                <c:ptCount val="2"/>
                <c:pt idx="0">
                  <c:v>2013-2014</c:v>
                </c:pt>
                <c:pt idx="1">
                  <c:v>2014-2015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качество знаний (%)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showVal val="1"/>
          </c:dLbls>
          <c:cat>
            <c:strRef>
              <c:f>Лист1!$A$2:$A$5</c:f>
              <c:strCache>
                <c:ptCount val="2"/>
                <c:pt idx="0">
                  <c:v>2013-2014</c:v>
                </c:pt>
                <c:pt idx="1">
                  <c:v>2014-2015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34</c:v>
                </c:pt>
                <c:pt idx="1">
                  <c:v>42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dLbls>
            <c:showVal val="1"/>
          </c:dLbls>
          <c:cat>
            <c:strRef>
              <c:f>Лист1!$A$2:$A$5</c:f>
              <c:strCache>
                <c:ptCount val="2"/>
                <c:pt idx="0">
                  <c:v>2013-2014</c:v>
                </c:pt>
                <c:pt idx="1">
                  <c:v>2014-2015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dLbls>
          <c:showVal val="1"/>
        </c:dLbls>
        <c:gapWidth val="75"/>
        <c:axId val="89959424"/>
        <c:axId val="108740608"/>
      </c:barChart>
      <c:catAx>
        <c:axId val="89959424"/>
        <c:scaling>
          <c:orientation val="minMax"/>
        </c:scaling>
        <c:axPos val="b"/>
        <c:majorTickMark val="none"/>
        <c:tickLblPos val="nextTo"/>
        <c:crossAx val="108740608"/>
        <c:crosses val="autoZero"/>
        <c:auto val="1"/>
        <c:lblAlgn val="ctr"/>
        <c:lblOffset val="100"/>
      </c:catAx>
      <c:valAx>
        <c:axId val="108740608"/>
        <c:scaling>
          <c:orientation val="minMax"/>
        </c:scaling>
        <c:axPos val="l"/>
        <c:numFmt formatCode="General" sourceLinked="1"/>
        <c:majorTickMark val="none"/>
        <c:tickLblPos val="nextTo"/>
        <c:crossAx val="89959424"/>
        <c:crosses val="autoZero"/>
        <c:crossBetween val="between"/>
      </c:valAx>
    </c:plotArea>
    <c:legend>
      <c:legendPos val="b"/>
      <c:legendEntry>
        <c:idx val="2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4 класс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2013-2014уч.год</c:v>
                </c:pt>
                <c:pt idx="1">
                  <c:v>2014-2015 уч.год</c:v>
                </c:pt>
                <c:pt idx="2">
                  <c:v>2015-2016 уч.год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5 класс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2013-2014уч.год</c:v>
                </c:pt>
                <c:pt idx="1">
                  <c:v>2014-2015 уч.год</c:v>
                </c:pt>
                <c:pt idx="2">
                  <c:v>2015-2016 уч.год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55</c:v>
                </c:pt>
                <c:pt idx="1">
                  <c:v>70</c:v>
                </c:pt>
                <c:pt idx="2">
                  <c:v>75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6 класс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2013-2014уч.год</c:v>
                </c:pt>
                <c:pt idx="1">
                  <c:v>2014-2015 уч.год</c:v>
                </c:pt>
                <c:pt idx="2">
                  <c:v>2015-2016 уч.год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60</c:v>
                </c:pt>
                <c:pt idx="1">
                  <c:v>70</c:v>
                </c:pt>
                <c:pt idx="2">
                  <c:v>80</c:v>
                </c:pt>
              </c:numCache>
            </c:numRef>
          </c:val>
        </c:ser>
        <c:axId val="89882624"/>
        <c:axId val="89884160"/>
      </c:barChart>
      <c:catAx>
        <c:axId val="89882624"/>
        <c:scaling>
          <c:orientation val="minMax"/>
        </c:scaling>
        <c:axPos val="b"/>
        <c:tickLblPos val="nextTo"/>
        <c:crossAx val="89884160"/>
        <c:crosses val="autoZero"/>
        <c:auto val="1"/>
        <c:lblAlgn val="ctr"/>
        <c:lblOffset val="100"/>
      </c:catAx>
      <c:valAx>
        <c:axId val="89884160"/>
        <c:scaling>
          <c:orientation val="minMax"/>
        </c:scaling>
        <c:axPos val="l"/>
        <c:majorGridlines/>
        <c:numFmt formatCode="General" sourceLinked="1"/>
        <c:tickLblPos val="nextTo"/>
        <c:crossAx val="8988262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fos.ru/matemat/image/9074/image002.gif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357166"/>
            <a:ext cx="7406640" cy="3714776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«Активизация познавательной деятельности обучающихся на уроках математики </a:t>
            </a:r>
            <a:r>
              <a:rPr lang="ru-RU" sz="4000" b="1" i="1" dirty="0" smtClean="0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посредством использования современных    образовательных технологий</a:t>
            </a:r>
            <a:r>
              <a:rPr lang="ru-RU" sz="4000" dirty="0" smtClean="0"/>
              <a:t> </a:t>
            </a:r>
            <a:r>
              <a:rPr lang="ru-RU" sz="40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»</a:t>
            </a:r>
            <a:r>
              <a:rPr lang="ru-RU" sz="4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/>
            </a:r>
            <a:br>
              <a:rPr lang="ru-RU" sz="4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4000504"/>
            <a:ext cx="4549120" cy="2071702"/>
          </a:xfrm>
        </p:spPr>
        <p:txBody>
          <a:bodyPr/>
          <a:lstStyle/>
          <a:p>
            <a:r>
              <a:rPr lang="ru-RU" dirty="0" smtClean="0"/>
              <a:t>Учитель математики </a:t>
            </a:r>
          </a:p>
          <a:p>
            <a:r>
              <a:rPr lang="ru-RU" dirty="0" smtClean="0"/>
              <a:t>МКОУ «</a:t>
            </a:r>
            <a:r>
              <a:rPr lang="ru-RU" dirty="0" err="1" smtClean="0"/>
              <a:t>Гридинская</a:t>
            </a:r>
            <a:r>
              <a:rPr lang="ru-RU" dirty="0" smtClean="0"/>
              <a:t> ООШ»</a:t>
            </a:r>
          </a:p>
          <a:p>
            <a:r>
              <a:rPr lang="ru-RU" dirty="0" smtClean="0"/>
              <a:t>Чижова Анна Александровна</a:t>
            </a:r>
            <a:endParaRPr lang="ru-RU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500438"/>
            <a:ext cx="29622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511606"/>
          </a:xfrm>
        </p:spPr>
        <p:txBody>
          <a:bodyPr>
            <a:normAutofit/>
          </a:bodyPr>
          <a:lstStyle/>
          <a:p>
            <a:pPr algn="ctr"/>
            <a:r>
              <a:rPr lang="ru-RU" b="1" u="sng" dirty="0" smtClean="0"/>
              <a:t>Мотивы и цели учебной деятельности:</a:t>
            </a:r>
            <a:endParaRPr lang="ru-RU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2214554"/>
            <a:ext cx="3850772" cy="3972886"/>
          </a:xfrm>
        </p:spPr>
        <p:txBody>
          <a:bodyPr>
            <a:normAutofit/>
          </a:bodyPr>
          <a:lstStyle/>
          <a:p>
            <a:endParaRPr lang="ru-RU" sz="4000" b="1" dirty="0" smtClean="0"/>
          </a:p>
          <a:p>
            <a:endParaRPr lang="ru-RU" sz="4000" b="1" dirty="0" smtClean="0"/>
          </a:p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«Зачем учиться математике?»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72066" y="2143116"/>
            <a:ext cx="3861622" cy="3972886"/>
          </a:xfrm>
        </p:spPr>
        <p:txBody>
          <a:bodyPr>
            <a:normAutofit/>
          </a:bodyPr>
          <a:lstStyle/>
          <a:p>
            <a:endParaRPr lang="ru-RU" sz="4000" b="1" dirty="0" smtClean="0"/>
          </a:p>
          <a:p>
            <a:endParaRPr lang="ru-RU" sz="4000" b="1" dirty="0" smtClean="0"/>
          </a:p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«Как учиться математике?»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 rot="2056256">
            <a:off x="3847746" y="1619326"/>
            <a:ext cx="500066" cy="18952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19543234">
            <a:off x="5848105" y="1547840"/>
            <a:ext cx="500066" cy="18952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357166"/>
            <a:ext cx="7406640" cy="1046288"/>
          </a:xfrm>
        </p:spPr>
        <p:txBody>
          <a:bodyPr/>
          <a:lstStyle/>
          <a:p>
            <a:r>
              <a:rPr lang="ru-RU" b="1" u="sng" dirty="0" smtClean="0"/>
              <a:t>Интегрированный урок - </a:t>
            </a:r>
            <a:endParaRPr lang="ru-RU" b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571612"/>
            <a:ext cx="7406640" cy="492922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– это специально организованный урок, цель которого может быть достигнута лишь при объединении знаний из разных предметов, направленный на рассмотрение и решение какой – либо пограничной проблемы, позволяющий добиться целостного, синтезированного восприятия учащимися исследуемого вопроса, гармонично сочетающий в себе методы целостного, синтезированного восприятия учащимися исследуемого вопроса, гармонично сочетающий в себе методы различных наук, имеющий практическую направленность.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786050" y="2000240"/>
            <a:ext cx="3929090" cy="300039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071802" y="3214686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</a:rPr>
              <a:t>МАТЕМАТИКА</a:t>
            </a:r>
            <a:endParaRPr lang="ru-RU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500562" y="5000636"/>
            <a:ext cx="428628" cy="642942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 rot="10800000">
            <a:off x="4500562" y="1357298"/>
            <a:ext cx="428628" cy="642942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12979464">
            <a:off x="6006662" y="1778969"/>
            <a:ext cx="428628" cy="642942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16200000">
            <a:off x="6822297" y="3107529"/>
            <a:ext cx="428628" cy="642942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9018630">
            <a:off x="2988577" y="1849874"/>
            <a:ext cx="428628" cy="642942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 rot="2050662">
            <a:off x="3009620" y="4564449"/>
            <a:ext cx="428628" cy="642942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5400000">
            <a:off x="2250265" y="3178967"/>
            <a:ext cx="428628" cy="642942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9610084">
            <a:off x="5784519" y="4708319"/>
            <a:ext cx="428628" cy="642942"/>
          </a:xfrm>
          <a:prstGeom prst="down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714743" y="785794"/>
            <a:ext cx="200026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ИСТОРИЯ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29322" y="1214422"/>
            <a:ext cx="235745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ГЕОГРАФИЯ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86644" y="3071810"/>
            <a:ext cx="164304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ХИМИЯ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43636" y="5286388"/>
            <a:ext cx="228601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БИОЛОГИЯ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57620" y="5715016"/>
            <a:ext cx="200026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ФИЗИКА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5286388"/>
            <a:ext cx="257176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ЭКОНОМИКА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44" y="3214686"/>
            <a:ext cx="2000265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МУЗЫКА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34" y="1285860"/>
            <a:ext cx="285752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АСТРОНОМИЯ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428604"/>
            <a:ext cx="7406640" cy="1214446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ИКТ НА УРОКАХ МАТЕМАТИКИ ПОЗВОЛЯЕТ:</a:t>
            </a:r>
            <a:endParaRPr lang="ru-RU" sz="40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643050"/>
            <a:ext cx="7406640" cy="4714908"/>
          </a:xfrm>
        </p:spPr>
        <p:txBody>
          <a:bodyPr>
            <a:normAutofit fontScale="77500" lnSpcReduction="20000"/>
          </a:bodyPr>
          <a:lstStyle/>
          <a:p>
            <a:pPr lvl="0">
              <a:buFont typeface="Arial" pitchFamily="34" charset="0"/>
              <a:buChar char="•"/>
            </a:pPr>
            <a:r>
              <a:rPr lang="ru-RU" b="1" dirty="0" smtClean="0"/>
              <a:t>сделать процесс обучения более интересным, ярким, увлекательным за счёт богатства </a:t>
            </a:r>
            <a:r>
              <a:rPr lang="ru-RU" b="1" dirty="0" err="1" smtClean="0"/>
              <a:t>мультимедийных</a:t>
            </a:r>
            <a:r>
              <a:rPr lang="ru-RU" b="1" dirty="0" smtClean="0"/>
              <a:t> возможностей;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эффективно решать проблему наглядности обучения, расширить возможности визуализации учебного материала, делая его более понятным и доступным для учащихся;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индивидуализировать процесс обучения за счёт возможности создания и использования </a:t>
            </a:r>
            <a:r>
              <a:rPr lang="ru-RU" b="1" dirty="0" err="1" smtClean="0"/>
              <a:t>разноуровневых</a:t>
            </a:r>
            <a:r>
              <a:rPr lang="ru-RU" b="1" dirty="0" smtClean="0"/>
              <a:t> заданий, усвоение учащимися учебного материала в индивидуальном плане, с использованием удобного способа восприятия информации;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совершенствовать навыки самоконтроля, поскольку учащиеся могут самостоятельно анализировать и исправлять допущенные ошибки и корректировать свою деятельность благодаря наличию обратной связи;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организовать учебно-исследовательскую деятельность учащихся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РЕЗУЛЬТАТЫ ЗА 2 ГОДА ОБУЧЕНИЯ: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96790" y="1516566"/>
          <a:ext cx="6590052" cy="473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ЗАИНТЕРЕСОВАННОСТЬ К ИЗУЧЕНИЮ МАТЕМАТИКИ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35100" y="1785926"/>
          <a:ext cx="7499350" cy="4462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30832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/>
              <a:t>«Чтобы быть хорошим преподавателем, нужно любить то, что преподаёшь, и тех, кому преподаёшь</a:t>
            </a:r>
            <a:r>
              <a:rPr lang="ru-RU" b="1" dirty="0" smtClean="0"/>
              <a:t>»</a:t>
            </a:r>
            <a:r>
              <a:rPr lang="ru-RU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     В.О.Ключевский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214686"/>
            <a:ext cx="657229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/>
              <a:t>ПРОБЛЕМА</a:t>
            </a:r>
            <a:endParaRPr lang="ru-RU" sz="6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500174"/>
            <a:ext cx="7498080" cy="4800600"/>
          </a:xfrm>
        </p:spPr>
        <p:txBody>
          <a:bodyPr/>
          <a:lstStyle/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Каким </a:t>
            </a:r>
            <a:r>
              <a:rPr lang="ru-RU" b="1" dirty="0" smtClean="0"/>
              <a:t>образом активизировать</a:t>
            </a:r>
          </a:p>
          <a:p>
            <a:pPr>
              <a:buNone/>
            </a:pPr>
            <a:r>
              <a:rPr lang="ru-RU" b="1" dirty="0" smtClean="0"/>
              <a:t>школьников на уроке,  какие </a:t>
            </a:r>
          </a:p>
          <a:p>
            <a:pPr>
              <a:buNone/>
            </a:pPr>
            <a:r>
              <a:rPr lang="ru-RU" b="1" dirty="0" smtClean="0"/>
              <a:t>приёмы и методы нужно </a:t>
            </a:r>
          </a:p>
          <a:p>
            <a:pPr>
              <a:buNone/>
            </a:pPr>
            <a:r>
              <a:rPr lang="ru-RU" b="1" dirty="0" smtClean="0"/>
              <a:t>применять для повышения</a:t>
            </a:r>
          </a:p>
          <a:p>
            <a:pPr>
              <a:buNone/>
            </a:pPr>
            <a:r>
              <a:rPr lang="ru-RU" b="1" dirty="0" smtClean="0"/>
              <a:t> активности обучающихся</a:t>
            </a:r>
          </a:p>
          <a:p>
            <a:pPr>
              <a:buNone/>
            </a:pPr>
            <a:r>
              <a:rPr lang="ru-RU" b="1" dirty="0" smtClean="0"/>
              <a:t> на занятиях?</a:t>
            </a:r>
            <a:endParaRPr lang="ru-RU" b="1" dirty="0" smtClean="0"/>
          </a:p>
        </p:txBody>
      </p:sp>
      <p:pic>
        <p:nvPicPr>
          <p:cNvPr id="4" name="Рисунок 1" descr="e8b094b7950d327c31c53f3be710d58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2571744"/>
            <a:ext cx="262890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Современные образовательные технологии (их элементы)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2000240"/>
            <a:ext cx="7406640" cy="4507894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- проблемное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обучение;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- дифференцированный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подход;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- компьютерные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технологии;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- игровые технологии;</a:t>
            </a:r>
          </a:p>
          <a:p>
            <a:pPr>
              <a:buFontTx/>
              <a:buChar char="-"/>
            </a:pP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групповая или парная работа;</a:t>
            </a:r>
          </a:p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- интегрированный урок.</a:t>
            </a:r>
            <a:endParaRPr lang="ru-RU" sz="32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</p:txBody>
      </p:sp>
      <p:pic>
        <p:nvPicPr>
          <p:cNvPr id="4" name="i-main-pic" descr="Картинка 2 из 4407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4714884"/>
            <a:ext cx="30226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285728"/>
            <a:ext cx="7406640" cy="760536"/>
          </a:xfrm>
        </p:spPr>
        <p:txBody>
          <a:bodyPr/>
          <a:lstStyle/>
          <a:p>
            <a:r>
              <a:rPr lang="ru-RU" b="1" dirty="0" smtClean="0"/>
              <a:t>Учащиеся сами должны: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1000108"/>
            <a:ext cx="7406640" cy="5500726"/>
          </a:xfrm>
        </p:spPr>
        <p:txBody>
          <a:bodyPr>
            <a:normAutofit fontScale="85000" lnSpcReduction="20000"/>
          </a:bodyPr>
          <a:lstStyle/>
          <a:p>
            <a:pPr lvl="0">
              <a:buFont typeface="Arial" pitchFamily="34" charset="0"/>
              <a:buChar char="•"/>
            </a:pPr>
            <a:r>
              <a:rPr lang="ru-RU" b="1" dirty="0" smtClean="0"/>
              <a:t>отстаивать свое мнение</a:t>
            </a:r>
            <a:r>
              <a:rPr lang="ru-RU" b="1" dirty="0" smtClean="0"/>
              <a:t>;</a:t>
            </a:r>
            <a:endParaRPr lang="ru-RU" b="1" dirty="0" smtClean="0"/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принимать участие в дискуссиях и обсуждениях;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ставить вопросы своим сверстникам и преподавателям;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рецензировать ответы одноклассников;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оценивать ответы и письменные работы товарищей;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заниматься обучением отстающих;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самостоятельно выбирать посильное задание;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находить несколько вариантов возможного решения познавательной задачи (проблемы);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создавать ситуации самопроверки, анализа личных познавательных и практических действий;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решать познавательные задачи путем комплексного применения известных им способов решения.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планировать работу в группах.</a:t>
            </a:r>
          </a:p>
          <a:p>
            <a:pPr lvl="0">
              <a:buFont typeface="Arial" pitchFamily="34" charset="0"/>
              <a:buChar char="•"/>
            </a:pPr>
            <a:r>
              <a:rPr lang="ru-RU" b="1" dirty="0" smtClean="0"/>
              <a:t>самостоятельное </a:t>
            </a:r>
            <a:r>
              <a:rPr lang="ru-RU" b="1" dirty="0" smtClean="0"/>
              <a:t>изучение нового материала с последующим применением в решении практических заданий.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214290"/>
            <a:ext cx="7406640" cy="903412"/>
          </a:xfrm>
        </p:spPr>
        <p:txBody>
          <a:bodyPr/>
          <a:lstStyle/>
          <a:p>
            <a:r>
              <a:rPr lang="ru-RU" b="1" u="sng" dirty="0" smtClean="0"/>
              <a:t>Принцип </a:t>
            </a:r>
            <a:r>
              <a:rPr lang="ru-RU" b="1" u="sng" dirty="0" err="1" smtClean="0"/>
              <a:t>проблемности</a:t>
            </a:r>
            <a:r>
              <a:rPr lang="ru-RU" b="1" u="sng" dirty="0" smtClean="0"/>
              <a:t>:</a:t>
            </a:r>
            <a:endParaRPr lang="ru-RU" b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1428736"/>
            <a:ext cx="7406640" cy="500066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Создаю проблемную ситуацию, для выхода из которой ему не хватает имеющихся знаний, и он вынужден сам активно формировать новые знания с помощью учителя и с участием других учащихся, основываясь на своем или чужом опыте, логике. Таким образом, учащийся получает новые знания не в готовых формулировках педагога, а в результате собственной активной познавательной деятельности.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642918"/>
            <a:ext cx="7406640" cy="831974"/>
          </a:xfrm>
        </p:spPr>
        <p:txBody>
          <a:bodyPr/>
          <a:lstStyle/>
          <a:p>
            <a:r>
              <a:rPr lang="ru-RU" b="1" u="sng" dirty="0" smtClean="0"/>
              <a:t>Принцип </a:t>
            </a:r>
            <a:r>
              <a:rPr lang="ru-RU" b="1" u="sng" dirty="0" err="1" smtClean="0"/>
              <a:t>взаимообучения</a:t>
            </a:r>
            <a:r>
              <a:rPr lang="ru-RU" b="1" u="sng" dirty="0" smtClean="0"/>
              <a:t>:</a:t>
            </a:r>
            <a:endParaRPr lang="ru-RU" b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3793514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Учащиеся, работая в группах, обучают  друг друга, обмениваясь знаниями. Учатся анализировать и обобщать изучаемые явления, факты, информацию; делать выводы актуализировать и развивать свои знания и умения.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571480"/>
            <a:ext cx="7406640" cy="903412"/>
          </a:xfrm>
        </p:spPr>
        <p:txBody>
          <a:bodyPr/>
          <a:lstStyle/>
          <a:p>
            <a:r>
              <a:rPr lang="ru-RU" b="1" u="sng" dirty="0" smtClean="0"/>
              <a:t>Принцип индивидуализации:</a:t>
            </a:r>
            <a:endParaRPr lang="ru-RU" b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3722076"/>
          </a:xfrm>
        </p:spPr>
        <p:txBody>
          <a:bodyPr>
            <a:normAutofit fontScale="92500" lnSpcReduction="20000"/>
          </a:bodyPr>
          <a:lstStyle/>
          <a:p>
            <a:r>
              <a:rPr lang="ru-RU" sz="3900" b="1" dirty="0" smtClean="0"/>
              <a:t>Для любого учебного процесса важным является принцип индивидуализации – это организация учебно-познавательной деятельности с учетом индивидуальных особенностей и возможностей учащегося.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500042"/>
            <a:ext cx="7406640" cy="831974"/>
          </a:xfrm>
        </p:spPr>
        <p:txBody>
          <a:bodyPr/>
          <a:lstStyle/>
          <a:p>
            <a:r>
              <a:rPr lang="ru-RU" b="1" u="sng" dirty="0" smtClean="0"/>
              <a:t>Принцип самообучения:</a:t>
            </a:r>
            <a:endParaRPr lang="ru-RU" b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500174"/>
            <a:ext cx="7406640" cy="4929222"/>
          </a:xfrm>
        </p:spPr>
        <p:txBody>
          <a:bodyPr>
            <a:normAutofit/>
          </a:bodyPr>
          <a:lstStyle/>
          <a:p>
            <a:r>
              <a:rPr lang="ru-RU" b="1" dirty="0" smtClean="0"/>
              <a:t>Не менее важным в учебном процессе является механизм самоконтроля и саморегулирования, т.е. реализация принципа самообучения. Данный принцип позволяет индивидуализировать учебно-познавательную деятельность каждого учащегося на основе их личного активного стремления к пополнению и совершенствованию собственных знаний и умений, изучая самостоятельно дополнительную литературу, получая консультации.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285728"/>
            <a:ext cx="7406640" cy="1046288"/>
          </a:xfrm>
        </p:spPr>
        <p:txBody>
          <a:bodyPr/>
          <a:lstStyle/>
          <a:p>
            <a:r>
              <a:rPr lang="ru-RU" b="1" u="sng" dirty="0" smtClean="0"/>
              <a:t>Принцип мотивации:</a:t>
            </a:r>
            <a:endParaRPr lang="ru-RU" b="1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428736"/>
            <a:ext cx="7406640" cy="5214974"/>
          </a:xfrm>
        </p:spPr>
        <p:txBody>
          <a:bodyPr>
            <a:normAutofit/>
          </a:bodyPr>
          <a:lstStyle/>
          <a:p>
            <a:r>
              <a:rPr lang="ru-RU" b="1" dirty="0" smtClean="0"/>
              <a:t>Активность как самостоятельной, так и коллективной деятельности учащихся возможна лишь при наличии стимулов. Поэтому в числе принципов активизации особое место отводится мотивации учебно-познавательной деятельности. Главным в начале активной деятельности должна быть не </a:t>
            </a:r>
            <a:r>
              <a:rPr lang="ru-RU" b="1" dirty="0" err="1" smtClean="0"/>
              <a:t>вынужденность</a:t>
            </a:r>
            <a:r>
              <a:rPr lang="ru-RU" b="1" dirty="0" smtClean="0"/>
              <a:t>, а желание учащегося решить проблему, познать что-либо, доказать, оспорить.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68</TotalTime>
  <Words>618</Words>
  <PresentationFormat>Экран (4:3)</PresentationFormat>
  <Paragraphs>69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«Активизация познавательной деятельности обучающихся на уроках математики посредством использования современных    образовательных технологий » </vt:lpstr>
      <vt:lpstr>ПРОБЛЕМА</vt:lpstr>
      <vt:lpstr>Современные образовательные технологии (их элементы)</vt:lpstr>
      <vt:lpstr>Учащиеся сами должны:</vt:lpstr>
      <vt:lpstr>Принцип проблемности:</vt:lpstr>
      <vt:lpstr>Принцип взаимообучения:</vt:lpstr>
      <vt:lpstr>Принцип индивидуализации:</vt:lpstr>
      <vt:lpstr>Принцип самообучения:</vt:lpstr>
      <vt:lpstr>Принцип мотивации:</vt:lpstr>
      <vt:lpstr>Мотивы и цели учебной деятельности:</vt:lpstr>
      <vt:lpstr>Интегрированный урок - </vt:lpstr>
      <vt:lpstr>Слайд 12</vt:lpstr>
      <vt:lpstr>ИКТ НА УРОКАХ МАТЕМАТИКИ ПОЗВОЛЯЕТ:</vt:lpstr>
      <vt:lpstr>РЕЗУЛЬТАТЫ ЗА 2 ГОДА ОБУЧЕНИЯ:</vt:lpstr>
      <vt:lpstr>ЗАИНТЕРЕСОВАННОСТЬ К ИЗУЧЕНИЮ МАТЕМАТИКИ</vt:lpstr>
      <vt:lpstr> «Чтобы быть хорошим преподавателем, нужно любить то, что преподаёшь, и тех, кому преподаёшь»                                        В.О.Ключевский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«Активизация познавательной деятельности обучающихся на уроках математики посредством использования современных    образовательных технологий » </dc:title>
  <cp:lastModifiedBy>ADMIN</cp:lastModifiedBy>
  <cp:revision>9</cp:revision>
  <dcterms:modified xsi:type="dcterms:W3CDTF">2016-02-11T16:21:17Z</dcterms:modified>
</cp:coreProperties>
</file>