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1">
                  <c:v>развитие мелкой моторики</c:v>
                </c:pt>
                <c:pt idx="2">
                  <c:v>развитие речи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0.11100000000000013</c:v>
                </c:pt>
                <c:pt idx="2" formatCode="0%">
                  <c:v>5.500000000000009E-2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3-49D2-A80A-7F3F5D7AC3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1">
                  <c:v>развитие мелкой моторики</c:v>
                </c:pt>
                <c:pt idx="2">
                  <c:v>развитие речи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1">
                  <c:v>0.27600000000000002</c:v>
                </c:pt>
                <c:pt idx="2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3-49D2-A80A-7F3F5D7AC3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1">
                  <c:v>развитие мелкой моторики</c:v>
                </c:pt>
                <c:pt idx="2">
                  <c:v>развитие речи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1">
                  <c:v>0.61300000000000099</c:v>
                </c:pt>
                <c:pt idx="2">
                  <c:v>0.66600000000000126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3-49D2-A80A-7F3F5D7AC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233984"/>
        <c:axId val="58235520"/>
      </c:barChart>
      <c:catAx>
        <c:axId val="5823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ru-RU"/>
          </a:p>
        </c:txPr>
        <c:crossAx val="58235520"/>
        <c:crosses val="autoZero"/>
        <c:auto val="1"/>
        <c:lblAlgn val="ctr"/>
        <c:lblOffset val="100"/>
        <c:noMultiLvlLbl val="0"/>
      </c:catAx>
      <c:valAx>
        <c:axId val="582355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ru-RU"/>
          </a:p>
        </c:txPr>
        <c:crossAx val="58233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 i="0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1">
                  <c:v>развитие мелкой моторики</c:v>
                </c:pt>
                <c:pt idx="2">
                  <c:v>развитие речи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0.33400000000000057</c:v>
                </c:pt>
                <c:pt idx="2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4-4586-9427-4320FF6CE3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1">
                  <c:v>развитие мелкой моторики</c:v>
                </c:pt>
                <c:pt idx="2">
                  <c:v>развитие речи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1">
                  <c:v>0.66600000000000115</c:v>
                </c:pt>
                <c:pt idx="2">
                  <c:v>0.66700000000000115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4-4586-9427-4320FF6CE3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1">
                  <c:v>развитие мелкой моторики</c:v>
                </c:pt>
                <c:pt idx="2">
                  <c:v>развитие речи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.00%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4-4586-9427-4320FF6CE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64640"/>
        <c:axId val="101666176"/>
      </c:barChart>
      <c:catAx>
        <c:axId val="10166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666176"/>
        <c:crosses val="autoZero"/>
        <c:auto val="1"/>
        <c:lblAlgn val="ctr"/>
        <c:lblOffset val="100"/>
        <c:noMultiLvlLbl val="0"/>
      </c:catAx>
      <c:valAx>
        <c:axId val="1016661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16646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Развитие мелкой моторики у детей младшего дошкольного возраста</a:t>
            </a:r>
            <a:endParaRPr lang="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" b="1" dirty="0" smtClean="0">
                <a:solidFill>
                  <a:schemeClr val="tx2"/>
                </a:solidFill>
              </a:rPr>
              <a:t>Сорочкина Татьяна Николаевна, </a:t>
            </a:r>
            <a:r>
              <a:rPr lang="ru" dirty="0" smtClean="0">
                <a:solidFill>
                  <a:schemeClr val="tx2"/>
                </a:solidFill>
              </a:rPr>
              <a:t>воспитатель высшей квалификационной категории МКОУ «Гридинская основная школа» Красносельского района, Костромской области</a:t>
            </a:r>
            <a:endParaRPr lang="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Шнуровки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11" y="1478771"/>
            <a:ext cx="3566160" cy="2676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143" y="1455701"/>
            <a:ext cx="3756052" cy="2623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321" y="1455701"/>
            <a:ext cx="3935066" cy="2574294"/>
          </a:xfrm>
          <a:prstGeom prst="rect">
            <a:avLst/>
          </a:prstGeom>
        </p:spPr>
      </p:pic>
      <p:pic>
        <p:nvPicPr>
          <p:cNvPr id="7" name="Picture 2" descr="http://dsad34.ru/wp-content/uploads/2017/04/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274" y="4246061"/>
            <a:ext cx="3033047" cy="26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Игры со счетными палочками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37" y="1505216"/>
            <a:ext cx="2987824" cy="224086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437" y="3800164"/>
            <a:ext cx="3491345" cy="2277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07" y="3746084"/>
            <a:ext cx="3492388" cy="2385849"/>
          </a:xfrm>
          <a:prstGeom prst="rect">
            <a:avLst/>
          </a:prstGeom>
        </p:spPr>
      </p:pic>
      <p:pic>
        <p:nvPicPr>
          <p:cNvPr id="7" name="Picture 2" descr="http://www.ampleeva.ru/devochka_chita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001" y="1282107"/>
            <a:ext cx="2880320" cy="24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Игры с прищепками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83" y="1505216"/>
            <a:ext cx="3420687" cy="2564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437" y="2031138"/>
            <a:ext cx="3384376" cy="2538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28" y="1859529"/>
            <a:ext cx="3491880" cy="2618910"/>
          </a:xfrm>
          <a:prstGeom prst="rect">
            <a:avLst/>
          </a:prstGeom>
        </p:spPr>
      </p:pic>
      <p:pic>
        <p:nvPicPr>
          <p:cNvPr id="7" name="Picture 2" descr="http://www.playcast.ru/uploads/2017/12/12/2411481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768" y="4185602"/>
            <a:ext cx="3258108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Аппликация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09" y="1505216"/>
            <a:ext cx="3237807" cy="2319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25" y="1498888"/>
            <a:ext cx="3528392" cy="2391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074" y="1498888"/>
            <a:ext cx="3528392" cy="2538282"/>
          </a:xfrm>
          <a:prstGeom prst="rect">
            <a:avLst/>
          </a:prstGeom>
        </p:spPr>
      </p:pic>
      <p:pic>
        <p:nvPicPr>
          <p:cNvPr id="7" name="Picture 2" descr="http://xn--e1abcgakjmf3afc5c8g.xn--p1ai/upload/main/c5f/c5f00a76b5e2af9f0e0696393839ad2f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074" y="4201049"/>
            <a:ext cx="1969439" cy="23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Игры с пластилином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6" y="1505216"/>
            <a:ext cx="3138055" cy="224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402" y="4120370"/>
            <a:ext cx="3028529" cy="2271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653" y="1611350"/>
            <a:ext cx="3203848" cy="2402886"/>
          </a:xfrm>
          <a:prstGeom prst="rect">
            <a:avLst/>
          </a:prstGeom>
        </p:spPr>
      </p:pic>
      <p:pic>
        <p:nvPicPr>
          <p:cNvPr id="7" name="Picture 2" descr="http://lesnoysadik.ru/attachments/Image/4_1.png?template=gener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602" y="4120370"/>
            <a:ext cx="2782404" cy="24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Рисование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3227851" cy="242088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870" y="1688320"/>
            <a:ext cx="3491345" cy="2423160"/>
          </a:xfrm>
          <a:prstGeom prst="rect">
            <a:avLst/>
          </a:prstGeom>
        </p:spPr>
      </p:pic>
      <p:pic>
        <p:nvPicPr>
          <p:cNvPr id="6" name="Picture 6" descr="https://estalsad1.edumsko.ru/uploads/3000/2202/section/142798/fotografii_dlya_oformleniya/10247_html_16e5d66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129" y="4294584"/>
            <a:ext cx="3098825" cy="23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5" y="1616887"/>
            <a:ext cx="3299698" cy="24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Игры с тестом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75" y="1505216"/>
            <a:ext cx="4078187" cy="228999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779" y="1600200"/>
            <a:ext cx="3909034" cy="2195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072" y="4310785"/>
            <a:ext cx="4283968" cy="2405548"/>
          </a:xfrm>
          <a:prstGeom prst="rect">
            <a:avLst/>
          </a:prstGeom>
        </p:spPr>
      </p:pic>
      <p:pic>
        <p:nvPicPr>
          <p:cNvPr id="7" name="Picture 2" descr="http://img1.liveinternet.ru/images/attach/c/2/65/267/65267270_1287000346_1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913" y="1611912"/>
            <a:ext cx="1781600" cy="22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Методы 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действий.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руками ребенка.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словесная инструкция.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действия ребёнка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09" y="905008"/>
            <a:ext cx="3203848" cy="240288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815" y="1505216"/>
            <a:ext cx="3067396" cy="2298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809" y="3526764"/>
            <a:ext cx="2283718" cy="3044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59" y="470696"/>
            <a:ext cx="2499742" cy="3332989"/>
          </a:xfrm>
          <a:prstGeom prst="rect">
            <a:avLst/>
          </a:prstGeom>
        </p:spPr>
      </p:pic>
      <p:pic>
        <p:nvPicPr>
          <p:cNvPr id="8" name="Picture 2" descr="http://mbdou3-krop.ru/wp-content/uploads/2016/12/1_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644" y="4112777"/>
            <a:ext cx="3048273" cy="28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находится на кончиках  его пальцев» 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В.А. Сухомлинский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помогают убрать напряжение не только с самих рук, но и расслабить мышцы всего тела. Чем лучше работают пальцы и вся кисть, тем лучше говорит ребенок.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dirty="0">
                <a:solidFill>
                  <a:srgbClr val="00206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3. Аналитический этап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08213" y="1600200"/>
          <a:ext cx="9372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8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Вывод: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464605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у детей младшего дошкольного возраста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речевых навыков у детей младшего дошкольного возраста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интегративных качеств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 детей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предметно-развивающей среды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родительского опыта в воспитании детей</a:t>
            </a:r>
          </a:p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речевой деятельности детей через развитие мелкой моторики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471044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 и связную речь;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Улучшать произношение звуков;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способностей;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координацию движений пальцев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кистей рук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работе речевых и мыслительных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головного мозга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 родителей  о значении игр и упражнений, развивающих  мелкую  моторику  у детей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младшего дошкольного возраста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Ожидаемый 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600199"/>
            <a:ext cx="9372600" cy="437559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500" dirty="0">
                <a:solidFill>
                  <a:srgbClr val="002060"/>
                </a:solidFill>
                <a:latin typeface="Calibri" pitchFamily="34" charset="0"/>
              </a:rPr>
              <a:t>Развитие мелкой моторики у детей младшего дошкольного возраста</a:t>
            </a:r>
            <a:r>
              <a:rPr lang="ru-RU" sz="35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35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solidFill>
                  <a:srgbClr val="002060"/>
                </a:solidFill>
                <a:latin typeface="Calibri" pitchFamily="34" charset="0"/>
              </a:rPr>
              <a:t>Формирование речевых навыков у детей младшего дошкольного возраста</a:t>
            </a:r>
            <a:r>
              <a:rPr lang="ru-RU" sz="35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35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solidFill>
                  <a:srgbClr val="002060"/>
                </a:solidFill>
                <a:latin typeface="Calibri" pitchFamily="34" charset="0"/>
              </a:rPr>
              <a:t>Интеллектуальное развитие детей</a:t>
            </a:r>
            <a:r>
              <a:rPr lang="ru-RU" sz="35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35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solidFill>
                  <a:srgbClr val="002060"/>
                </a:solidFill>
                <a:latin typeface="Calibri" pitchFamily="34" charset="0"/>
              </a:rPr>
              <a:t>Пополнение предметно-развивающей среды</a:t>
            </a:r>
            <a:r>
              <a:rPr lang="ru-RU" sz="35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ru-RU" sz="35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solidFill>
                  <a:srgbClr val="002060"/>
                </a:solidFill>
                <a:latin typeface="Calibri" pitchFamily="34" charset="0"/>
              </a:rPr>
              <a:t>Обогащение родительского опыта в воспитании детей.</a:t>
            </a:r>
            <a:endParaRPr lang="en-US" sz="3500" dirty="0">
              <a:solidFill>
                <a:srgbClr val="002060"/>
              </a:solidFill>
              <a:latin typeface="Calibri" pitchFamily="34" charset="0"/>
            </a:endParaRPr>
          </a:p>
          <a:p>
            <a:pPr marL="45720" indent="0">
              <a:buNone/>
            </a:pPr>
            <a:r>
              <a:rPr lang="ru-RU" sz="3500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2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600199"/>
            <a:ext cx="9372600" cy="477484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- </a:t>
            </a:r>
            <a:r>
              <a:rPr lang="ru-RU" sz="41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</a:t>
            </a: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включает проведение диагностики мелкой и крупной моторики.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-  </a:t>
            </a:r>
            <a:r>
              <a:rPr lang="ru-RU" sz="41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по развитию мелкой моторики, включающие в себя игровые упражнения, так как </a:t>
            </a:r>
            <a:r>
              <a:rPr lang="ru-RU" sz="4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это основной вид деятельности детей дошкольного возраста.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</a:t>
            </a:r>
            <a:r>
              <a:rPr lang="ru-RU" sz="41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работы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dirty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9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1. Диагностический этап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08213" y="1600200"/>
          <a:ext cx="9372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3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2.Практический этап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Предметно-развивающая среда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Приемы развития мелкой моторики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DSCN39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43" y="1505216"/>
            <a:ext cx="3043730" cy="228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SCN39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111" y="1518919"/>
            <a:ext cx="3126347" cy="234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SCN39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196" y="1505216"/>
            <a:ext cx="3144617" cy="23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Приемы развития мелкой моторики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Игры с мозаикой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97" y="1538277"/>
            <a:ext cx="3345873" cy="2510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72" y="1483817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327" y="4185084"/>
            <a:ext cx="3563888" cy="2672916"/>
          </a:xfrm>
          <a:prstGeom prst="rect">
            <a:avLst/>
          </a:prstGeom>
        </p:spPr>
      </p:pic>
      <p:pic>
        <p:nvPicPr>
          <p:cNvPr id="7" name="Picture 2" descr="http://img-fotki.yandex.ru/get/4403/47407354.48c/0_b657a_ab5bc011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655" y="1514894"/>
            <a:ext cx="2401232" cy="253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5328DBE5A877A43BA84EFB1057CB570" ma:contentTypeVersion="1" ma:contentTypeDescription="Создание документа." ma:contentTypeScope="" ma:versionID="b0ae27f39873ddcad61ec10a2442f51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H5VRHAXFEW3S-706-308</_dlc_DocId>
    <_dlc_DocIdUrl xmlns="b582dbf1-bcaa-4613-9a4c-8b7010640233">
      <Url>http://www.eduportal44.ru/Krasnoe/GridSchool/1/_layouts/15/DocIdRedir.aspx?ID=H5VRHAXFEW3S-706-308</Url>
      <Description>H5VRHAXFEW3S-706-308</Description>
    </_dlc_DocIdUrl>
  </documentManagement>
</p:properties>
</file>

<file path=customXml/itemProps1.xml><?xml version="1.0" encoding="utf-8"?>
<ds:datastoreItem xmlns:ds="http://schemas.openxmlformats.org/officeDocument/2006/customXml" ds:itemID="{787495FB-41A5-4231-8137-7F0CD3CF4D68}"/>
</file>

<file path=customXml/itemProps2.xml><?xml version="1.0" encoding="utf-8"?>
<ds:datastoreItem xmlns:ds="http://schemas.openxmlformats.org/officeDocument/2006/customXml" ds:itemID="{FE112270-A8E7-47B6-8AD2-1339BBACF67B}"/>
</file>

<file path=customXml/itemProps3.xml><?xml version="1.0" encoding="utf-8"?>
<ds:datastoreItem xmlns:ds="http://schemas.openxmlformats.org/officeDocument/2006/customXml" ds:itemID="{2425FE77-4152-40C9-AD4F-D550F9D3B121}"/>
</file>

<file path=customXml/itemProps4.xml><?xml version="1.0" encoding="utf-8"?>
<ds:datastoreItem xmlns:ds="http://schemas.openxmlformats.org/officeDocument/2006/customXml" ds:itemID="{70902E53-386F-484F-B156-474B1CC09C40}"/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71</TotalTime>
  <Words>302</Words>
  <Application>Microsoft Office PowerPoint</Application>
  <PresentationFormat>Широкоэкранный</PresentationFormat>
  <Paragraphs>67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Euphemia</vt:lpstr>
      <vt:lpstr>Times New Roman</vt:lpstr>
      <vt:lpstr>Wingdings</vt:lpstr>
      <vt:lpstr>Играющие дети 16 х 9</vt:lpstr>
      <vt:lpstr>Развитие мелкой моторики у детей младшего дошкольного возраста</vt:lpstr>
      <vt:lpstr>Актуальность</vt:lpstr>
      <vt:lpstr>Цель: формирование речевой деятельности детей через развитие мелкой моторики</vt:lpstr>
      <vt:lpstr>Ожидаемый результат</vt:lpstr>
      <vt:lpstr>Система работы</vt:lpstr>
      <vt:lpstr>1. Диагностический этап</vt:lpstr>
      <vt:lpstr>2.Практический этап Предметно-развивающая среда</vt:lpstr>
      <vt:lpstr>Приемы развития мелкой моторики Пальчиковая гимнастика</vt:lpstr>
      <vt:lpstr>Приемы развития мелкой моторики Игры с мозаикой</vt:lpstr>
      <vt:lpstr>Приемы развития мелкой моторики Шнуровки</vt:lpstr>
      <vt:lpstr>Приемы развития мелкой моторики Игры со счетными палочками</vt:lpstr>
      <vt:lpstr>Приемы развития мелкой моторики Игры с прищепками</vt:lpstr>
      <vt:lpstr>Приемы развития мелкой моторики Аппликация</vt:lpstr>
      <vt:lpstr>Приемы развития мелкой моторики Игры с пластилином</vt:lpstr>
      <vt:lpstr>Приемы развития мелкой моторики Рисование</vt:lpstr>
      <vt:lpstr>Приемы развития мелкой моторики Игры с тестом</vt:lpstr>
      <vt:lpstr>Методы обучения</vt:lpstr>
      <vt:lpstr>Виды деятельности </vt:lpstr>
      <vt:lpstr>Работа с родителями</vt:lpstr>
      <vt:lpstr>3. Аналитический этап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</dc:title>
  <dc:creator>Андрей</dc:creator>
  <cp:lastModifiedBy>Андрей</cp:lastModifiedBy>
  <cp:revision>10</cp:revision>
  <dcterms:created xsi:type="dcterms:W3CDTF">2019-01-21T18:33:01Z</dcterms:created>
  <dcterms:modified xsi:type="dcterms:W3CDTF">2019-01-22T07:42:41Z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0x010100E5328DBE5A877A43BA84EFB1057CB570</vt:lpwstr>
  </property>
  <property fmtid="{D5CDD505-2E9C-101B-9397-08002B2CF9AE}" pid="3" name="_dlc_DocIdItemGuid">
    <vt:lpwstr>f572e840-3c66-4d54-aa46-f4f6a15d86ed</vt:lpwstr>
  </property>
</Properties>
</file>