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36A6E33-A4D4-48B3-88DB-193724070C19}">
          <p14:sldIdLst>
            <p14:sldId id="256"/>
            <p14:sldId id="257"/>
            <p14:sldId id="258"/>
            <p14:sldId id="259"/>
            <p14:sldId id="260"/>
            <p14:sldId id="263"/>
            <p14:sldId id="264"/>
            <p14:sldId id="265"/>
            <p14:sldId id="261"/>
            <p14:sldId id="266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80"/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-3180" y="-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7623" y="2056083"/>
            <a:ext cx="5150224" cy="2387600"/>
          </a:xfrm>
        </p:spPr>
        <p:txBody>
          <a:bodyPr>
            <a:noAutofit/>
          </a:bodyPr>
          <a:lstStyle/>
          <a:p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Проведение первичной информационной кампании для ознакомления родителей с введением на территории муниципалитетов системы персонифицированного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0224" y="403751"/>
            <a:ext cx="642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48"/>
                </a:solidFill>
                <a:latin typeface="Century Gothic" panose="020B0502020202020204" pitchFamily="34" charset="0"/>
              </a:rPr>
              <a:t>Инструкция к выполнению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9895" y="1253190"/>
            <a:ext cx="6224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080"/>
                </a:solidFill>
                <a:latin typeface="Century Gothic" panose="020B0502020202020204" pitchFamily="34" charset="0"/>
              </a:rPr>
              <a:t>Направить </a:t>
            </a:r>
            <a:r>
              <a:rPr lang="ru-RU" sz="2400" dirty="0">
                <a:solidFill>
                  <a:srgbClr val="008080"/>
                </a:solidFill>
                <a:latin typeface="Century Gothic" panose="020B0502020202020204" pitchFamily="34" charset="0"/>
              </a:rPr>
              <a:t>педагогам памятку. Обеспечить и проконтролировать изучение ими материалов, подготовить к наиболее часто задаваемым родителями вопросам.</a:t>
            </a:r>
          </a:p>
        </p:txBody>
      </p:sp>
      <p:pic>
        <p:nvPicPr>
          <p:cNvPr id="8194" name="Picture 2" descr="C:\Users\shibaev\Desktop\spe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900" y="3321236"/>
            <a:ext cx="3286298" cy="32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21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0224" y="403751"/>
            <a:ext cx="642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48"/>
                </a:solidFill>
                <a:latin typeface="Century Gothic" panose="020B0502020202020204" pitchFamily="34" charset="0"/>
              </a:rPr>
              <a:t>Инструкция к выполнению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80223" y="1323374"/>
            <a:ext cx="63924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080"/>
                </a:solidFill>
                <a:latin typeface="Century Gothic" panose="020B0502020202020204" pitchFamily="34" charset="0"/>
              </a:rPr>
              <a:t>Рассказать </a:t>
            </a:r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о системе перс. финансирования на родительских собраниях.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shibaev\Desktop\Проведение первичной информационной кампании для родителей о введении системы ПФ ДОД\Проведение первичной информационной кампании для родителей о введении системы ПФ ДОД\Вспомогательные материалы\Васечкины и сертификат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374" y="3670486"/>
            <a:ext cx="6984183" cy="28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9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5589" y="582067"/>
            <a:ext cx="63592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48"/>
                </a:solidFill>
                <a:latin typeface="Century Gothic" panose="020B0502020202020204" pitchFamily="34" charset="0"/>
              </a:rPr>
              <a:t>Цель</a:t>
            </a:r>
          </a:p>
          <a:p>
            <a:endParaRPr lang="ru-RU" sz="2800" dirty="0">
              <a:solidFill>
                <a:srgbClr val="008080"/>
              </a:solidFill>
              <a:latin typeface="Century Gothic" panose="020B0502020202020204" pitchFamily="34" charset="0"/>
            </a:endParaRP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Проведение первичной информационной кампании для ознакомления родителей с введением на территории муниципалитетов системы персонифицированного финансирования:</a:t>
            </a:r>
          </a:p>
          <a:p>
            <a:endParaRPr lang="ru-RU" sz="2800" dirty="0">
              <a:solidFill>
                <a:srgbClr val="008080"/>
              </a:solidFill>
              <a:latin typeface="Century Gothic" panose="020B0502020202020204" pitchFamily="34" charset="0"/>
            </a:endParaRP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-	через СМИ;</a:t>
            </a: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-	через социальные сети;</a:t>
            </a: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-	на родительских собраниях</a:t>
            </a:r>
            <a:r>
              <a:rPr lang="ru-RU" sz="28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3739" y="582067"/>
            <a:ext cx="6882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48"/>
                </a:solidFill>
                <a:latin typeface="Century Gothic" panose="020B0502020202020204" pitchFamily="34" charset="0"/>
              </a:rPr>
              <a:t>Задача</a:t>
            </a:r>
          </a:p>
          <a:p>
            <a:endParaRPr lang="ru-RU" sz="2800" dirty="0">
              <a:solidFill>
                <a:srgbClr val="008080"/>
              </a:solidFill>
              <a:latin typeface="Century Gothic" panose="020B0502020202020204" pitchFamily="34" charset="0"/>
            </a:endParaRP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Задача информационной кампании – предоставление общей информации родителям о запуске в этом году системы персонифицированного финансирования.</a:t>
            </a:r>
          </a:p>
          <a:p>
            <a:endParaRPr lang="ru-RU" sz="2800" dirty="0">
              <a:solidFill>
                <a:srgbClr val="008080"/>
              </a:solidFill>
              <a:latin typeface="Century Gothic" panose="020B0502020202020204" pitchFamily="34" charset="0"/>
            </a:endParaRP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Информационную кампанию должны проводить не только муниципальные органы управления образованием, но и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932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3985" y="905190"/>
            <a:ext cx="70824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48"/>
                </a:solidFill>
                <a:latin typeface="Century Gothic" panose="020B0502020202020204" pitchFamily="34" charset="0"/>
              </a:rPr>
              <a:t>Вспомогательные средства</a:t>
            </a:r>
          </a:p>
          <a:p>
            <a:endParaRPr lang="ru-RU" sz="2800" dirty="0">
              <a:solidFill>
                <a:srgbClr val="008080"/>
              </a:solidFill>
              <a:latin typeface="Century Gothic" panose="020B0502020202020204" pitchFamily="34" charset="0"/>
            </a:endParaRP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1.	Шаблон поста для размещения в социальных сетях.</a:t>
            </a: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2.	Шаблон статьи для СМИ и размещения на сайтах учреждений.</a:t>
            </a: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3.	Памятка педагогу.</a:t>
            </a:r>
          </a:p>
          <a:p>
            <a:r>
              <a:rPr lang="ru-RU" sz="2800" dirty="0">
                <a:solidFill>
                  <a:srgbClr val="008080"/>
                </a:solidFill>
                <a:latin typeface="Century Gothic" panose="020B0502020202020204" pitchFamily="34" charset="0"/>
              </a:rPr>
              <a:t>4.	Баннеры о персонифицированном финансировании для соц. сетей и сайтов.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4360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0224" y="403751"/>
            <a:ext cx="642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48"/>
                </a:solidFill>
                <a:latin typeface="Century Gothic" panose="020B0502020202020204" pitchFamily="34" charset="0"/>
              </a:rPr>
              <a:t>Инструкция к выполнению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2264" y="1243794"/>
            <a:ext cx="6758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80"/>
                </a:solidFill>
              </a:rPr>
              <a:t>1.</a:t>
            </a:r>
            <a:r>
              <a:rPr lang="ru-RU" dirty="0" smtClean="0">
                <a:solidFill>
                  <a:srgbClr val="008080"/>
                </a:solidFill>
                <a:latin typeface="Century Gothic" panose="020B0502020202020204" pitchFamily="34" charset="0"/>
              </a:rPr>
              <a:t> Подключить </a:t>
            </a:r>
            <a:r>
              <a:rPr lang="ru-RU" dirty="0">
                <a:solidFill>
                  <a:srgbClr val="008080"/>
                </a:solidFill>
                <a:latin typeface="Century Gothic" panose="020B0502020202020204" pitchFamily="34" charset="0"/>
              </a:rPr>
              <a:t>к проведению информационной кампании учреждения дополнительного образования, </a:t>
            </a:r>
            <a:r>
              <a:rPr lang="ru-RU" dirty="0" smtClean="0">
                <a:solidFill>
                  <a:srgbClr val="008080"/>
                </a:solidFill>
                <a:latin typeface="Century Gothic" panose="020B0502020202020204" pitchFamily="34" charset="0"/>
              </a:rPr>
              <a:t>зарегистрированные </a:t>
            </a:r>
            <a:r>
              <a:rPr lang="ru-RU" dirty="0">
                <a:solidFill>
                  <a:srgbClr val="008080"/>
                </a:solidFill>
                <a:latin typeface="Century Gothic" panose="020B0502020202020204" pitchFamily="34" charset="0"/>
              </a:rPr>
              <a:t>в Навигаторе.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245" y="2320217"/>
            <a:ext cx="7302614" cy="375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05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0224" y="403751"/>
            <a:ext cx="642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48"/>
                </a:solidFill>
                <a:latin typeface="Century Gothic" panose="020B0502020202020204" pitchFamily="34" charset="0"/>
              </a:rPr>
              <a:t>Инструкция к выполнению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2264" y="1320450"/>
            <a:ext cx="6675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080"/>
                </a:solidFill>
                <a:latin typeface="Century Gothic" panose="020B0502020202020204" pitchFamily="34" charset="0"/>
              </a:rPr>
              <a:t>Подготовить </a:t>
            </a:r>
            <a:r>
              <a:rPr lang="ru-RU" sz="2400" dirty="0">
                <a:solidFill>
                  <a:srgbClr val="008080"/>
                </a:solidFill>
                <a:latin typeface="Century Gothic" panose="020B0502020202020204" pitchFamily="34" charset="0"/>
              </a:rPr>
              <a:t>и разместить в местных печатных и/или электронных СМИ статью о начале работы в регионе системы финансирования дополнительных занятий для детей.</a:t>
            </a:r>
          </a:p>
          <a:p>
            <a:endParaRPr lang="ru-RU" sz="2400" dirty="0">
              <a:solidFill>
                <a:srgbClr val="008080"/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rgbClr val="008080"/>
                </a:solidFill>
                <a:latin typeface="Century Gothic" panose="020B0502020202020204" pitchFamily="34" charset="0"/>
              </a:rPr>
              <a:t>Так же направить подготовленный текст учреждениям для размещения на сайтах учреждений.</a:t>
            </a:r>
          </a:p>
        </p:txBody>
      </p:sp>
      <p:pic>
        <p:nvPicPr>
          <p:cNvPr id="4098" name="Picture 2" descr="C:\Users\shibaev\Desktop\computer1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415" y="4186378"/>
            <a:ext cx="2627230" cy="262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8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0224" y="403751"/>
            <a:ext cx="642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48"/>
                </a:solidFill>
                <a:latin typeface="Century Gothic" panose="020B0502020202020204" pitchFamily="34" charset="0"/>
              </a:rPr>
              <a:t>Инструкция к выполнению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0224" y="1405580"/>
            <a:ext cx="65650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080"/>
                </a:solidFill>
                <a:latin typeface="Century Gothic" panose="020B0502020202020204" pitchFamily="34" charset="0"/>
              </a:rPr>
              <a:t>Подготовить </a:t>
            </a:r>
            <a:r>
              <a:rPr lang="ru-RU" sz="2400" dirty="0">
                <a:solidFill>
                  <a:srgbClr val="008080"/>
                </a:solidFill>
                <a:latin typeface="Century Gothic" panose="020B0502020202020204" pitchFamily="34" charset="0"/>
              </a:rPr>
              <a:t>пост о начале работы в регионе системы финансирования дополнительных занятий для детей.</a:t>
            </a:r>
          </a:p>
          <a:p>
            <a:endParaRPr lang="ru-RU" sz="2400" dirty="0">
              <a:solidFill>
                <a:srgbClr val="008080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008080"/>
                </a:solidFill>
                <a:latin typeface="Century Gothic" panose="020B0502020202020204" pitchFamily="34" charset="0"/>
              </a:rPr>
              <a:t>Подготовленный </a:t>
            </a:r>
            <a:r>
              <a:rPr lang="ru-RU" sz="2400" dirty="0">
                <a:solidFill>
                  <a:srgbClr val="008080"/>
                </a:solidFill>
                <a:latin typeface="Century Gothic" panose="020B0502020202020204" pitchFamily="34" charset="0"/>
              </a:rPr>
              <a:t>текст поста направить учреждениям, для размещения в соц.</a:t>
            </a:r>
          </a:p>
          <a:p>
            <a:r>
              <a:rPr lang="ru-RU" sz="2400" dirty="0" smtClean="0">
                <a:solidFill>
                  <a:srgbClr val="008080"/>
                </a:solidFill>
                <a:latin typeface="Century Gothic" panose="020B0502020202020204" pitchFamily="34" charset="0"/>
              </a:rPr>
              <a:t>сетях </a:t>
            </a:r>
            <a:r>
              <a:rPr lang="ru-RU" sz="2400" dirty="0">
                <a:solidFill>
                  <a:srgbClr val="008080"/>
                </a:solidFill>
                <a:latin typeface="Century Gothic" panose="020B0502020202020204" pitchFamily="34" charset="0"/>
              </a:rPr>
              <a:t>на страницах учреждений.</a:t>
            </a:r>
          </a:p>
        </p:txBody>
      </p:sp>
      <p:pic>
        <p:nvPicPr>
          <p:cNvPr id="3076" name="Picture 4" descr="C:\Users\shibaev\Desktop\facebook-twitter-instagram-icons-png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359" y="4186378"/>
            <a:ext cx="2528877" cy="2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97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0224" y="403751"/>
            <a:ext cx="642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48"/>
                </a:solidFill>
                <a:latin typeface="Century Gothic" panose="020B0502020202020204" pitchFamily="34" charset="0"/>
              </a:rPr>
              <a:t>Инструкция к выполнению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80223" y="1303305"/>
            <a:ext cx="622418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8080"/>
                </a:solidFill>
                <a:latin typeface="Century Gothic" panose="020B0502020202020204" pitchFamily="34" charset="0"/>
              </a:rPr>
              <a:t>При </a:t>
            </a:r>
            <a:r>
              <a:rPr lang="ru-RU" sz="2000" dirty="0">
                <a:solidFill>
                  <a:srgbClr val="008080"/>
                </a:solidFill>
                <a:latin typeface="Century Gothic" panose="020B0502020202020204" pitchFamily="34" charset="0"/>
              </a:rPr>
              <a:t>оформлении постов и информационных статей рекомендуется использовать приложенные баннеры.</a:t>
            </a:r>
          </a:p>
          <a:p>
            <a:endParaRPr lang="ru-RU" dirty="0"/>
          </a:p>
        </p:txBody>
      </p:sp>
      <p:pic>
        <p:nvPicPr>
          <p:cNvPr id="5122" name="Picture 2" descr="C:\Users\shibaev\Desktop\Проведение первичной информационной кампании для родителей о введении системы ПФ ДОД\Проведение первичной информационной кампании для родителей о введении системы ПФ ДОД\Вспомогательные материалы\1050х186_под-лого_персфи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690" y="2615665"/>
            <a:ext cx="7051426" cy="12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hibaev\Desktop\Проведение первичной информационной кампании для родителей о введении системы ПФ ДОД\Проведение первичной информационной кампании для родителей о введении системы ПФ ДОД\Вспомогательные материалы\230х88_под-лого_персф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690" y="4024495"/>
            <a:ext cx="7051426" cy="26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28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765" y="539938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738715" y="444201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38715" y="1927411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38715" y="2765611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38715" y="3603811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738715" y="5302436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shibaev\Desktop\-five-pointed-star-powerpoint-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"/>
            <a:ext cx="76975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hibaev\Desktop\Проведение первичной информационной кампании для родителей о введении системы ПФ ДОД\Проведение первичной информационной кампании для родителей о введении системы ПФ ДОД\Вспомогательные материалы\294х400_под-лого_персфи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151" y="1281381"/>
            <a:ext cx="3383662" cy="46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ibaev\Desktop\Проведение первичной информационной кампании для родителей о введении системы ПФ ДОД\Проведение первичной информационной кампании для родителей о введении системы ПФ ДОД\Вспомогательные материалы\300х300_под-лого_персф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685" y="1718264"/>
            <a:ext cx="3904443" cy="39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29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H5VRHAXFEW3S-862-411</_dlc_DocId>
    <_dlc_DocIdUrl xmlns="b582dbf1-bcaa-4613-9a4c-8b7010640233">
      <Url>http://www.eduportal44.ru/Krasnoe/Borovikovski_kindergarten/cad20/_layouts/15/DocIdRedir.aspx?ID=H5VRHAXFEW3S-862-411</Url>
      <Description>H5VRHAXFEW3S-862-411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D723C38E67BF84C8AF2A6E0039B3C43" ma:contentTypeVersion="0" ma:contentTypeDescription="Создание документа." ma:contentTypeScope="" ma:versionID="b9c9dafee499ac94c19fe9a6edc4cd4f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83B287-38FE-495C-B967-ABB8E12CE328}"/>
</file>

<file path=customXml/itemProps2.xml><?xml version="1.0" encoding="utf-8"?>
<ds:datastoreItem xmlns:ds="http://schemas.openxmlformats.org/officeDocument/2006/customXml" ds:itemID="{8364154A-3BF1-4125-9939-DB1CE5F11864}"/>
</file>

<file path=customXml/itemProps3.xml><?xml version="1.0" encoding="utf-8"?>
<ds:datastoreItem xmlns:ds="http://schemas.openxmlformats.org/officeDocument/2006/customXml" ds:itemID="{E321C640-CD56-42BD-99ED-95A8425EC94C}"/>
</file>

<file path=customXml/itemProps4.xml><?xml version="1.0" encoding="utf-8"?>
<ds:datastoreItem xmlns:ds="http://schemas.openxmlformats.org/officeDocument/2006/customXml" ds:itemID="{0CD80706-BD67-47E4-A0F9-C856ED4880F5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477</Words>
  <Application>Microsoft Office PowerPoint</Application>
  <PresentationFormat>Экран (4:3)</PresentationFormat>
  <Paragraphs>147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Проведение первичной информационной кампании для ознакомления родителей с введением на территории муниципалитетов системы персонифицированного финансирования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Евгения Шибаева</cp:lastModifiedBy>
  <cp:revision>29</cp:revision>
  <dcterms:created xsi:type="dcterms:W3CDTF">2014-11-21T11:00:06Z</dcterms:created>
  <dcterms:modified xsi:type="dcterms:W3CDTF">2019-04-24T09:02:18Z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0x0101002D723C38E67BF84C8AF2A6E0039B3C43</vt:lpwstr>
  </property>
  <property fmtid="{D5CDD505-2E9C-101B-9397-08002B2CF9AE}" pid="3" name="_dlc_DocIdItemGuid">
    <vt:lpwstr>6bb53e32-a735-4432-8eaa-34e83a2a68a0</vt:lpwstr>
  </property>
</Properties>
</file>