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68" r:id="rId4"/>
    <p:sldId id="259" r:id="rId5"/>
    <p:sldId id="260" r:id="rId6"/>
    <p:sldId id="279" r:id="rId7"/>
    <p:sldId id="280" r:id="rId8"/>
    <p:sldId id="285" r:id="rId9"/>
    <p:sldId id="278" r:id="rId10"/>
    <p:sldId id="261" r:id="rId11"/>
    <p:sldId id="262" r:id="rId12"/>
    <p:sldId id="263" r:id="rId13"/>
    <p:sldId id="286" r:id="rId14"/>
    <p:sldId id="287" r:id="rId15"/>
    <p:sldId id="288" r:id="rId16"/>
    <p:sldId id="281" r:id="rId17"/>
    <p:sldId id="282" r:id="rId18"/>
    <p:sldId id="283" r:id="rId19"/>
    <p:sldId id="284" r:id="rId20"/>
    <p:sldId id="264" r:id="rId21"/>
    <p:sldId id="267" r:id="rId22"/>
    <p:sldId id="26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3AA9E-16CF-4994-8872-0F1B2C4BE082}" type="doc">
      <dgm:prSet loTypeId="urn:microsoft.com/office/officeart/2005/8/layout/target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AE602-6F81-4F79-A4A6-DD67B5F746F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Могут получить необходимую профессиональную консультацию любого специалиста Центра: юриста, профконсультанта, инспектора, психолога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787639-7EAF-4C06-99BB-5D3768362427}" type="parTrans" cxnId="{25EA6AE2-F6BB-497A-9975-511A2EF9202E}">
      <dgm:prSet/>
      <dgm:spPr/>
      <dgm:t>
        <a:bodyPr/>
        <a:lstStyle/>
        <a:p>
          <a:endParaRPr lang="ru-RU"/>
        </a:p>
      </dgm:t>
    </dgm:pt>
    <dgm:pt modelId="{8AE62D01-AD3D-4C3A-A713-02AEC7AF27D8}" type="sibTrans" cxnId="{25EA6AE2-F6BB-497A-9975-511A2EF9202E}">
      <dgm:prSet/>
      <dgm:spPr/>
      <dgm:t>
        <a:bodyPr/>
        <a:lstStyle/>
        <a:p>
          <a:endParaRPr lang="ru-RU"/>
        </a:p>
      </dgm:t>
    </dgm:pt>
    <dgm:pt modelId="{860A69AC-0839-4660-97DB-5CC95D1CCD6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Могут стать участниками различных мероприятий Центра: ярмарок вакансий и образовательных учреждений, тренингов, Дней службы занятости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FA32EE-8514-4F23-B1F6-371A6B9FBC73}" type="parTrans" cxnId="{A8DC955B-D374-45C9-8A28-7B390A73081B}">
      <dgm:prSet/>
      <dgm:spPr/>
      <dgm:t>
        <a:bodyPr/>
        <a:lstStyle/>
        <a:p>
          <a:endParaRPr lang="ru-RU"/>
        </a:p>
      </dgm:t>
    </dgm:pt>
    <dgm:pt modelId="{93023EE5-D307-4662-858B-15A2332BDC32}" type="sibTrans" cxnId="{A8DC955B-D374-45C9-8A28-7B390A73081B}">
      <dgm:prSet/>
      <dgm:spPr/>
      <dgm:t>
        <a:bodyPr/>
        <a:lstStyle/>
        <a:p>
          <a:endParaRPr lang="ru-RU"/>
        </a:p>
      </dgm:t>
    </dgm:pt>
    <dgm:pt modelId="{FC89C28C-BE68-42E5-A444-66FEC6F39760}">
      <dgm:prSet custT="1"/>
      <dgm:spPr/>
      <dgm:t>
        <a:bodyPr/>
        <a:lstStyle/>
        <a:p>
          <a:pPr rtl="0"/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5C0974-C7E0-4400-B1B3-3FC0AECE197B}" type="parTrans" cxnId="{436C2B18-8948-4F76-9250-6117BA652BF2}">
      <dgm:prSet/>
      <dgm:spPr/>
      <dgm:t>
        <a:bodyPr/>
        <a:lstStyle/>
        <a:p>
          <a:endParaRPr lang="ru-RU"/>
        </a:p>
      </dgm:t>
    </dgm:pt>
    <dgm:pt modelId="{D1EBF4EF-165F-4FF3-A97E-86AF20460C5F}" type="sibTrans" cxnId="{436C2B18-8948-4F76-9250-6117BA652BF2}">
      <dgm:prSet/>
      <dgm:spPr/>
      <dgm:t>
        <a:bodyPr/>
        <a:lstStyle/>
        <a:p>
          <a:endParaRPr lang="ru-RU"/>
        </a:p>
      </dgm:t>
    </dgm:pt>
    <dgm:pt modelId="{ADB5E1C1-1515-4024-BC88-C85B4DACBF33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Могут стать участниками программы временного трудоустройства несовершеннолетних граждан в возрасте от 14 до 18 лет в свободное от учебы время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E7AC26-6DB0-427B-9224-0CBB36C7548B}" type="sibTrans" cxnId="{DD939D0D-3AB0-4429-B4EA-5D328AFF398A}">
      <dgm:prSet/>
      <dgm:spPr/>
      <dgm:t>
        <a:bodyPr/>
        <a:lstStyle/>
        <a:p>
          <a:endParaRPr lang="ru-RU"/>
        </a:p>
      </dgm:t>
    </dgm:pt>
    <dgm:pt modelId="{296E562A-877A-424B-BBA7-08A89C9CD960}" type="parTrans" cxnId="{DD939D0D-3AB0-4429-B4EA-5D328AFF398A}">
      <dgm:prSet/>
      <dgm:spPr/>
      <dgm:t>
        <a:bodyPr/>
        <a:lstStyle/>
        <a:p>
          <a:endParaRPr lang="ru-RU"/>
        </a:p>
      </dgm:t>
    </dgm:pt>
    <dgm:pt modelId="{339A02A3-BF10-4AAC-899F-1CE33A991B34}" type="pres">
      <dgm:prSet presAssocID="{AF63AA9E-16CF-4994-8872-0F1B2C4BE08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565334-DB92-4807-B5CF-25EE354C8F53}" type="pres">
      <dgm:prSet presAssocID="{ADB5E1C1-1515-4024-BC88-C85B4DACBF33}" presName="circle1" presStyleLbl="node1" presStyleIdx="0" presStyleCnt="4"/>
      <dgm:spPr/>
    </dgm:pt>
    <dgm:pt modelId="{FAF979EF-1059-4826-9E26-F8E876F6CA73}" type="pres">
      <dgm:prSet presAssocID="{ADB5E1C1-1515-4024-BC88-C85B4DACBF33}" presName="space" presStyleCnt="0"/>
      <dgm:spPr/>
    </dgm:pt>
    <dgm:pt modelId="{B33BDE2D-4A02-486F-B77D-696CAF2C7C10}" type="pres">
      <dgm:prSet presAssocID="{ADB5E1C1-1515-4024-BC88-C85B4DACBF33}" presName="rect1" presStyleLbl="alignAcc1" presStyleIdx="0" presStyleCnt="4" custScaleY="100000"/>
      <dgm:spPr/>
      <dgm:t>
        <a:bodyPr/>
        <a:lstStyle/>
        <a:p>
          <a:endParaRPr lang="ru-RU"/>
        </a:p>
      </dgm:t>
    </dgm:pt>
    <dgm:pt modelId="{F5A62737-CF87-41D1-B7C2-A16F6D6198C1}" type="pres">
      <dgm:prSet presAssocID="{3B5AE602-6F81-4F79-A4A6-DD67B5F746FB}" presName="vertSpace2" presStyleLbl="node1" presStyleIdx="0" presStyleCnt="4"/>
      <dgm:spPr/>
    </dgm:pt>
    <dgm:pt modelId="{BCEE7901-B4D4-4738-ACE3-ACE7D45DEB6E}" type="pres">
      <dgm:prSet presAssocID="{3B5AE602-6F81-4F79-A4A6-DD67B5F746FB}" presName="circle2" presStyleLbl="node1" presStyleIdx="1" presStyleCnt="4"/>
      <dgm:spPr/>
    </dgm:pt>
    <dgm:pt modelId="{A5037436-7C4D-4A68-8969-37939D582DB9}" type="pres">
      <dgm:prSet presAssocID="{3B5AE602-6F81-4F79-A4A6-DD67B5F746FB}" presName="rect2" presStyleLbl="alignAcc1" presStyleIdx="1" presStyleCnt="4"/>
      <dgm:spPr/>
      <dgm:t>
        <a:bodyPr/>
        <a:lstStyle/>
        <a:p>
          <a:endParaRPr lang="ru-RU"/>
        </a:p>
      </dgm:t>
    </dgm:pt>
    <dgm:pt modelId="{E40E2C10-9027-4D2B-A75C-1D678B41E60E}" type="pres">
      <dgm:prSet presAssocID="{860A69AC-0839-4660-97DB-5CC95D1CCD6F}" presName="vertSpace3" presStyleLbl="node1" presStyleIdx="1" presStyleCnt="4"/>
      <dgm:spPr/>
    </dgm:pt>
    <dgm:pt modelId="{B6707752-7E18-467A-A155-B827AAFB82CA}" type="pres">
      <dgm:prSet presAssocID="{860A69AC-0839-4660-97DB-5CC95D1CCD6F}" presName="circle3" presStyleLbl="node1" presStyleIdx="2" presStyleCnt="4"/>
      <dgm:spPr/>
    </dgm:pt>
    <dgm:pt modelId="{942A0410-C2D7-49E0-A8D8-956621326845}" type="pres">
      <dgm:prSet presAssocID="{860A69AC-0839-4660-97DB-5CC95D1CCD6F}" presName="rect3" presStyleLbl="alignAcc1" presStyleIdx="2" presStyleCnt="4" custScaleY="95001" custLinFactNeighborX="-515" custLinFactNeighborY="-2387"/>
      <dgm:spPr/>
      <dgm:t>
        <a:bodyPr/>
        <a:lstStyle/>
        <a:p>
          <a:endParaRPr lang="ru-RU"/>
        </a:p>
      </dgm:t>
    </dgm:pt>
    <dgm:pt modelId="{FE6DFDE6-5E9D-45F2-BDC4-9248ECFBB6B0}" type="pres">
      <dgm:prSet presAssocID="{FC89C28C-BE68-42E5-A444-66FEC6F39760}" presName="vertSpace4" presStyleLbl="node1" presStyleIdx="2" presStyleCnt="4"/>
      <dgm:spPr/>
    </dgm:pt>
    <dgm:pt modelId="{C6165EAB-DF12-4187-93D0-42D87CD1D47F}" type="pres">
      <dgm:prSet presAssocID="{FC89C28C-BE68-42E5-A444-66FEC6F39760}" presName="circle4" presStyleLbl="node1" presStyleIdx="3" presStyleCnt="4"/>
      <dgm:spPr/>
    </dgm:pt>
    <dgm:pt modelId="{03EEB8BD-7D1D-4453-99DF-D9426E7CDDFB}" type="pres">
      <dgm:prSet presAssocID="{FC89C28C-BE68-42E5-A444-66FEC6F39760}" presName="rect4" presStyleLbl="alignAcc1" presStyleIdx="3" presStyleCnt="4" custScaleY="4041"/>
      <dgm:spPr/>
      <dgm:t>
        <a:bodyPr/>
        <a:lstStyle/>
        <a:p>
          <a:endParaRPr lang="ru-RU"/>
        </a:p>
      </dgm:t>
    </dgm:pt>
    <dgm:pt modelId="{841590AD-DEEA-409F-9380-5CA7229B5A3B}" type="pres">
      <dgm:prSet presAssocID="{ADB5E1C1-1515-4024-BC88-C85B4DACBF33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41FAE-83F7-4087-A8ED-8DC476373970}" type="pres">
      <dgm:prSet presAssocID="{3B5AE602-6F81-4F79-A4A6-DD67B5F746F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09CB7-F6D9-4B31-AF7C-161A662C80DE}" type="pres">
      <dgm:prSet presAssocID="{860A69AC-0839-4660-97DB-5CC95D1CCD6F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209D2-32BB-4D61-BE0C-2FC320F3F45F}" type="pres">
      <dgm:prSet presAssocID="{FC89C28C-BE68-42E5-A444-66FEC6F3976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E5F1E5-5A06-4DE2-BF00-B3F4E258812D}" type="presOf" srcId="{FC89C28C-BE68-42E5-A444-66FEC6F39760}" destId="{03EEB8BD-7D1D-4453-99DF-D9426E7CDDFB}" srcOrd="0" destOrd="0" presId="urn:microsoft.com/office/officeart/2005/8/layout/target3"/>
    <dgm:cxn modelId="{48C08A0D-82A7-4B67-B7CB-BC6EE5F81F8B}" type="presOf" srcId="{3B5AE602-6F81-4F79-A4A6-DD67B5F746FB}" destId="{87141FAE-83F7-4087-A8ED-8DC476373970}" srcOrd="1" destOrd="0" presId="urn:microsoft.com/office/officeart/2005/8/layout/target3"/>
    <dgm:cxn modelId="{DD939D0D-3AB0-4429-B4EA-5D328AFF398A}" srcId="{AF63AA9E-16CF-4994-8872-0F1B2C4BE082}" destId="{ADB5E1C1-1515-4024-BC88-C85B4DACBF33}" srcOrd="0" destOrd="0" parTransId="{296E562A-877A-424B-BBA7-08A89C9CD960}" sibTransId="{DAE7AC26-6DB0-427B-9224-0CBB36C7548B}"/>
    <dgm:cxn modelId="{4A066891-E4A8-43FD-9994-04685A663103}" type="presOf" srcId="{860A69AC-0839-4660-97DB-5CC95D1CCD6F}" destId="{35D09CB7-F6D9-4B31-AF7C-161A662C80DE}" srcOrd="1" destOrd="0" presId="urn:microsoft.com/office/officeart/2005/8/layout/target3"/>
    <dgm:cxn modelId="{98F90781-D5F0-4E64-9721-ECD7E3D705E3}" type="presOf" srcId="{ADB5E1C1-1515-4024-BC88-C85B4DACBF33}" destId="{B33BDE2D-4A02-486F-B77D-696CAF2C7C10}" srcOrd="0" destOrd="0" presId="urn:microsoft.com/office/officeart/2005/8/layout/target3"/>
    <dgm:cxn modelId="{25EA6AE2-F6BB-497A-9975-511A2EF9202E}" srcId="{AF63AA9E-16CF-4994-8872-0F1B2C4BE082}" destId="{3B5AE602-6F81-4F79-A4A6-DD67B5F746FB}" srcOrd="1" destOrd="0" parTransId="{39787639-7EAF-4C06-99BB-5D3768362427}" sibTransId="{8AE62D01-AD3D-4C3A-A713-02AEC7AF27D8}"/>
    <dgm:cxn modelId="{C4488F69-382D-4D1A-9B98-00773DAD8EDF}" type="presOf" srcId="{FC89C28C-BE68-42E5-A444-66FEC6F39760}" destId="{E47209D2-32BB-4D61-BE0C-2FC320F3F45F}" srcOrd="1" destOrd="0" presId="urn:microsoft.com/office/officeart/2005/8/layout/target3"/>
    <dgm:cxn modelId="{7DBF8967-1D4C-49F0-AF5F-724828E8417B}" type="presOf" srcId="{ADB5E1C1-1515-4024-BC88-C85B4DACBF33}" destId="{841590AD-DEEA-409F-9380-5CA7229B5A3B}" srcOrd="1" destOrd="0" presId="urn:microsoft.com/office/officeart/2005/8/layout/target3"/>
    <dgm:cxn modelId="{7F21F8D1-0899-4230-8A99-BC694A864E1F}" type="presOf" srcId="{3B5AE602-6F81-4F79-A4A6-DD67B5F746FB}" destId="{A5037436-7C4D-4A68-8969-37939D582DB9}" srcOrd="0" destOrd="0" presId="urn:microsoft.com/office/officeart/2005/8/layout/target3"/>
    <dgm:cxn modelId="{436C2B18-8948-4F76-9250-6117BA652BF2}" srcId="{AF63AA9E-16CF-4994-8872-0F1B2C4BE082}" destId="{FC89C28C-BE68-42E5-A444-66FEC6F39760}" srcOrd="3" destOrd="0" parTransId="{FB5C0974-C7E0-4400-B1B3-3FC0AECE197B}" sibTransId="{D1EBF4EF-165F-4FF3-A97E-86AF20460C5F}"/>
    <dgm:cxn modelId="{A0423B4D-CFF9-4190-9671-3EDC8D3DFB75}" type="presOf" srcId="{860A69AC-0839-4660-97DB-5CC95D1CCD6F}" destId="{942A0410-C2D7-49E0-A8D8-956621326845}" srcOrd="0" destOrd="0" presId="urn:microsoft.com/office/officeart/2005/8/layout/target3"/>
    <dgm:cxn modelId="{A8DC955B-D374-45C9-8A28-7B390A73081B}" srcId="{AF63AA9E-16CF-4994-8872-0F1B2C4BE082}" destId="{860A69AC-0839-4660-97DB-5CC95D1CCD6F}" srcOrd="2" destOrd="0" parTransId="{98FA32EE-8514-4F23-B1F6-371A6B9FBC73}" sibTransId="{93023EE5-D307-4662-858B-15A2332BDC32}"/>
    <dgm:cxn modelId="{E6E5137C-EEDA-4603-B9D1-6BCA49E79CAD}" type="presOf" srcId="{AF63AA9E-16CF-4994-8872-0F1B2C4BE082}" destId="{339A02A3-BF10-4AAC-899F-1CE33A991B34}" srcOrd="0" destOrd="0" presId="urn:microsoft.com/office/officeart/2005/8/layout/target3"/>
    <dgm:cxn modelId="{0EEE7328-56CE-4F21-B064-8E0F21CFE6D8}" type="presParOf" srcId="{339A02A3-BF10-4AAC-899F-1CE33A991B34}" destId="{87565334-DB92-4807-B5CF-25EE354C8F53}" srcOrd="0" destOrd="0" presId="urn:microsoft.com/office/officeart/2005/8/layout/target3"/>
    <dgm:cxn modelId="{45F6CDFB-AD17-48AC-99C8-E67EBAAB1D1A}" type="presParOf" srcId="{339A02A3-BF10-4AAC-899F-1CE33A991B34}" destId="{FAF979EF-1059-4826-9E26-F8E876F6CA73}" srcOrd="1" destOrd="0" presId="urn:microsoft.com/office/officeart/2005/8/layout/target3"/>
    <dgm:cxn modelId="{6FE94F45-AB52-4613-A12C-67493A97BACC}" type="presParOf" srcId="{339A02A3-BF10-4AAC-899F-1CE33A991B34}" destId="{B33BDE2D-4A02-486F-B77D-696CAF2C7C10}" srcOrd="2" destOrd="0" presId="urn:microsoft.com/office/officeart/2005/8/layout/target3"/>
    <dgm:cxn modelId="{726C4B57-ED10-45F9-98DE-4C47FA884BC3}" type="presParOf" srcId="{339A02A3-BF10-4AAC-899F-1CE33A991B34}" destId="{F5A62737-CF87-41D1-B7C2-A16F6D6198C1}" srcOrd="3" destOrd="0" presId="urn:microsoft.com/office/officeart/2005/8/layout/target3"/>
    <dgm:cxn modelId="{C6B53A95-7FC0-4B46-BF67-94CB3D970E37}" type="presParOf" srcId="{339A02A3-BF10-4AAC-899F-1CE33A991B34}" destId="{BCEE7901-B4D4-4738-ACE3-ACE7D45DEB6E}" srcOrd="4" destOrd="0" presId="urn:microsoft.com/office/officeart/2005/8/layout/target3"/>
    <dgm:cxn modelId="{C4D0B951-4CE0-483E-BAAC-D09F56CD649B}" type="presParOf" srcId="{339A02A3-BF10-4AAC-899F-1CE33A991B34}" destId="{A5037436-7C4D-4A68-8969-37939D582DB9}" srcOrd="5" destOrd="0" presId="urn:microsoft.com/office/officeart/2005/8/layout/target3"/>
    <dgm:cxn modelId="{7E535C3D-37E7-4780-B331-95AA4D7612CE}" type="presParOf" srcId="{339A02A3-BF10-4AAC-899F-1CE33A991B34}" destId="{E40E2C10-9027-4D2B-A75C-1D678B41E60E}" srcOrd="6" destOrd="0" presId="urn:microsoft.com/office/officeart/2005/8/layout/target3"/>
    <dgm:cxn modelId="{F371DB62-6EF4-4DF7-A8FD-53BABF63198D}" type="presParOf" srcId="{339A02A3-BF10-4AAC-899F-1CE33A991B34}" destId="{B6707752-7E18-467A-A155-B827AAFB82CA}" srcOrd="7" destOrd="0" presId="urn:microsoft.com/office/officeart/2005/8/layout/target3"/>
    <dgm:cxn modelId="{AB9F1F82-BACA-451D-B48C-E124DAA3ACD7}" type="presParOf" srcId="{339A02A3-BF10-4AAC-899F-1CE33A991B34}" destId="{942A0410-C2D7-49E0-A8D8-956621326845}" srcOrd="8" destOrd="0" presId="urn:microsoft.com/office/officeart/2005/8/layout/target3"/>
    <dgm:cxn modelId="{64FB3996-FBFB-4DEA-A45E-90363F2C6077}" type="presParOf" srcId="{339A02A3-BF10-4AAC-899F-1CE33A991B34}" destId="{FE6DFDE6-5E9D-45F2-BDC4-9248ECFBB6B0}" srcOrd="9" destOrd="0" presId="urn:microsoft.com/office/officeart/2005/8/layout/target3"/>
    <dgm:cxn modelId="{6C64E5FF-B503-45CA-847B-F6B9AA7700C5}" type="presParOf" srcId="{339A02A3-BF10-4AAC-899F-1CE33A991B34}" destId="{C6165EAB-DF12-4187-93D0-42D87CD1D47F}" srcOrd="10" destOrd="0" presId="urn:microsoft.com/office/officeart/2005/8/layout/target3"/>
    <dgm:cxn modelId="{E2093717-1780-4852-B9CD-5317285172B0}" type="presParOf" srcId="{339A02A3-BF10-4AAC-899F-1CE33A991B34}" destId="{03EEB8BD-7D1D-4453-99DF-D9426E7CDDFB}" srcOrd="11" destOrd="0" presId="urn:microsoft.com/office/officeart/2005/8/layout/target3"/>
    <dgm:cxn modelId="{3A5CD135-802D-440A-AC50-C7BB41BA8A2C}" type="presParOf" srcId="{339A02A3-BF10-4AAC-899F-1CE33A991B34}" destId="{841590AD-DEEA-409F-9380-5CA7229B5A3B}" srcOrd="12" destOrd="0" presId="urn:microsoft.com/office/officeart/2005/8/layout/target3"/>
    <dgm:cxn modelId="{D0A1F150-3D61-44E8-A0E2-02D7562714E3}" type="presParOf" srcId="{339A02A3-BF10-4AAC-899F-1CE33A991B34}" destId="{87141FAE-83F7-4087-A8ED-8DC476373970}" srcOrd="13" destOrd="0" presId="urn:microsoft.com/office/officeart/2005/8/layout/target3"/>
    <dgm:cxn modelId="{56123B2F-E488-4AA5-B03C-2E0FE7026E0A}" type="presParOf" srcId="{339A02A3-BF10-4AAC-899F-1CE33A991B34}" destId="{35D09CB7-F6D9-4B31-AF7C-161A662C80DE}" srcOrd="14" destOrd="0" presId="urn:microsoft.com/office/officeart/2005/8/layout/target3"/>
    <dgm:cxn modelId="{86F7213E-5AF4-4F73-86CB-39312F546DFE}" type="presParOf" srcId="{339A02A3-BF10-4AAC-899F-1CE33A991B34}" destId="{E47209D2-32BB-4D61-BE0C-2FC320F3F45F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24FE60-D524-44AB-B352-A729D4BFC230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9154AC-BF13-4BC5-B39B-D3A3FC59F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88640"/>
            <a:ext cx="6476256" cy="8939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ОГКУ «Центр занятости населения по городу Костроме»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профориентации и </a:t>
            </a: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профобучения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412776"/>
            <a:ext cx="5832648" cy="288032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 учащихся выпускных классов по профориентации детей</a:t>
            </a:r>
            <a:endParaRPr lang="ru-RU" sz="4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career.bstu.ru/shared/attachments/719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75814">
            <a:off x="2905879" y="4079054"/>
            <a:ext cx="4143257" cy="26845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" name="Picture 2" descr="C:\Users\Volkova_AA\Desktop\1341469022_suhoy-log-centr-zanyatosti-logotip_1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4834"/>
            <a:ext cx="1450819" cy="90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6410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правил выбора профессии: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профессии за компанию;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отношения к человеку на саму профессию;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отождествление учебного предмета с профессией;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сразу на профессии высокой квалификации;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определить путь получения профессии.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затруднения при выборе профессии</a:t>
            </a:r>
            <a:endParaRPr lang="ru-RU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2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799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особенностей ребенка: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или недооценка физических особенностей ребенка;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недооценка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соотнести способности ребенка с требованиями профессии.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затруднения при выборе профессии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4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indent="-514350" algn="just">
              <a:buFont typeface="+mj-lt"/>
              <a:buAutoNum type="arabicPeriod" startAt="3"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мира профессий: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увлечение только внешней стороной профессии;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предубеждение в отношении престижности профессии;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требований профессии к человеку;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устаревшие представления о характере и условиях труда конкретной профессии.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затруднения при выборе профессии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96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265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по профориентации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8072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Очень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находить время для общения с ребенком по душам, только так вы можете узнать о его мечтах, планах, интересах. При этом, конечно, важна ваша искренняя заинтересованность. При беседе постарайтесь не навязывать свое мнение, если советуете, то предлагайте несколько вариантов. А самое главное не высмеивайте мечты ребенка, какими бы нереальными они не были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таблицу профессиональных предпочтений. Выбирая профессию, человек выбирает не только способ добывания денег, но и социальную среду, образ жизни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подумать над тем, каким требованиям, по его мнению, должна отвечать его будущая работа.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максимально подробный список таких требований (уровень заработной платы, характер и условия труда, престижность, занятость, реальное трудоустройство и т. 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Впишите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пункты в столбцы, а в строки — названия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профессий, кажущихся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наиболее привлекательными. Заполняя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таблицу, сопоставляйте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и профессию: если они совпадают, ставьте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клетке плюс, если нет — минус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108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Проанализируйте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какая профессия набрала плюсов больше всего. Возможно, около этой специальности ребенку и стоит искать свое призвание. Разумеется, такой способ профориентации — не самый точный. Но его преимущество в том, что он предлагает школьнику самостоятельно поразмышлять (и может быть, впервые!) над личной системой ценностей, над тем, каким он видит свое будущее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Расширяйте знания о профессиональном мире. Чтобы выбирать, нужно знать, из чего выбирать. Между тем, очевидно, что жизненный опыт подростка ограничен, его представления о трудовой деятельности отрывочны, а подчас и нереалистичны. Задача родителя — выступить экспертом, поделиться той информацией, которой он владеет: рассказать, что представляет собой та или иная профессия, какие ограничения она накладывает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(и вместе с ребенком!) собирайте информацию о рынке труда, о новых и перспективных специальностях. В этом могут помочь ежегодно выпускаемые справочники, профессиональные журналы, а также Интернет-сайты.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ребенку пройти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тестирование. Чтобы выбрать профессию, необходимо не только разбираться в мире существующих профессий, но прежде всего познать себя - свои личностные качества, способности, стремления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88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Сходите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 на день открытых дверей в разные образовательные учреждения, изучите имеющиеся у них образовательные направления. Это расширит кругозор ребенка и позволит ему еще раз сопоставить, чем он хочет заниматься с тем, что на самом деле представляет та или иная профессия.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Посещайте курсы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довузовской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подготовки, профильные классы, кружки и т.д. Это позволит ребенку понять насколько привлекательна ему избранная профессия в реальности.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Обсуждайте альтернативы. Говоря с ребенком о будущей профессии, не зацикливайтесь на одном варианте. Как правило, сам подросток о запасном аэродроме не задумывается, поэтому для родителей важно поставить перед ним вопрос: что он будет делать, если ему не удастся реализовать намеченное? Наличие альтернативы позволяет снизить у ребенка напряжение и тревогу. Можно спросить прямо: «А чем ты собираешься заниматься, если у тебя не получится стать экономистом?»</a:t>
            </a:r>
          </a:p>
        </p:txBody>
      </p:sp>
      <p:pic>
        <p:nvPicPr>
          <p:cNvPr id="1026" name="Picture 2" descr="C:\Users\Prazdnikova_ka\Desktop\pomoch-rebenk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93095"/>
            <a:ext cx="3486597" cy="249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5325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646802"/>
            <a:ext cx="8229600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 ряд суждений. Анализ своего отношения к ним поможет Вам оценить свое участие в профессиональной ориентации Вашего ребенка. Внимательно прочитайте каждое из приведенных суждений.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считаете, что оно соответствует Вашим взглядам, то ответьте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«ДА";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 соответствует, 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«НЕТ". 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рассказываю дома о своей профессии, успехах и трудностях на работе.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Мы с ребенком часто обсуждаем прочитанные им книги, бываем в музеях, на выставках.</a:t>
            </a:r>
          </a:p>
          <a:p>
            <a:pPr marL="109728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Я не знаю, имеет ли какое-нибудь общественное поручение мой сын (дочь). </a:t>
            </a:r>
          </a:p>
          <a:p>
            <a:pPr marL="109728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686" y="692695"/>
            <a:ext cx="8305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родителей «Моя роль в подготовке ребенка к труду и выбору профессии»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522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Мой ребенок хорошо знает, где и кем я работаю.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меня нет свободного времени, чтобы обсуждать со своим ребенком его интересы и увлечения.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никогда бы не выступил(а) с рассказом о своей профессии и работе перед классом, в котором учится мой сын (дочь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думаю, что кем бы ни стал в будущем мой ребенок,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общетрудовые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навыки, полученные им в школе и дома, пригодятся в жизни.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Большую радость и мне, и моему ребенку приносит совместное выполнение трудовых обязанностей дома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Моя работа не настолько интересна по содержанию, чтобы я рассказывал (а) о ней своему ребенку.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будет организован летний лагерь труда и отдыха, мой ребенок обязательно туда поедет.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стараюсь, чтобы сын (дочь) имел(а) дома постоянное поручение (мытье посуды, покупка продуктов и т.п.).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хочу советовать своему ребенку, чем заниматься в жизни, потому что он должен решить этот вопрос самостоятельно. </a:t>
            </a:r>
          </a:p>
        </p:txBody>
      </p:sp>
    </p:spTree>
    <p:extLst>
      <p:ext uri="{BB962C8B-B14F-4D97-AF65-F5344CB8AC3E}">
        <p14:creationId xmlns:p14="http://schemas.microsoft.com/office/powerpoint/2010/main" xmlns="" val="1209495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3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13.Мне кажется, что заставлять сына (дочь) участвовать в работе по дому не нужно, он(а) еще успеет в жизни наработаться.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знаю, какие учебные предметы больше всего нравятся моему ребенку, а какие нет.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считаю, что можно наказывать трудом за проступки и поощрять деньгами за хорошо выполненное поручение.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думаю, что участие в общественных делах поможет моему ребенку проявить свои способности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ответ, совпадающий с ключом, оценивается в 1 балл.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да" - 1, 2, 4, 7, 8, 10, 11, 14, 16;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нет" - 3, 5, 6. 8, 12, 13, 15.</a:t>
            </a:r>
          </a:p>
        </p:txBody>
      </p:sp>
      <p:pic>
        <p:nvPicPr>
          <p:cNvPr id="2050" name="Picture 2" descr="C:\Users\Prazdnikova_ka\Desktop\Tbzf9k85Z2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2434286" cy="289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813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434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Суммируйте полученные баллы. Если сумма их находится в пределах: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12-16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можно сделать вывод, что Вы стремитесь активно научить ребенка полезным трудовым умениям и навыкам, помогаете проявить свои интересы, склонности, способности, расширяете его кругозор;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 понимаете важность семейного воспитания в подготовке школьников к труду, однако у Вас есть резервы для более активного участия в трудовом воспитании своего ребенка;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этот результат говорит о том, что Вы не очень много внимания уделяете трудовому воспитанию сына (дочери) и подготовке его к будущей профессии. Следует помнить, что Вашего ребенка ждет впереди нелегкая учеба, работа,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сейчас научить его преодолевать трудности, заинтересовать предстоящим трудом;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0-3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Вас мало свободного времени, или Вы не уверены, что сможете в чем-то помочь своему ребенку, поэтому относитесь к воспитанию в семье не очень серьезно. Однако ребенок нуждается в Вашем участии и внимании. В будущем он может столкнуться с серьезными затруднениями в профессиональном обучении и трудовой деятельности. Поддержите своего ребенка в учебе, общественной работе, домашних делах. </a:t>
            </a:r>
          </a:p>
        </p:txBody>
      </p:sp>
    </p:spTree>
    <p:extLst>
      <p:ext uri="{BB962C8B-B14F-4D97-AF65-F5344CB8AC3E}">
        <p14:creationId xmlns:p14="http://schemas.microsoft.com/office/powerpoint/2010/main" xmlns="" val="12635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20786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Актуальность профориентации 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Формула выбора профессии. Правила выбора профессии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затруднения при выборе профессии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по профориентации 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Анкета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«Моя роль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ребенка к труду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профессии» 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Информация об услугах ОГКУ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«ЦЗН по городу Костроме» </a:t>
            </a:r>
          </a:p>
          <a:p>
            <a:pPr marL="109728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школьников, контактные данные.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8915" y="574455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Volkova_AA\Desktop\img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78" y="3364624"/>
            <a:ext cx="3557707" cy="349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5522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консультации школьники могут: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информацию о новых, перспективных профессиях и рынке труда в городе;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информацию об учебных заведениях и профессиях, которые можно освоить в ОУ города;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пройти тестирование для определения профессиональных склонностей, личностных особенностей и выбора подходящих вариантов обучения.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Центра занятости имеют большой опыт в консультировании школьников по вопросам выбора профессии</a:t>
            </a:r>
            <a:endParaRPr lang="ru-RU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1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510042"/>
              </p:ext>
            </p:extLst>
          </p:nvPr>
        </p:nvGraphicFramePr>
        <p:xfrm>
          <a:off x="323528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Дети, обращаясь в Центр занятости…</a:t>
            </a:r>
            <a:endParaRPr lang="ru-RU" sz="32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4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 населения по городу Костроме предоставляет все услуги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находится по адресу: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 Комсомольская, 81а</a:t>
            </a:r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профориентации, 18 кабинет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31-36-83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приема:</a:t>
            </a: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8:00 ч. до 16:00 ч.</a:t>
            </a: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перерыв: с 12:00 ч. до 13:00 ч.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  <a:endParaRPr lang="ru-RU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Volkova_AA\Desktop\Безымянн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2091" y="2132855"/>
            <a:ext cx="4032448" cy="274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58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z="3600" b="1" dirty="0" smtClean="0">
              <a:solidFill>
                <a:prstClr val="black"/>
              </a:solidFill>
            </a:endParaRPr>
          </a:p>
          <a:p>
            <a:pPr marL="109728" indent="0" algn="ctr">
              <a:buNone/>
            </a:pPr>
            <a:endParaRPr lang="ru-RU" altLang="ru-RU" sz="3700" b="1" i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altLang="ru-RU" sz="3700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Успехов </a:t>
            </a:r>
            <a:r>
              <a:rPr lang="ru-RU" altLang="ru-RU" sz="37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вам </a:t>
            </a:r>
            <a:r>
              <a:rPr lang="ru-RU" altLang="ru-RU" sz="3700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вашим детям в выборе профессии!</a:t>
            </a:r>
            <a:endParaRPr lang="ru-RU" sz="3700" b="1" i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37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37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65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31224" cy="922114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профориентации</a:t>
            </a:r>
            <a:endParaRPr lang="ru-RU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496855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самых важных решений,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принимает в своей жизни это выбор профессии и карьерного пути, который определит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всей дальнейшей жизни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ориентация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(ориентация на профессию)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система мероприятий, направленных на подготовку молодёжи к выбору профессии, на оказание помощи молодёжи в профессиональном самоопределении. 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Выбор профессии 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 остро встает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и выпускных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этот момент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должна работать с высокой интенсивностью, объединяя и родителей, и профессиональные учебные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заведения,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психологов, и специалистов учреждений.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Родители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самые близкие люди, которые могут оказать помощь ребенку в вопросах выбора профессии, побуждая его думать и анализировать свои склонности, желания и умения, свои сильные и слабые стороны. </a:t>
            </a:r>
          </a:p>
        </p:txBody>
      </p:sp>
    </p:spTree>
    <p:extLst>
      <p:ext uri="{BB962C8B-B14F-4D97-AF65-F5344CB8AC3E}">
        <p14:creationId xmlns:p14="http://schemas.microsoft.com/office/powerpoint/2010/main" xmlns="" val="62917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81329"/>
            <a:ext cx="8003232" cy="4395944"/>
          </a:xfrm>
        </p:spPr>
        <p:txBody>
          <a:bodyPr/>
          <a:lstStyle/>
          <a:p>
            <a:pPr marL="109728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формула выбора профессии, которая в общем виде показывает, как сделать оптимальный выбор.</a:t>
            </a:r>
          </a:p>
          <a:p>
            <a:pPr marL="109728" indent="0" algn="ctr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836713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Обсуждая с ребенком его будущую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профессию,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смысл следовать нескольким правилам.</a:t>
            </a:r>
          </a:p>
        </p:txBody>
      </p:sp>
      <p:pic>
        <p:nvPicPr>
          <p:cNvPr id="1027" name="Picture 3" descr="C:\Users\Prazdnikova_ka\Desktop\Безымянный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08920"/>
            <a:ext cx="4385795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914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332656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«ХОЧУ»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первое. Говорите с ребенком о профессиях и помогите ответить на следующие вопросы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ему (ей) нравится, интересно, чем хотелось бы заниматься в будущем?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привлекает в данной профессии?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«модная» профессия;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ребенок считает, что у него есть к этой профессии особые способности;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недавно он (она) посмотрел (а) фильм, где главным героем был представитель той или иной профессии.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здесь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побудить ребенка к самонаблюдению и самоанализу. </a:t>
            </a:r>
          </a:p>
        </p:txBody>
      </p:sp>
    </p:spTree>
    <p:extLst>
      <p:ext uri="{BB962C8B-B14F-4D97-AF65-F5344CB8AC3E}">
        <p14:creationId xmlns:p14="http://schemas.microsoft.com/office/powerpoint/2010/main" xmlns="" val="26425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второе. Не критикуйте выбор ребенка. </a:t>
            </a: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расспросить – что его (ее) привлекает в данной профессии, т.к. на критику очень часто может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последовать обратная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– ребенок станет доказывать вам (а заодно, и себе!), что его выбор самый лучший и правильный. И лишь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укрепиться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своем мнении.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Оставьте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на какое-то время, потом, как бы невзначай, «обнаружить», например, в рейтинге профессий, что его выбранная им специальность стоит в самом низу по спросу на рынке труда</a:t>
            </a:r>
          </a:p>
        </p:txBody>
      </p:sp>
    </p:spTree>
    <p:extLst>
      <p:ext uri="{BB962C8B-B14F-4D97-AF65-F5344CB8AC3E}">
        <p14:creationId xmlns:p14="http://schemas.microsoft.com/office/powerpoint/2010/main" xmlns="" val="119090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548680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«МОГУ»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третье. Самим родителям отчетливо понимать - на что способен ребенок. </a:t>
            </a: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у него ограничения. Медицинская статистика утверждает, что большинство подростков в возрасте 16-17 лет имеют заболевания, которые ограничивают их в выборе некоторых профессий. И это вовсе не обязательно профессии, предъявляющие повышенные требования к здоровью, такие как летчик или военный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«МОГУ»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не только об ограничениях, связанных со здоровьем. Ведь некоторые дети имеют, наоборот, выдающиеся способности в различных областях знаний, искусстве, спорте. И надо подумать, где эти способности могут быть наиболее успешно применены. </a:t>
            </a:r>
          </a:p>
        </p:txBody>
      </p:sp>
    </p:spTree>
    <p:extLst>
      <p:ext uri="{BB962C8B-B14F-4D97-AF65-F5344CB8AC3E}">
        <p14:creationId xmlns:p14="http://schemas.microsoft.com/office/powerpoint/2010/main" xmlns="" val="42285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«НАДО»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вашего ребенка могут быть востребованы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Узнайте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будет ли востребована выбираемая профессия на рынке труда. Где можно получить профессиональное образование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всегда находится в движении, с развитием технологий появляются новые профессии и постепенно отмирают старые. Даже после получения образования и успешной работы необходимо совершенствоваться и повышать свою квалификацию, чтобы оставаться конкурентоспособным и успешным специалистом в своей профессиональной области. Если же исключить «НАДО» при выборе профессии, то найти работу по специальности может оказаться затруднительно.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49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5658" y="1286763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каковы профессиональные интересы и склонности вашего ребенка, то есть желания, побуждения, потребности в определенных видах деятельности, стремления не только по результату, но и к самому процессу того, что ребенок делает. От склонности зависит привлекательность работы, интересы к ней. Склонности условно обозначают выражением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«ХОЧУ»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 важные качества ребенка, которые определяют, в конечном счете, профессиональную пригодность. Кроме здоровья и квалификации, к этой группе относятся способности, то есть такие индивидуальные качества человека, от которых зависит возможность успешного осуществления деятельности.  Способности условно выражают словами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 МОГУ»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какие профессии пользуются спросом у работодателей на рынке труда, по каким профессиям можно найти работу. Иначе говоря, определить, какого сегодня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«НАДО».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32656"/>
            <a:ext cx="8257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правильного выбора профессии, необходимо </a:t>
            </a: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сориентироваться в трёх направлениях: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058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c7967ae-0ed1-43b8-ab17-07c74bbb2655">JNR7EQYY5TWF-521136689-965</_dlc_DocId>
    <_dlc_DocIdUrl xmlns="9c7967ae-0ed1-43b8-ab17-07c74bbb2655">
      <Url>https://eduportal44.ru/Kostroma_R_EDU/apraksinosho/_layouts/15/DocIdRedir.aspx?ID=JNR7EQYY5TWF-521136689-965</Url>
      <Description>JNR7EQYY5TWF-521136689-965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ED1CE49CEDCE94AA1FBF022DDF2374A" ma:contentTypeVersion="0" ma:contentTypeDescription="Создание документа." ma:contentTypeScope="" ma:versionID="4c7ea46986ab62ba5d2e96ab92f3c149">
  <xsd:schema xmlns:xsd="http://www.w3.org/2001/XMLSchema" xmlns:xs="http://www.w3.org/2001/XMLSchema" xmlns:p="http://schemas.microsoft.com/office/2006/metadata/properties" xmlns:ns2="9c7967ae-0ed1-43b8-ab17-07c74bbb2655" targetNamespace="http://schemas.microsoft.com/office/2006/metadata/properties" ma:root="true" ma:fieldsID="aa7a57673b7ee1ec28f8fa5c0f4a6f3a" ns2:_="">
    <xsd:import namespace="9c7967ae-0ed1-43b8-ab17-07c74bbb26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967ae-0ed1-43b8-ab17-07c74bbb26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78864E-E740-4AF0-BB18-7DC05AFCC7D0}"/>
</file>

<file path=customXml/itemProps2.xml><?xml version="1.0" encoding="utf-8"?>
<ds:datastoreItem xmlns:ds="http://schemas.openxmlformats.org/officeDocument/2006/customXml" ds:itemID="{56796AB3-ECE1-407F-BAB4-5E2D27320E9E}"/>
</file>

<file path=customXml/itemProps3.xml><?xml version="1.0" encoding="utf-8"?>
<ds:datastoreItem xmlns:ds="http://schemas.openxmlformats.org/officeDocument/2006/customXml" ds:itemID="{FFA57768-3F0A-4F5C-8811-6C7164370A45}"/>
</file>

<file path=customXml/itemProps4.xml><?xml version="1.0" encoding="utf-8"?>
<ds:datastoreItem xmlns:ds="http://schemas.openxmlformats.org/officeDocument/2006/customXml" ds:itemID="{95B45DAE-1354-4AA6-B303-1BE6B261C24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1117</TotalTime>
  <Words>2119</Words>
  <Application>Microsoft Office PowerPoint</Application>
  <PresentationFormat>Экран (4:3)</PresentationFormat>
  <Paragraphs>146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ОГКУ «Центр занятости населения по городу Костроме» Отдел профориентации и профобучения</vt:lpstr>
      <vt:lpstr>Слайд 2</vt:lpstr>
      <vt:lpstr>Актуальность профориентации</vt:lpstr>
      <vt:lpstr>Слайд 4</vt:lpstr>
      <vt:lpstr>Слайд 5</vt:lpstr>
      <vt:lpstr>Слайд 6</vt:lpstr>
      <vt:lpstr>Слайд 7</vt:lpstr>
      <vt:lpstr>Слайд 8</vt:lpstr>
      <vt:lpstr>Слайд 9</vt:lpstr>
      <vt:lpstr>Ошибки и затруднения при выборе профессии</vt:lpstr>
      <vt:lpstr>Ошибки и затруднения при выборе профессии</vt:lpstr>
      <vt:lpstr>Ошибки и затруднения при выборе профессии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Специалисты Центра занятости имеют большой опыт в консультировании школьников по вопросам выбора профессии</vt:lpstr>
      <vt:lpstr>Дети, обращаясь в Центр занятости…</vt:lpstr>
      <vt:lpstr>Контакты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Александровна Волкова</dc:creator>
  <cp:lastModifiedBy>1</cp:lastModifiedBy>
  <cp:revision>70</cp:revision>
  <dcterms:created xsi:type="dcterms:W3CDTF">2019-04-30T05:18:25Z</dcterms:created>
  <dcterms:modified xsi:type="dcterms:W3CDTF">2022-12-30T07:34:55Z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0x0101001ED1CE49CEDCE94AA1FBF022DDF2374A</vt:lpwstr>
  </property>
  <property fmtid="{D5CDD505-2E9C-101B-9397-08002B2CF9AE}" pid="3" name="_dlc_DocIdItemGuid">
    <vt:lpwstr>23357ad3-fc77-48e3-96b7-59ce96d0e829</vt:lpwstr>
  </property>
</Properties>
</file>