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355" r:id="rId2"/>
    <p:sldId id="357" r:id="rId3"/>
    <p:sldId id="356" r:id="rId4"/>
    <p:sldId id="358" r:id="rId5"/>
    <p:sldId id="359" r:id="rId6"/>
    <p:sldId id="360" r:id="rId7"/>
    <p:sldId id="361" r:id="rId8"/>
    <p:sldId id="3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8" userDrawn="1">
          <p15:clr>
            <a:srgbClr val="A4A3A4"/>
          </p15:clr>
        </p15:guide>
        <p15:guide id="2" pos="22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w Efimovsky" initials="AE" lastIdx="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AA"/>
    <a:srgbClr val="00B050"/>
    <a:srgbClr val="D7181E"/>
    <a:srgbClr val="FFCCCC"/>
    <a:srgbClr val="FFFF99"/>
    <a:srgbClr val="B3CEE5"/>
    <a:srgbClr val="CCFF99"/>
    <a:srgbClr val="FFCC99"/>
    <a:srgbClr val="F3A67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62" autoAdjust="0"/>
    <p:restoredTop sz="96830" autoAdjust="0"/>
  </p:normalViewPr>
  <p:slideViewPr>
    <p:cSldViewPr snapToGrid="0" showGuides="1">
      <p:cViewPr varScale="1">
        <p:scale>
          <a:sx n="107" d="100"/>
          <a:sy n="107" d="100"/>
        </p:scale>
        <p:origin x="540" y="114"/>
      </p:cViewPr>
      <p:guideLst>
        <p:guide orient="horz" pos="2228"/>
        <p:guide pos="2245"/>
      </p:guideLst>
    </p:cSldViewPr>
  </p:slideViewPr>
  <p:outlineViewPr>
    <p:cViewPr>
      <p:scale>
        <a:sx n="33" d="100"/>
        <a:sy n="33" d="100"/>
      </p:scale>
      <p:origin x="0" y="-1107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7596"/>
    </p:cViewPr>
  </p:sorterViewPr>
  <p:notesViewPr>
    <p:cSldViewPr snapToGrid="0" showGuides="1">
      <p:cViewPr varScale="1">
        <p:scale>
          <a:sx n="97" d="100"/>
          <a:sy n="97" d="100"/>
        </p:scale>
        <p:origin x="648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F58752-EDA5-40AB-A891-727AA1C2B917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344027-2C1F-4C73-9A78-FE4A005618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1664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213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73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106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9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59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5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166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19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828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20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A3E3B-5340-48C2-BBF1-E251CA96180E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2719E-75ED-4A60-9985-4C4236D7FE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1664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fi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631" y="4390845"/>
            <a:ext cx="1909322" cy="1750567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7152770" y="1"/>
            <a:ext cx="1999211" cy="6857999"/>
          </a:xfrm>
          <a:prstGeom prst="rect">
            <a:avLst/>
          </a:prstGeom>
          <a:solidFill>
            <a:srgbClr val="005BAA"/>
          </a:solidFill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994" y="367314"/>
            <a:ext cx="1816760" cy="14983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Овал 16"/>
          <p:cNvSpPr/>
          <p:nvPr/>
        </p:nvSpPr>
        <p:spPr>
          <a:xfrm>
            <a:off x="6392035" y="4093320"/>
            <a:ext cx="2664000" cy="2664000"/>
          </a:xfrm>
          <a:prstGeom prst="ellipse">
            <a:avLst/>
          </a:prstGeom>
          <a:solidFill>
            <a:schemeClr val="bg1"/>
          </a:solidFill>
          <a:ln w="76200">
            <a:noFill/>
          </a:ln>
          <a:effectLst>
            <a:glow rad="25400">
              <a:schemeClr val="tx1">
                <a:lumMod val="50000"/>
                <a:lumOff val="50000"/>
                <a:alpha val="39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572035" y="4273320"/>
            <a:ext cx="2304000" cy="2304000"/>
          </a:xfrm>
          <a:prstGeom prst="ellipse">
            <a:avLst/>
          </a:prstGeom>
          <a:solidFill>
            <a:srgbClr val="005BAA"/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219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7152768" cy="6857999"/>
          </a:xfrm>
        </p:spPr>
        <p:txBody>
          <a:bodyPr anchor="ctr">
            <a:normAutofit/>
          </a:bodyPr>
          <a:lstStyle/>
          <a:p>
            <a:r>
              <a:rPr lang="ru-RU" sz="3600" b="1" dirty="0">
                <a:solidFill>
                  <a:srgbClr val="005BA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Microsoft YaHei UI" panose="020B0503020204020204" pitchFamily="34" charset="-122"/>
                <a:cs typeface="Segoe UI Semibold" panose="020B0702040204020203" pitchFamily="34" charset="0"/>
              </a:rPr>
              <a:t>БЕЗОПАСНЫЙ МАРШРУТ, ПОСТРОЕНИЕ ИНДИВИДУАЛЬНОЙ СХЕМЫ ДОМ-ШКОЛА-ДОМ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744" y="4575291"/>
            <a:ext cx="873630" cy="1555366"/>
          </a:xfrm>
          <a:prstGeom prst="rect">
            <a:avLst/>
          </a:prstGeom>
          <a:ln>
            <a:noFill/>
          </a:ln>
          <a:effectLst>
            <a:glow rad="25400">
              <a:schemeClr val="tx1">
                <a:lumMod val="50000"/>
                <a:lumOff val="50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861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96428" y="3097535"/>
            <a:ext cx="6785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Проезжая часть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это часть дороги, по которой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движутся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автомобили, автобусы, троллейбусы и трамваи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транспортные средства).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80" b="13439"/>
          <a:stretch/>
        </p:blipFill>
        <p:spPr>
          <a:xfrm>
            <a:off x="319298" y="189324"/>
            <a:ext cx="6663000" cy="2908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1" name="Прямоугольник 10"/>
          <p:cNvSpPr/>
          <p:nvPr/>
        </p:nvSpPr>
        <p:spPr>
          <a:xfrm>
            <a:off x="3204280" y="4409657"/>
            <a:ext cx="3014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Человек,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управляющий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транспортным средством – </a:t>
            </a:r>
            <a:r>
              <a:rPr lang="ru-RU" sz="2000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6"/>
          <a:stretch/>
        </p:blipFill>
        <p:spPr>
          <a:xfrm>
            <a:off x="301193" y="4201449"/>
            <a:ext cx="2673563" cy="23030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8793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6780" y="3363851"/>
            <a:ext cx="68189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Пешеходы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передвигаются по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тротуарам,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пешеходным </a:t>
            </a:r>
            <a:b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 </a:t>
            </a:r>
            <a:r>
              <a:rPr lang="ru-RU" dirty="0" err="1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велопешеходным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 дорожкам, пересекают проезжую часть по переходам. Когда мы передвигаемся пешком – мы являемся пешеходами.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81" b="10781"/>
          <a:stretch/>
        </p:blipFill>
        <p:spPr>
          <a:xfrm flipH="1">
            <a:off x="196428" y="78537"/>
            <a:ext cx="6729300" cy="32362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2721415" y="4515124"/>
            <a:ext cx="35806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Если кто-то едет на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велосипеде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то он 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ru-RU" dirty="0" smtClean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велосипедист</a:t>
            </a:r>
            <a:r>
              <a:rPr lang="ru-RU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Он тоже водитель. Для </a:t>
            </a:r>
            <a:r>
              <a:rPr lang="ru-RU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него есть свои правила дорожного движения, которые он должен выполнять.</a:t>
            </a: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7" t="11070" r="-1" b="2874"/>
          <a:stretch/>
        </p:blipFill>
        <p:spPr>
          <a:xfrm>
            <a:off x="217843" y="4668543"/>
            <a:ext cx="2392510" cy="2088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6781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93060" y="3606151"/>
            <a:ext cx="6184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Когда мы едем в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автобусе, троллейбусе, трамвае, автомобиле – то 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мы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пассажиры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37" b="3761"/>
          <a:stretch/>
        </p:blipFill>
        <p:spPr>
          <a:xfrm>
            <a:off x="591671" y="251013"/>
            <a:ext cx="6187692" cy="33429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439024" y="4585899"/>
            <a:ext cx="28630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Человек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который </a:t>
            </a:r>
            <a:r>
              <a:rPr lang="ru-RU" sz="2000" dirty="0" smtClean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управляет транспортным средством – </a:t>
            </a:r>
            <a:r>
              <a:rPr lang="ru-RU" sz="2000" dirty="0">
                <a:solidFill>
                  <a:srgbClr val="C00000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водитель</a:t>
            </a:r>
            <a:r>
              <a:rPr lang="ru-RU" sz="2000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18" t="32339" r="-1"/>
          <a:stretch/>
        </p:blipFill>
        <p:spPr>
          <a:xfrm>
            <a:off x="591671" y="4371935"/>
            <a:ext cx="2757354" cy="2304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235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13862" y="545659"/>
            <a:ext cx="6927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Чтобы успеть вовремя в школу, важно знать,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сколько </a:t>
            </a:r>
            <a:r>
              <a:rPr lang="ru-RU" sz="200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времени займет дорога от дома до школы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Пусть дорога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 школу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будет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чуть длиннее, но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зато безопаснее.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59" y="1865690"/>
            <a:ext cx="5172482" cy="47338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5342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Рисунок 566" descr="https://theyhomeschoolme.files.wordpress.com/2014/07/60-minute-clock-blank-five-minute-lines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4305345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Рисунок 5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19510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Рисунок 5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308" y="5480510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Рисунок 58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597" y="3122972"/>
            <a:ext cx="933889" cy="9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389116"/>
              </p:ext>
            </p:extLst>
          </p:nvPr>
        </p:nvGraphicFramePr>
        <p:xfrm>
          <a:off x="1262009" y="1865690"/>
          <a:ext cx="4640514" cy="4710168"/>
        </p:xfrm>
        <a:graphic>
          <a:graphicData uri="http://schemas.openxmlformats.org/drawingml/2006/table">
            <a:tbl>
              <a:tblPr firstRow="1" firstCol="1" bandRow="1"/>
              <a:tblGrid>
                <a:gridCol w="4640514">
                  <a:extLst>
                    <a:ext uri="{9D8B030D-6E8A-4147-A177-3AD203B41FA5}">
                      <a16:colId xmlns:a16="http://schemas.microsoft.com/office/drawing/2014/main" val="3877774385"/>
                    </a:ext>
                  </a:extLst>
                </a:gridCol>
              </a:tblGrid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Выхожу из дома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514997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Прихожу в школу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672061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Начало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850044"/>
                  </a:ext>
                </a:extLst>
              </a:tr>
              <a:tr h="117754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Segoe UI Semibold" panose="020B0702040204020203" pitchFamily="34" charset="0"/>
                          <a:ea typeface="Calibri" panose="020F0502020204030204" pitchFamily="34" charset="0"/>
                          <a:cs typeface="Segoe UI Semibold" panose="020B0702040204020203" pitchFamily="34" charset="0"/>
                        </a:rPr>
                        <a:t>Конец уроков</a:t>
                      </a:r>
                      <a:endParaRPr lang="ru-RU" sz="1400" dirty="0">
                        <a:effectLst/>
                        <a:latin typeface="Segoe UI Semibold" panose="020B0702040204020203" pitchFamily="34" charset="0"/>
                        <a:ea typeface="Calibri" panose="020F0502020204030204" pitchFamily="34" charset="0"/>
                        <a:cs typeface="Segoe UI Semibold" panose="020B07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76171"/>
                  </a:ext>
                </a:extLst>
              </a:tr>
            </a:tbl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213862" y="519901"/>
            <a:ext cx="69270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Нарисуйте в тетради циферблат и часовые стрелки с указанием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во сколько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выходите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из дома,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приходите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 школу,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какое время начинаются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 и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заканчиваются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уроки. Подсчитайте сколько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времени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вы затрачиваете на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дорогу в школу?</a:t>
            </a:r>
          </a:p>
        </p:txBody>
      </p:sp>
    </p:spTree>
    <p:extLst>
      <p:ext uri="{BB962C8B-B14F-4D97-AF65-F5344CB8AC3E}">
        <p14:creationId xmlns:p14="http://schemas.microsoft.com/office/powerpoint/2010/main" val="3627531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1305"/>
          <a:stretch/>
        </p:blipFill>
        <p:spPr>
          <a:xfrm>
            <a:off x="367553" y="1140393"/>
            <a:ext cx="6122894" cy="54710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563558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 </a:t>
            </a:r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дойдут до школы дети из разных </a:t>
            </a: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домов?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13862" y="14554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>
                <a:solidFill>
                  <a:srgbClr val="005BAA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ДОРОГА В ШКОЛУ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5BAA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33016" y="1276881"/>
            <a:ext cx="34977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1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60379" y="1276881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2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79743" y="1278898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3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898376" y="2752789"/>
            <a:ext cx="42191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4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616031" y="3136612"/>
            <a:ext cx="41229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ea typeface="Calibri" panose="020F0502020204030204" pitchFamily="34" charset="0"/>
                <a:cs typeface="Segoe UI Semibold" panose="020B0702040204020203" pitchFamily="34" charset="0"/>
              </a:rPr>
              <a:t>5</a:t>
            </a:r>
            <a:endParaRPr lang="ru-RU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194283" y="4575291"/>
            <a:ext cx="1160126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Школа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07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" grpId="0" animBg="1"/>
      <p:bldP spid="13" grpId="0" animBg="1"/>
      <p:bldP spid="17" grpId="0" animBg="1"/>
      <p:bldP spid="18" grpId="0" animBg="1"/>
      <p:bldP spid="19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392035" y="1"/>
            <a:ext cx="2754000" cy="6857999"/>
            <a:chOff x="6392035" y="1"/>
            <a:chExt cx="2754000" cy="6857999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631" y="4390845"/>
              <a:ext cx="1909322" cy="1750567"/>
            </a:xfrm>
            <a:prstGeom prst="rect">
              <a:avLst/>
            </a:prstGeom>
          </p:spPr>
        </p:pic>
        <p:sp>
          <p:nvSpPr>
            <p:cNvPr id="20" name="Прямоугольник 19"/>
            <p:cNvSpPr/>
            <p:nvPr/>
          </p:nvSpPr>
          <p:spPr>
            <a:xfrm>
              <a:off x="7146824" y="1"/>
              <a:ext cx="1999211" cy="6857999"/>
            </a:xfrm>
            <a:prstGeom prst="rect">
              <a:avLst/>
            </a:prstGeom>
            <a:solidFill>
              <a:srgbClr val="005BAA"/>
            </a:solidFill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994" y="367314"/>
              <a:ext cx="1816760" cy="149837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22" name="Овал 21"/>
            <p:cNvSpPr/>
            <p:nvPr/>
          </p:nvSpPr>
          <p:spPr>
            <a:xfrm>
              <a:off x="6392035" y="4093320"/>
              <a:ext cx="2664000" cy="2664000"/>
            </a:xfrm>
            <a:prstGeom prst="ellipse">
              <a:avLst/>
            </a:prstGeom>
            <a:solidFill>
              <a:schemeClr val="bg1"/>
            </a:solidFill>
            <a:ln w="76200">
              <a:noFill/>
            </a:ln>
            <a:effectLst>
              <a:glow rad="25400">
                <a:schemeClr val="tx1">
                  <a:lumMod val="50000"/>
                  <a:lumOff val="50000"/>
                  <a:alpha val="39000"/>
                </a:schemeClr>
              </a:glow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Овал 22"/>
            <p:cNvSpPr/>
            <p:nvPr/>
          </p:nvSpPr>
          <p:spPr>
            <a:xfrm>
              <a:off x="6572035" y="4273320"/>
              <a:ext cx="2304000" cy="2304000"/>
            </a:xfrm>
            <a:prstGeom prst="ellipse">
              <a:avLst/>
            </a:prstGeom>
            <a:solidFill>
              <a:srgbClr val="005BAA"/>
            </a:solidFill>
            <a:ln w="762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7219" y="4575291"/>
              <a:ext cx="873630" cy="1555366"/>
            </a:xfrm>
            <a:prstGeom prst="rect">
              <a:avLst/>
            </a:prstGeom>
            <a:ln>
              <a:noFill/>
            </a:ln>
            <a:effectLst>
              <a:glow rad="25400">
                <a:schemeClr val="tx1">
                  <a:lumMod val="50000"/>
                  <a:lumOff val="50000"/>
                  <a:alpha val="40000"/>
                </a:schemeClr>
              </a:glow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sp>
        <p:nvSpPr>
          <p:cNvPr id="15" name="Прямоугольник 14"/>
          <p:cNvSpPr/>
          <p:nvPr/>
        </p:nvSpPr>
        <p:spPr>
          <a:xfrm>
            <a:off x="231698" y="167259"/>
            <a:ext cx="69270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Какие утверждения вы считаете верными, а какие нет?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66732" y="921061"/>
            <a:ext cx="360000" cy="360000"/>
            <a:chOff x="330926" y="1227909"/>
            <a:chExt cx="360000" cy="360000"/>
          </a:xfrm>
        </p:grpSpPr>
        <p:sp>
          <p:nvSpPr>
            <p:cNvPr id="31" name="Овал 3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Овал 3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68189" y="1621531"/>
            <a:ext cx="360000" cy="360000"/>
            <a:chOff x="330926" y="1227909"/>
            <a:chExt cx="360000" cy="360000"/>
          </a:xfrm>
        </p:grpSpPr>
        <p:sp>
          <p:nvSpPr>
            <p:cNvPr id="35" name="Овал 3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468189" y="2381845"/>
            <a:ext cx="360000" cy="360000"/>
            <a:chOff x="330926" y="1227909"/>
            <a:chExt cx="360000" cy="360000"/>
          </a:xfrm>
        </p:grpSpPr>
        <p:sp>
          <p:nvSpPr>
            <p:cNvPr id="39" name="Овал 3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464563" y="3023724"/>
            <a:ext cx="360000" cy="360000"/>
            <a:chOff x="330926" y="1227909"/>
            <a:chExt cx="360000" cy="360000"/>
          </a:xfrm>
        </p:grpSpPr>
        <p:sp>
          <p:nvSpPr>
            <p:cNvPr id="43" name="Овал 4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64563" y="3634685"/>
            <a:ext cx="360000" cy="360000"/>
            <a:chOff x="330926" y="1227909"/>
            <a:chExt cx="360000" cy="360000"/>
          </a:xfrm>
        </p:grpSpPr>
        <p:sp>
          <p:nvSpPr>
            <p:cNvPr id="47" name="Овал 46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64563" y="4273320"/>
            <a:ext cx="360000" cy="360000"/>
            <a:chOff x="330926" y="1227909"/>
            <a:chExt cx="360000" cy="360000"/>
          </a:xfrm>
        </p:grpSpPr>
        <p:sp>
          <p:nvSpPr>
            <p:cNvPr id="51" name="Овал 50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464563" y="4992974"/>
            <a:ext cx="360000" cy="360000"/>
            <a:chOff x="330926" y="1227909"/>
            <a:chExt cx="360000" cy="360000"/>
          </a:xfrm>
        </p:grpSpPr>
        <p:sp>
          <p:nvSpPr>
            <p:cNvPr id="55" name="Овал 54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Овал 55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464563" y="5626657"/>
            <a:ext cx="360000" cy="360000"/>
            <a:chOff x="330926" y="1227909"/>
            <a:chExt cx="360000" cy="360000"/>
          </a:xfrm>
        </p:grpSpPr>
        <p:sp>
          <p:nvSpPr>
            <p:cNvPr id="59" name="Овал 58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Овал 59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464563" y="6227569"/>
            <a:ext cx="360000" cy="360000"/>
            <a:chOff x="330926" y="1227909"/>
            <a:chExt cx="360000" cy="360000"/>
          </a:xfrm>
        </p:grpSpPr>
        <p:sp>
          <p:nvSpPr>
            <p:cNvPr id="63" name="Овал 62"/>
            <p:cNvSpPr/>
            <p:nvPr/>
          </p:nvSpPr>
          <p:spPr>
            <a:xfrm>
              <a:off x="330926" y="1227909"/>
              <a:ext cx="360000" cy="360000"/>
            </a:xfrm>
            <a:prstGeom prst="ellipse">
              <a:avLst/>
            </a:prstGeom>
            <a:noFill/>
            <a:ln w="57150">
              <a:solidFill>
                <a:srgbClr val="005BAA"/>
              </a:solidFill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Овал 63"/>
            <p:cNvSpPr/>
            <p:nvPr/>
          </p:nvSpPr>
          <p:spPr>
            <a:xfrm>
              <a:off x="402926" y="1299909"/>
              <a:ext cx="216000" cy="216000"/>
            </a:xfrm>
            <a:prstGeom prst="ellipse">
              <a:avLst/>
            </a:prstGeom>
            <a:solidFill>
              <a:srgbClr val="005BAA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485356"/>
              </p:ext>
            </p:extLst>
          </p:nvPr>
        </p:nvGraphicFramePr>
        <p:xfrm>
          <a:off x="231698" y="808281"/>
          <a:ext cx="6340337" cy="5862484"/>
        </p:xfrm>
        <a:graphic>
          <a:graphicData uri="http://schemas.openxmlformats.org/drawingml/2006/table">
            <a:tbl>
              <a:tblPr firstRow="1" firstCol="1" bandRow="1"/>
              <a:tblGrid>
                <a:gridCol w="711415">
                  <a:extLst>
                    <a:ext uri="{9D8B030D-6E8A-4147-A177-3AD203B41FA5}">
                      <a16:colId xmlns:a16="http://schemas.microsoft.com/office/drawing/2014/main" val="850338979"/>
                    </a:ext>
                  </a:extLst>
                </a:gridCol>
                <a:gridCol w="5628922">
                  <a:extLst>
                    <a:ext uri="{9D8B030D-6E8A-4147-A177-3AD203B41FA5}">
                      <a16:colId xmlns:a16="http://schemas.microsoft.com/office/drawing/2014/main" val="3010668955"/>
                    </a:ext>
                  </a:extLst>
                </a:gridCol>
              </a:tblGrid>
              <a:tr h="6025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Из дома выхожу в последнюю минуту, потому что быстро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бегаю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15337288"/>
                  </a:ext>
                </a:extLst>
              </a:tr>
              <a:tr h="87956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Дорогу перехожу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пешеходному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светофором, или если нет светофора, то по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подземному пешеходному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переходу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9615442"/>
                  </a:ext>
                </a:extLst>
              </a:tr>
              <a:tr h="6705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Прежде чем ступить на проезжую часть дороги внимательно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смотрю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не приближаются 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920229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дороге, не оборудованной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тротуаром двигаюсь по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правой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обочине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0738406"/>
                  </a:ext>
                </a:extLst>
              </a:tr>
              <a:tr h="40059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На проезжей части можно кататься на роликовых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/>
                      </a:r>
                      <a:b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</a:b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коньках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62381704"/>
                  </a:ext>
                </a:extLst>
              </a:tr>
              <a:tr h="8621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Пешеход передвигается пешком в местах специально предназначенных для пешеходов, которые называются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тротуарами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2401341"/>
                  </a:ext>
                </a:extLst>
              </a:tr>
              <a:tr h="62701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Я пассажир, если еду в автобусе,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троллейбусе, трамвае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, или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 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автомобиле с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родителями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58854235"/>
                  </a:ext>
                </a:extLst>
              </a:tr>
              <a:tr h="63572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Участниками дорожного движения являются: пешеходы, пассажиры,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водители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9178677"/>
                  </a:ext>
                </a:extLst>
              </a:tr>
              <a:tr h="36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Выйдя из автобуса, перейду дорогу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по ближайшему пешеходному переходу после </a:t>
                      </a:r>
                      <a:r>
                        <a:rPr lang="ru-RU" sz="1600" dirty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того как </a:t>
                      </a:r>
                      <a:r>
                        <a:rPr lang="ru-RU" sz="1600" dirty="0" smtClean="0">
                          <a:effectLst/>
                          <a:latin typeface="Segoe UI" panose="020B0502040204020203" pitchFamily="34" charset="0"/>
                          <a:ea typeface="Calibri" panose="020F0502020204030204" pitchFamily="34" charset="0"/>
                          <a:cs typeface="Segoe UI" panose="020B0502040204020203" pitchFamily="34" charset="0"/>
                        </a:rPr>
                        <a:t>автобус уедет</a:t>
                      </a:r>
                      <a:endParaRPr lang="ru-RU" sz="1200" dirty="0">
                        <a:effectLst/>
                        <a:latin typeface="Segoe UI" panose="020B0502040204020203" pitchFamily="34" charset="0"/>
                        <a:ea typeface="Calibri" panose="020F0502020204030204" pitchFamily="34" charset="0"/>
                        <a:cs typeface="Segoe U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6527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47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c7967ae-0ed1-43b8-ab17-07c74bbb2655">JNR7EQYY5TWF-521136689-596</_dlc_DocId>
    <_dlc_DocIdUrl xmlns="9c7967ae-0ed1-43b8-ab17-07c74bbb2655">
      <Url>http://www.eduportal44.ru/Kostroma_R_EDU/apraksinosho/_layouts/15/DocIdRedir.aspx?ID=JNR7EQYY5TWF-521136689-596</Url>
      <Description>JNR7EQYY5TWF-521136689-596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ED1CE49CEDCE94AA1FBF022DDF2374A" ma:contentTypeVersion="0" ma:contentTypeDescription="Создание документа." ma:contentTypeScope="" ma:versionID="4c7ea46986ab62ba5d2e96ab92f3c149">
  <xsd:schema xmlns:xsd="http://www.w3.org/2001/XMLSchema" xmlns:xs="http://www.w3.org/2001/XMLSchema" xmlns:p="http://schemas.microsoft.com/office/2006/metadata/properties" xmlns:ns2="9c7967ae-0ed1-43b8-ab17-07c74bbb2655" targetNamespace="http://schemas.microsoft.com/office/2006/metadata/properties" ma:root="true" ma:fieldsID="aa7a57673b7ee1ec28f8fa5c0f4a6f3a" ns2:_="">
    <xsd:import namespace="9c7967ae-0ed1-43b8-ab17-07c74bbb265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7967ae-0ed1-43b8-ab17-07c74bbb265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C0A694-B65B-4DAC-9827-E19DDCA389B3}"/>
</file>

<file path=customXml/itemProps2.xml><?xml version="1.0" encoding="utf-8"?>
<ds:datastoreItem xmlns:ds="http://schemas.openxmlformats.org/officeDocument/2006/customXml" ds:itemID="{A67BE98B-2C20-4965-926A-69E0A5871753}"/>
</file>

<file path=customXml/itemProps3.xml><?xml version="1.0" encoding="utf-8"?>
<ds:datastoreItem xmlns:ds="http://schemas.openxmlformats.org/officeDocument/2006/customXml" ds:itemID="{45987790-4127-4D6F-8510-91F6D26EF8AA}"/>
</file>

<file path=customXml/itemProps4.xml><?xml version="1.0" encoding="utf-8"?>
<ds:datastoreItem xmlns:ds="http://schemas.openxmlformats.org/officeDocument/2006/customXml" ds:itemID="{23AF4E0C-2B64-4182-A7B9-0E64DE81959E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8813</TotalTime>
  <Words>300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Microsoft YaHei UI</vt:lpstr>
      <vt:lpstr>Arial</vt:lpstr>
      <vt:lpstr>Calibri</vt:lpstr>
      <vt:lpstr>Calibri Light</vt:lpstr>
      <vt:lpstr>Segoe UI</vt:lpstr>
      <vt:lpstr>Segoe UI Semibold</vt:lpstr>
      <vt:lpstr>Тема Office</vt:lpstr>
      <vt:lpstr>БЕЗОПАСНЫЙ МАРШРУТ, ПОСТРОЕНИЕ ИНДИВИДУАЛЬНОЙ СХЕМЫ ДОМ-ШКОЛА-ДОМ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ВЕЛОСИПЕД</dc:title>
  <dc:creator>Andrew Efimovsky</dc:creator>
  <cp:lastModifiedBy>Andrew Efimovsky</cp:lastModifiedBy>
  <cp:revision>292</cp:revision>
  <dcterms:created xsi:type="dcterms:W3CDTF">2019-08-19T07:52:16Z</dcterms:created>
  <dcterms:modified xsi:type="dcterms:W3CDTF">2019-10-02T01:19:57Z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00265093-ea46-49be-96cb-60d2932c3980</vt:lpwstr>
  </property>
  <property fmtid="{D5CDD505-2E9C-101B-9397-08002B2CF9AE}" pid="3" name="ContentTypeId">
    <vt:lpwstr>0x0101001ED1CE49CEDCE94AA1FBF022DDF2374A</vt:lpwstr>
  </property>
</Properties>
</file>