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D8917A2-320F-44B1-9708-B081235AE25C}" type="datetimeFigureOut">
              <a:rPr lang="ru-RU" smtClean="0"/>
              <a:t>11.04.2020</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15877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252105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38550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defRPr sz="18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83148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D8917A2-320F-44B1-9708-B081235AE25C}" type="datetimeFigureOut">
              <a:rPr lang="ru-RU" smtClean="0"/>
              <a:t>11.04.2020</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62471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5700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ru-RU"/>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31742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ru-RU"/>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205709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ru-RU"/>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125457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tx2"/>
                </a:solidFill>
              </a:defRPr>
            </a:lvl1pPr>
          </a:lstStyle>
          <a:p>
            <a:fld id="{9D8917A2-320F-44B1-9708-B081235AE25C}" type="datetimeFigureOut">
              <a:rPr lang="ru-RU" smtClean="0"/>
              <a:t>11.04.2020</a:t>
            </a:fld>
            <a:endParaRPr lang="ru-RU"/>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B1F779A-CA77-4002-A6CF-380620AB4D75}" type="slidenum">
              <a:rPr lang="ru-RU" smtClean="0"/>
              <a:t>‹#›</a:t>
            </a:fld>
            <a:endParaRPr lang="ru-RU"/>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086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D8917A2-320F-44B1-9708-B081235AE25C}" type="datetimeFigureOut">
              <a:rPr lang="ru-RU" smtClean="0"/>
              <a:t>11.04.2020</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59989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9D8917A2-320F-44B1-9708-B081235AE25C}" type="datetimeFigureOut">
              <a:rPr lang="ru-RU" smtClean="0"/>
              <a:t>11.04.2020</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1B1F779A-CA77-4002-A6CF-380620AB4D75}" type="slidenum">
              <a:rPr lang="ru-RU" smtClean="0"/>
              <a:t>‹#›</a:t>
            </a:fld>
            <a:endParaRPr lang="ru-RU"/>
          </a:p>
        </p:txBody>
      </p:sp>
    </p:spTree>
    <p:extLst>
      <p:ext uri="{BB962C8B-B14F-4D97-AF65-F5344CB8AC3E}">
        <p14:creationId xmlns:p14="http://schemas.microsoft.com/office/powerpoint/2010/main" val="8977420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Насекомые</a:t>
            </a:r>
            <a:endParaRPr lang="ru-RU" dirty="0"/>
          </a:p>
        </p:txBody>
      </p:sp>
      <p:sp>
        <p:nvSpPr>
          <p:cNvPr id="3" name="Подзаголовок 2"/>
          <p:cNvSpPr>
            <a:spLocks noGrp="1"/>
          </p:cNvSpPr>
          <p:nvPr>
            <p:ph type="subTitle" idx="1"/>
          </p:nvPr>
        </p:nvSpPr>
        <p:spPr/>
        <p:txBody>
          <a:bodyPr>
            <a:noAutofit/>
          </a:bodyPr>
          <a:lstStyle/>
          <a:p>
            <a:r>
              <a:rPr lang="ru-RU" sz="3200" dirty="0" smtClean="0">
                <a:solidFill>
                  <a:srgbClr val="002060"/>
                </a:solidFill>
              </a:rPr>
              <a:t>Интересные факты</a:t>
            </a:r>
            <a:endParaRPr lang="ru-RU" sz="3200" dirty="0">
              <a:solidFill>
                <a:srgbClr val="002060"/>
              </a:solidFill>
            </a:endParaRPr>
          </a:p>
        </p:txBody>
      </p:sp>
    </p:spTree>
    <p:extLst>
      <p:ext uri="{BB962C8B-B14F-4D97-AF65-F5344CB8AC3E}">
        <p14:creationId xmlns:p14="http://schemas.microsoft.com/office/powerpoint/2010/main" val="160805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041063"/>
          </a:xfrm>
        </p:spPr>
        <p:txBody>
          <a:bodyPr>
            <a:normAutofit fontScale="90000"/>
          </a:bodyPr>
          <a:lstStyle/>
          <a:p>
            <a:r>
              <a:rPr lang="ru-RU" sz="7200" dirty="0" smtClean="0">
                <a:solidFill>
                  <a:srgbClr val="FF0000"/>
                </a:solidFill>
              </a:rPr>
              <a:t>Пчела</a:t>
            </a:r>
            <a:endParaRPr lang="ru-RU" sz="7200" dirty="0">
              <a:solidFill>
                <a:srgbClr val="FF0000"/>
              </a:solidFill>
            </a:endParaRPr>
          </a:p>
        </p:txBody>
      </p:sp>
      <p:sp>
        <p:nvSpPr>
          <p:cNvPr id="3" name="Объект 2"/>
          <p:cNvSpPr>
            <a:spLocks noGrp="1"/>
          </p:cNvSpPr>
          <p:nvPr>
            <p:ph idx="1"/>
          </p:nvPr>
        </p:nvSpPr>
        <p:spPr>
          <a:xfrm>
            <a:off x="1066800" y="1509486"/>
            <a:ext cx="7104743" cy="4804227"/>
          </a:xfrm>
        </p:spPr>
        <p:txBody>
          <a:bodyPr>
            <a:normAutofit/>
          </a:bodyPr>
          <a:lstStyle/>
          <a:p>
            <a:pPr marL="342900" indent="-342900">
              <a:buFont typeface="+mj-lt"/>
              <a:buAutoNum type="arabicPeriod"/>
            </a:pPr>
            <a:r>
              <a:rPr lang="ru-RU" dirty="0"/>
              <a:t>Пчёлы очень плохо видят и не способны различать объекты, расположенные дальше полутора метров. Но природную близорукость им щедро компенсирует обоняние. Полосатые насекомые летят именно на запахи</a:t>
            </a:r>
            <a:r>
              <a:rPr lang="ru-RU" dirty="0" smtClean="0"/>
              <a:t>.</a:t>
            </a:r>
          </a:p>
          <a:p>
            <a:pPr marL="342900" indent="-342900">
              <a:buFont typeface="+mj-lt"/>
              <a:buAutoNum type="arabicPeriod"/>
            </a:pPr>
            <a:r>
              <a:rPr lang="ru-RU" dirty="0"/>
              <a:t>Пчелы – самые трудолюбивые насекомые в </a:t>
            </a:r>
            <a:r>
              <a:rPr lang="ru-RU" dirty="0" smtClean="0"/>
              <a:t>мире</a:t>
            </a:r>
            <a:r>
              <a:rPr lang="ru-RU" dirty="0"/>
              <a:t> </a:t>
            </a:r>
            <a:r>
              <a:rPr lang="ru-RU" dirty="0"/>
              <a:t>и погода им нипочем</a:t>
            </a:r>
            <a:r>
              <a:rPr lang="ru-RU" dirty="0" smtClean="0"/>
              <a:t>.</a:t>
            </a:r>
          </a:p>
          <a:p>
            <a:pPr marL="342900" indent="-342900">
              <a:buFont typeface="+mj-lt"/>
              <a:buAutoNum type="arabicPeriod"/>
            </a:pPr>
            <a:r>
              <a:rPr lang="ru-RU" dirty="0"/>
              <a:t>Пчела может легко летать на большие расстояния и при этом всегда находить дорогу </a:t>
            </a:r>
            <a:r>
              <a:rPr lang="ru-RU" dirty="0" smtClean="0"/>
              <a:t>домой.</a:t>
            </a:r>
          </a:p>
          <a:p>
            <a:pPr marL="342900" indent="-342900">
              <a:buFont typeface="+mj-lt"/>
              <a:buAutoNum type="arabicPeriod"/>
            </a:pPr>
            <a:r>
              <a:rPr lang="ru-RU" dirty="0"/>
              <a:t>Корм для пчел состоит из большого количества растений, отдающих пчелам пыльцу и </a:t>
            </a:r>
            <a:r>
              <a:rPr lang="ru-RU" dirty="0" smtClean="0"/>
              <a:t>нектар.</a:t>
            </a:r>
          </a:p>
          <a:p>
            <a:pPr marL="342900" indent="-342900">
              <a:buFont typeface="+mj-lt"/>
              <a:buAutoNum type="arabicPeriod"/>
            </a:pPr>
            <a:r>
              <a:rPr lang="ru-RU" dirty="0" smtClean="0"/>
              <a:t>Домашние пчелы живут в ульях, а </a:t>
            </a:r>
            <a:r>
              <a:rPr lang="ru-RU" dirty="0"/>
              <a:t>с</a:t>
            </a:r>
            <a:r>
              <a:rPr lang="ru-RU" dirty="0" smtClean="0"/>
              <a:t>емьи</a:t>
            </a:r>
            <a:r>
              <a:rPr lang="ru-RU" dirty="0"/>
              <a:t> диких пчел живут в дуплах, трещинах сухих деревьев, иногда селятся в расщелинах скал. Облюбовав подходящее место, они приступают к строительству </a:t>
            </a:r>
            <a:r>
              <a:rPr lang="ru-RU" dirty="0" smtClean="0"/>
              <a:t>сот.</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9793" y="642594"/>
            <a:ext cx="3587932" cy="22424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940" y="3416328"/>
            <a:ext cx="3547389" cy="2366108"/>
          </a:xfrm>
          <a:prstGeom prst="rect">
            <a:avLst/>
          </a:prstGeom>
        </p:spPr>
      </p:pic>
      <p:sp>
        <p:nvSpPr>
          <p:cNvPr id="6" name="Стрелка углом вверх 5">
            <a:hlinkClick r:id="rId4" action="ppaction://hlinksldjump"/>
          </p:cNvPr>
          <p:cNvSpPr/>
          <p:nvPr/>
        </p:nvSpPr>
        <p:spPr>
          <a:xfrm>
            <a:off x="707571" y="5805711"/>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08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7200" dirty="0" smtClean="0">
                <a:solidFill>
                  <a:srgbClr val="FF0000"/>
                </a:solidFill>
              </a:rPr>
              <a:t>Загадки </a:t>
            </a:r>
            <a:r>
              <a:rPr lang="ru-RU" sz="2800" dirty="0" smtClean="0">
                <a:solidFill>
                  <a:srgbClr val="FF0000"/>
                </a:solidFill>
              </a:rPr>
              <a:t>(Узнай правильный ответ нажав левую кнопку мышки)</a:t>
            </a:r>
            <a:endParaRPr lang="ru-RU" sz="2800"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ru-RU" sz="2000" dirty="0" smtClean="0"/>
              <a:t>1.Над </a:t>
            </a:r>
            <a:r>
              <a:rPr lang="ru-RU" sz="2000" dirty="0"/>
              <a:t>цветком порхает, пляшет</a:t>
            </a:r>
            <a:r>
              <a:rPr lang="ru-RU" sz="2000" dirty="0" smtClean="0"/>
              <a:t>,                                 3. Домовитая хозяйка</a:t>
            </a:r>
            <a:r>
              <a:rPr lang="ru-RU" sz="2000" dirty="0"/>
              <a:t/>
            </a:r>
            <a:br>
              <a:rPr lang="ru-RU" sz="2000" dirty="0"/>
            </a:br>
            <a:r>
              <a:rPr lang="ru-RU" sz="2000" dirty="0" smtClean="0"/>
              <a:t>Веерком </a:t>
            </a:r>
            <a:r>
              <a:rPr lang="ru-RU" sz="2000" dirty="0"/>
              <a:t>узорным </a:t>
            </a:r>
            <a:r>
              <a:rPr lang="ru-RU" sz="2000" dirty="0" smtClean="0"/>
              <a:t>машет                                                Полетает над лужайкой</a:t>
            </a:r>
          </a:p>
          <a:p>
            <a:pPr marL="0" indent="0">
              <a:buNone/>
            </a:pPr>
            <a:r>
              <a:rPr lang="ru-RU" sz="2000" dirty="0" smtClean="0"/>
              <a:t>                                                                                                Похлопочет над цветком</a:t>
            </a:r>
            <a:endParaRPr lang="ru-RU" sz="2000" dirty="0"/>
          </a:p>
          <a:p>
            <a:pPr marL="0" indent="0">
              <a:buNone/>
            </a:pPr>
            <a:r>
              <a:rPr lang="ru-RU" sz="2000" dirty="0" smtClean="0"/>
              <a:t>                                                                                                 Он поделится медком</a:t>
            </a:r>
          </a:p>
          <a:p>
            <a:pPr marL="0" indent="0">
              <a:buNone/>
            </a:pPr>
            <a:endParaRPr lang="ru-RU" sz="2000" dirty="0"/>
          </a:p>
          <a:p>
            <a:pPr marL="0" indent="0">
              <a:buNone/>
            </a:pPr>
            <a:r>
              <a:rPr lang="ru-RU" dirty="0" smtClean="0"/>
              <a:t>2.Красненькие </a:t>
            </a:r>
            <a:r>
              <a:rPr lang="ru-RU" dirty="0"/>
              <a:t>крылышки, черные горошки.</a:t>
            </a:r>
            <a:r>
              <a:rPr lang="ru-RU" sz="2000" dirty="0"/>
              <a:t/>
            </a:r>
            <a:br>
              <a:rPr lang="ru-RU" sz="2000" dirty="0"/>
            </a:br>
            <a:r>
              <a:rPr lang="ru-RU" dirty="0" smtClean="0"/>
              <a:t>Кто </a:t>
            </a:r>
            <a:r>
              <a:rPr lang="ru-RU" dirty="0"/>
              <a:t>это гуляет по моей ладошке</a:t>
            </a:r>
            <a:r>
              <a:rPr lang="ru-RU" dirty="0" smtClean="0"/>
              <a:t>?</a:t>
            </a:r>
          </a:p>
          <a:p>
            <a:pPr marL="0" indent="0">
              <a:buNone/>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263" y="2790598"/>
            <a:ext cx="1949222" cy="129390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757" y="4823259"/>
            <a:ext cx="1936728" cy="134279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805" y="3713256"/>
            <a:ext cx="2744532" cy="2220005"/>
          </a:xfrm>
          <a:prstGeom prst="rect">
            <a:avLst/>
          </a:prstGeom>
        </p:spPr>
      </p:pic>
    </p:spTree>
    <p:extLst>
      <p:ext uri="{BB962C8B-B14F-4D97-AF65-F5344CB8AC3E}">
        <p14:creationId xmlns:p14="http://schemas.microsoft.com/office/powerpoint/2010/main" val="128183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7200" dirty="0" smtClean="0">
                <a:solidFill>
                  <a:srgbClr val="FF0000"/>
                </a:solidFill>
              </a:rPr>
              <a:t>Оглавление</a:t>
            </a:r>
            <a:endParaRPr lang="ru-RU" sz="7200" dirty="0">
              <a:solidFill>
                <a:srgbClr val="FF0000"/>
              </a:solidFill>
            </a:endParaRPr>
          </a:p>
        </p:txBody>
      </p:sp>
      <p:sp>
        <p:nvSpPr>
          <p:cNvPr id="3" name="Объект 2"/>
          <p:cNvSpPr>
            <a:spLocks noGrp="1"/>
          </p:cNvSpPr>
          <p:nvPr>
            <p:ph idx="1"/>
          </p:nvPr>
        </p:nvSpPr>
        <p:spPr/>
        <p:txBody>
          <a:bodyPr>
            <a:noAutofit/>
          </a:bodyPr>
          <a:lstStyle/>
          <a:p>
            <a:pPr marL="342900" indent="-342900">
              <a:buFont typeface="+mj-lt"/>
              <a:buAutoNum type="arabicPeriod"/>
            </a:pPr>
            <a:r>
              <a:rPr lang="ru-RU" sz="3600" dirty="0" smtClean="0">
                <a:hlinkClick r:id="rId2" action="ppaction://hlinksldjump"/>
              </a:rPr>
              <a:t>Муравей</a:t>
            </a:r>
            <a:endParaRPr lang="ru-RU" sz="3600" dirty="0" smtClean="0"/>
          </a:p>
          <a:p>
            <a:pPr marL="342900" indent="-342900">
              <a:buFont typeface="+mj-lt"/>
              <a:buAutoNum type="arabicPeriod"/>
            </a:pPr>
            <a:r>
              <a:rPr lang="ru-RU" sz="3600" dirty="0" smtClean="0">
                <a:hlinkClick r:id="rId3" action="ppaction://hlinksldjump"/>
              </a:rPr>
              <a:t>Бабочка</a:t>
            </a:r>
            <a:endParaRPr lang="ru-RU" sz="3600" dirty="0" smtClean="0"/>
          </a:p>
          <a:p>
            <a:pPr marL="342900" indent="-342900">
              <a:buFont typeface="+mj-lt"/>
              <a:buAutoNum type="arabicPeriod"/>
            </a:pPr>
            <a:r>
              <a:rPr lang="ru-RU" sz="3600" dirty="0" smtClean="0">
                <a:hlinkClick r:id="rId4" action="ppaction://hlinksldjump"/>
              </a:rPr>
              <a:t>Божья коровка</a:t>
            </a:r>
            <a:endParaRPr lang="ru-RU" sz="3600" dirty="0" smtClean="0"/>
          </a:p>
          <a:p>
            <a:pPr marL="342900" indent="-342900">
              <a:buFont typeface="+mj-lt"/>
              <a:buAutoNum type="arabicPeriod"/>
            </a:pPr>
            <a:r>
              <a:rPr lang="ru-RU" sz="3600" dirty="0" smtClean="0">
                <a:hlinkClick r:id="rId5" action="ppaction://hlinksldjump"/>
              </a:rPr>
              <a:t>Стрекоза</a:t>
            </a:r>
            <a:endParaRPr lang="ru-RU" sz="3600" dirty="0" smtClean="0"/>
          </a:p>
          <a:p>
            <a:pPr marL="342900" indent="-342900">
              <a:buFont typeface="+mj-lt"/>
              <a:buAutoNum type="arabicPeriod"/>
            </a:pPr>
            <a:r>
              <a:rPr lang="ru-RU" sz="3600" dirty="0" smtClean="0">
                <a:hlinkClick r:id="rId6" action="ppaction://hlinksldjump"/>
              </a:rPr>
              <a:t>Кузнечик</a:t>
            </a:r>
            <a:endParaRPr lang="ru-RU" sz="3600" dirty="0" smtClean="0"/>
          </a:p>
          <a:p>
            <a:pPr marL="342900" indent="-342900">
              <a:buFont typeface="+mj-lt"/>
              <a:buAutoNum type="arabicPeriod"/>
            </a:pPr>
            <a:r>
              <a:rPr lang="ru-RU" sz="3600" dirty="0" smtClean="0">
                <a:hlinkClick r:id="rId7" action="ppaction://hlinksldjump"/>
              </a:rPr>
              <a:t>Пчела</a:t>
            </a:r>
            <a:endParaRPr lang="ru-RU" sz="3600" dirty="0"/>
          </a:p>
        </p:txBody>
      </p:sp>
    </p:spTree>
    <p:extLst>
      <p:ext uri="{BB962C8B-B14F-4D97-AF65-F5344CB8AC3E}">
        <p14:creationId xmlns:p14="http://schemas.microsoft.com/office/powerpoint/2010/main" val="411951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983006"/>
          </a:xfrm>
        </p:spPr>
        <p:txBody>
          <a:bodyPr>
            <a:normAutofit fontScale="90000"/>
          </a:bodyPr>
          <a:lstStyle/>
          <a:p>
            <a:r>
              <a:rPr lang="ru-RU" sz="8000" dirty="0" smtClean="0">
                <a:solidFill>
                  <a:srgbClr val="FF0000"/>
                </a:solidFill>
              </a:rPr>
              <a:t>Муравей</a:t>
            </a:r>
            <a:endParaRPr lang="ru-RU" sz="8000" dirty="0">
              <a:solidFill>
                <a:srgbClr val="FF0000"/>
              </a:solidFill>
            </a:endParaRPr>
          </a:p>
        </p:txBody>
      </p:sp>
      <p:sp>
        <p:nvSpPr>
          <p:cNvPr id="5" name="Объект 4"/>
          <p:cNvSpPr>
            <a:spLocks noGrp="1"/>
          </p:cNvSpPr>
          <p:nvPr>
            <p:ph idx="1"/>
          </p:nvPr>
        </p:nvSpPr>
        <p:spPr>
          <a:xfrm>
            <a:off x="703943" y="1625600"/>
            <a:ext cx="6872514" cy="4847772"/>
          </a:xfrm>
        </p:spPr>
        <p:txBody>
          <a:bodyPr>
            <a:normAutofit lnSpcReduction="10000"/>
          </a:bodyPr>
          <a:lstStyle/>
          <a:p>
            <a:pPr marL="342900" indent="-342900">
              <a:buAutoNum type="arabicPeriod"/>
            </a:pPr>
            <a:endParaRPr lang="ru-RU" dirty="0" smtClean="0"/>
          </a:p>
          <a:p>
            <a:pPr marL="342900" indent="-342900">
              <a:buAutoNum type="arabicPeriod"/>
            </a:pPr>
            <a:r>
              <a:rPr lang="ru-RU" sz="2000" dirty="0" smtClean="0">
                <a:latin typeface="Calibri" panose="020F0502020204030204" pitchFamily="34" charset="0"/>
              </a:rPr>
              <a:t>Муравьи </a:t>
            </a:r>
            <a:r>
              <a:rPr lang="ru-RU" sz="2000" dirty="0">
                <a:latin typeface="Calibri" panose="020F0502020204030204" pitchFamily="34" charset="0"/>
              </a:rPr>
              <a:t>живут семьями в </a:t>
            </a:r>
            <a:r>
              <a:rPr lang="ru-RU" sz="2000" dirty="0" smtClean="0">
                <a:latin typeface="Calibri" panose="020F0502020204030204" pitchFamily="34" charset="0"/>
              </a:rPr>
              <a:t>муравейниках. </a:t>
            </a:r>
            <a:r>
              <a:rPr lang="ru-RU" sz="2000" dirty="0">
                <a:latin typeface="Calibri" panose="020F0502020204030204" pitchFamily="34" charset="0"/>
              </a:rPr>
              <a:t>На постройку муравейника идут сухие веточки, соломинки</a:t>
            </a:r>
            <a:r>
              <a:rPr lang="ru-RU" sz="2000" dirty="0" smtClean="0">
                <a:latin typeface="Calibri" panose="020F0502020204030204" pitchFamily="34" charset="0"/>
              </a:rPr>
              <a:t>, </a:t>
            </a:r>
            <a:r>
              <a:rPr lang="ru-RU" sz="2000" dirty="0">
                <a:latin typeface="Calibri" panose="020F0502020204030204" pitchFamily="34" charset="0"/>
              </a:rPr>
              <a:t>хвойные </a:t>
            </a:r>
            <a:r>
              <a:rPr lang="ru-RU" sz="2000" dirty="0" smtClean="0">
                <a:latin typeface="Calibri" panose="020F0502020204030204" pitchFamily="34" charset="0"/>
              </a:rPr>
              <a:t>иголки. </a:t>
            </a:r>
            <a:r>
              <a:rPr lang="ru-RU" sz="2000" dirty="0">
                <a:latin typeface="Calibri" panose="020F0502020204030204" pitchFamily="34" charset="0"/>
              </a:rPr>
              <a:t>Верхняя часть купола муравейника обычно состоит из хвоинок, плотно уложенных одна к другой. При такой укладке дождевые капли скатываются по иголкам вниз и вода не попадает внутрь муравейника.</a:t>
            </a:r>
            <a:r>
              <a:rPr lang="ru-RU" sz="2000" dirty="0" smtClean="0">
                <a:latin typeface="Calibri" panose="020F0502020204030204" pitchFamily="34" charset="0"/>
              </a:rPr>
              <a:t> </a:t>
            </a:r>
          </a:p>
          <a:p>
            <a:pPr marL="342900" indent="-342900">
              <a:buAutoNum type="arabicPeriod"/>
            </a:pPr>
            <a:r>
              <a:rPr lang="ru-RU" sz="2000" dirty="0" smtClean="0">
                <a:latin typeface="Calibri" panose="020F0502020204030204" pitchFamily="34" charset="0"/>
              </a:rPr>
              <a:t>Муравьи </a:t>
            </a:r>
            <a:r>
              <a:rPr lang="ru-RU" sz="2000" dirty="0">
                <a:latin typeface="Calibri" panose="020F0502020204030204" pitchFamily="34" charset="0"/>
              </a:rPr>
              <a:t>едят все: других насекомых, грибы, сок и семена растений, но особенно любят сладкое. И если на даче вы оставите на столе крупинки сахара, то вероятно, что к вам в гости заглянут </a:t>
            </a:r>
            <a:r>
              <a:rPr lang="ru-RU" sz="2000" dirty="0" smtClean="0">
                <a:latin typeface="Calibri" panose="020F0502020204030204" pitchFamily="34" charset="0"/>
              </a:rPr>
              <a:t>муравьи.</a:t>
            </a:r>
          </a:p>
          <a:p>
            <a:pPr marL="342900" indent="-342900">
              <a:buAutoNum type="arabicPeriod"/>
            </a:pPr>
            <a:r>
              <a:rPr lang="ru-RU" sz="2000" dirty="0">
                <a:latin typeface="Calibri" panose="020F0502020204030204" pitchFamily="34" charset="0"/>
              </a:rPr>
              <a:t>Муравьи не имеют права есть пищу, которую они нашли. Сначала они должны принести всю найденную пищу в муравейник, после чего уже происходит распределение.</a:t>
            </a:r>
            <a:r>
              <a:rPr lang="ru-RU" sz="1900" dirty="0"/>
              <a:t/>
            </a:r>
            <a:br>
              <a:rPr lang="ru-RU" sz="1900" dirty="0"/>
            </a:br>
            <a:r>
              <a:rPr lang="ru-RU" dirty="0"/>
              <a:t/>
            </a:r>
            <a:br>
              <a:rPr lang="ru-RU" dirty="0"/>
            </a:b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8686" y="3113677"/>
            <a:ext cx="3938209" cy="315649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846" y="727528"/>
            <a:ext cx="1564822" cy="2086429"/>
          </a:xfrm>
          <a:prstGeom prst="rect">
            <a:avLst/>
          </a:prstGeom>
        </p:spPr>
      </p:pic>
    </p:spTree>
    <p:extLst>
      <p:ext uri="{BB962C8B-B14F-4D97-AF65-F5344CB8AC3E}">
        <p14:creationId xmlns:p14="http://schemas.microsoft.com/office/powerpoint/2010/main" val="33927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9371" y="3009650"/>
            <a:ext cx="6096000" cy="2862322"/>
          </a:xfrm>
          <a:prstGeom prst="rect">
            <a:avLst/>
          </a:prstGeom>
        </p:spPr>
        <p:txBody>
          <a:bodyPr>
            <a:spAutoFit/>
          </a:bodyPr>
          <a:lstStyle/>
          <a:p>
            <a:pPr marL="457200" indent="-457200">
              <a:buFont typeface="+mj-lt"/>
              <a:buAutoNum type="arabicPeriod"/>
            </a:pPr>
            <a:r>
              <a:rPr lang="ru-RU" sz="2000" b="0" i="0" dirty="0" smtClean="0">
                <a:effectLst/>
                <a:latin typeface="Calibri" panose="020F0502020204030204" pitchFamily="34" charset="0"/>
              </a:rPr>
              <a:t>  Если муравей бездельничает и ничего не делает         без видимых причин, то его выгоняют из муравейника. Но интересным также является тот факт, что это касается даже царицы. Муравьи могут выгнать королеву, если она приносит мало потомства и затем выбрать новую.</a:t>
            </a:r>
          </a:p>
          <a:p>
            <a:pPr marL="457200" indent="-457200">
              <a:buFont typeface="+mj-lt"/>
              <a:buAutoNum type="arabicPeriod"/>
            </a:pPr>
            <a:r>
              <a:rPr lang="ru-RU" sz="2000" dirty="0" smtClean="0">
                <a:latin typeface="Calibri" panose="020F0502020204030204" pitchFamily="34" charset="0"/>
              </a:rPr>
              <a:t> Многие </a:t>
            </a:r>
            <a:r>
              <a:rPr lang="ru-RU" sz="2000" dirty="0">
                <a:latin typeface="Calibri" panose="020F0502020204030204" pitchFamily="34" charset="0"/>
              </a:rPr>
              <a:t>виды </a:t>
            </a:r>
            <a:r>
              <a:rPr lang="ru-RU" sz="2000" dirty="0" smtClean="0">
                <a:latin typeface="Calibri" panose="020F0502020204030204" pitchFamily="34" charset="0"/>
              </a:rPr>
              <a:t>муравьев </a:t>
            </a:r>
            <a:r>
              <a:rPr lang="ru-RU" sz="2000" dirty="0">
                <a:latin typeface="Calibri" panose="020F0502020204030204" pitchFamily="34" charset="0"/>
              </a:rPr>
              <a:t>могут находиться под водой несколько суток и с ними ничего не случится.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860" y="440204"/>
            <a:ext cx="3419021" cy="256944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243" y="581169"/>
            <a:ext cx="3167289" cy="205985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06" y="2757714"/>
            <a:ext cx="4206965" cy="3595521"/>
          </a:xfrm>
          <a:prstGeom prst="rect">
            <a:avLst/>
          </a:prstGeom>
        </p:spPr>
      </p:pic>
      <p:sp>
        <p:nvSpPr>
          <p:cNvPr id="6" name="Стрелка углом вверх 5">
            <a:hlinkClick r:id="rId5" action="ppaction://hlinksldjump"/>
          </p:cNvPr>
          <p:cNvSpPr/>
          <p:nvPr/>
        </p:nvSpPr>
        <p:spPr>
          <a:xfrm>
            <a:off x="10152743" y="5844089"/>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518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099120"/>
          </a:xfrm>
        </p:spPr>
        <p:txBody>
          <a:bodyPr>
            <a:normAutofit/>
          </a:bodyPr>
          <a:lstStyle/>
          <a:p>
            <a:r>
              <a:rPr lang="ru-RU" sz="7200" dirty="0" smtClean="0">
                <a:solidFill>
                  <a:srgbClr val="FF0000"/>
                </a:solidFill>
              </a:rPr>
              <a:t>Бабочка</a:t>
            </a:r>
            <a:endParaRPr lang="ru-RU" sz="7200" dirty="0">
              <a:solidFill>
                <a:srgbClr val="FF0000"/>
              </a:solidFill>
            </a:endParaRPr>
          </a:p>
        </p:txBody>
      </p:sp>
      <p:sp>
        <p:nvSpPr>
          <p:cNvPr id="3" name="Объект 2"/>
          <p:cNvSpPr>
            <a:spLocks noGrp="1"/>
          </p:cNvSpPr>
          <p:nvPr>
            <p:ph idx="1"/>
          </p:nvPr>
        </p:nvSpPr>
        <p:spPr>
          <a:xfrm>
            <a:off x="544285" y="2050103"/>
            <a:ext cx="6553200" cy="4615543"/>
          </a:xfrm>
        </p:spPr>
        <p:txBody>
          <a:bodyPr/>
          <a:lstStyle/>
          <a:p>
            <a:pPr marL="342900" indent="-342900">
              <a:buFont typeface="+mj-lt"/>
              <a:buAutoNum type="arabicPeriod"/>
            </a:pPr>
            <a:r>
              <a:rPr lang="ru-RU" sz="2800" dirty="0" smtClean="0">
                <a:latin typeface="Calibri" panose="020F0502020204030204" pitchFamily="34" charset="0"/>
              </a:rPr>
              <a:t>Бабочки</a:t>
            </a:r>
            <a:r>
              <a:rPr lang="ru-RU" sz="2800" dirty="0">
                <a:latin typeface="Calibri" panose="020F0502020204030204" pitchFamily="34" charset="0"/>
              </a:rPr>
              <a:t>, как и слоны, питаются с помощью хобота. Точнее, </a:t>
            </a:r>
            <a:r>
              <a:rPr lang="ru-RU" sz="2800" dirty="0" smtClean="0">
                <a:latin typeface="Calibri" panose="020F0502020204030204" pitchFamily="34" charset="0"/>
              </a:rPr>
              <a:t>хоботка. </a:t>
            </a:r>
            <a:r>
              <a:rPr lang="ru-RU" sz="2800" dirty="0">
                <a:latin typeface="Calibri" panose="020F0502020204030204" pitchFamily="34" charset="0"/>
              </a:rPr>
              <a:t>Рецепторы, отвечающие за вкус, находятся у бабочек на лапках</a:t>
            </a:r>
            <a:r>
              <a:rPr lang="ru-RU" sz="2800" dirty="0" smtClean="0">
                <a:latin typeface="Calibri" panose="020F0502020204030204" pitchFamily="34" charset="0"/>
              </a:rPr>
              <a:t>.</a:t>
            </a:r>
          </a:p>
          <a:p>
            <a:pPr marL="342900" indent="-342900">
              <a:buFont typeface="+mj-lt"/>
              <a:buAutoNum type="arabicPeriod"/>
            </a:pPr>
            <a:r>
              <a:rPr lang="ru-RU" sz="2800" dirty="0">
                <a:latin typeface="Calibri" panose="020F0502020204030204" pitchFamily="34" charset="0"/>
              </a:rPr>
              <a:t>Большинство бабочек боится воды, но, например, сиреневая пяденица может спокойно вынырнуть, если случайно упадёт в воду, отряхнуться и полететь дальше</a:t>
            </a:r>
            <a:r>
              <a:rPr lang="ru-RU" sz="2800" dirty="0" smtClean="0">
                <a:latin typeface="Calibri" panose="020F0502020204030204" pitchFamily="34" charset="0"/>
              </a:rPr>
              <a:t>.</a:t>
            </a:r>
          </a:p>
          <a:p>
            <a:pPr marL="342900" indent="-342900">
              <a:buFont typeface="+mj-lt"/>
              <a:buAutoNum type="arabicPeriod"/>
            </a:pPr>
            <a:endParaRPr lang="ru-RU" dirty="0" smtClean="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375" y="642594"/>
            <a:ext cx="3690711" cy="287307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117" y="3785280"/>
            <a:ext cx="3925373" cy="2180092"/>
          </a:xfrm>
          <a:prstGeom prst="rect">
            <a:avLst/>
          </a:prstGeom>
        </p:spPr>
      </p:pic>
      <p:sp>
        <p:nvSpPr>
          <p:cNvPr id="6" name="Стрелка углом вверх 5">
            <a:hlinkClick r:id="rId4" action="ppaction://hlinksldjump"/>
          </p:cNvPr>
          <p:cNvSpPr/>
          <p:nvPr/>
        </p:nvSpPr>
        <p:spPr>
          <a:xfrm>
            <a:off x="1066800" y="5965372"/>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61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190" y="863991"/>
            <a:ext cx="5834526" cy="5139869"/>
          </a:xfrm>
          <a:prstGeom prst="rect">
            <a:avLst/>
          </a:prstGeom>
        </p:spPr>
        <p:txBody>
          <a:bodyPr wrap="square">
            <a:spAutoFit/>
          </a:bodyPr>
          <a:lstStyle/>
          <a:p>
            <a:pPr marL="342900" indent="-342900">
              <a:buFont typeface="+mj-lt"/>
              <a:buAutoNum type="arabicPeriod"/>
            </a:pPr>
            <a:r>
              <a:rPr lang="ru-RU" sz="2400" b="0" i="0" dirty="0" smtClean="0">
                <a:effectLst/>
                <a:latin typeface="Calibri" panose="020F0502020204030204" pitchFamily="34" charset="0"/>
              </a:rPr>
              <a:t>Бабочка откладывает яйца, из которых потом появляется гусеница. Гусеница превращается в куколку. А из куколки выходит бабочка</a:t>
            </a:r>
          </a:p>
          <a:p>
            <a:pPr marL="342900" indent="-342900">
              <a:buFont typeface="+mj-lt"/>
              <a:buAutoNum type="arabicPeriod"/>
            </a:pPr>
            <a:r>
              <a:rPr lang="ru-RU" sz="2400" dirty="0" smtClean="0">
                <a:latin typeface="Calibri" panose="020F0502020204030204" pitchFamily="34" charset="0"/>
              </a:rPr>
              <a:t>Крылья бабочек покрыты мелкими чешуйками, которые покрыты красящими веществами. Вот они то и придают бабочкам чудесную окраску крыльев. Но эти чешуйки очень хрупкие. Поэтому, если взять бабочку в руки, можно повредить эти чешуйки, и тогда бабочка погибнет.</a:t>
            </a:r>
          </a:p>
          <a:p>
            <a:pPr marL="342900" indent="-342900">
              <a:buFont typeface="+mj-lt"/>
              <a:buAutoNum type="arabicPeriod"/>
            </a:pPr>
            <a:endParaRPr lang="ru-RU" sz="2000" b="0" i="0" dirty="0" smtClean="0">
              <a:effectLst/>
              <a:latin typeface="Calibri" panose="020F0502020204030204" pitchFamily="34" charset="0"/>
            </a:endParaRPr>
          </a:p>
          <a:p>
            <a:pPr marL="342900" indent="-342900">
              <a:buFont typeface="+mj-lt"/>
              <a:buAutoNum type="arabicPeriod"/>
            </a:pPr>
            <a:endParaRPr lang="ru-RU" sz="2000" dirty="0">
              <a:latin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657" y="1819210"/>
            <a:ext cx="4578079" cy="4184650"/>
          </a:xfrm>
          <a:prstGeom prst="rect">
            <a:avLst/>
          </a:prstGeom>
        </p:spPr>
      </p:pic>
    </p:spTree>
    <p:extLst>
      <p:ext uri="{BB962C8B-B14F-4D97-AF65-F5344CB8AC3E}">
        <p14:creationId xmlns:p14="http://schemas.microsoft.com/office/powerpoint/2010/main" val="30120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084606"/>
          </a:xfrm>
        </p:spPr>
        <p:txBody>
          <a:bodyPr>
            <a:normAutofit/>
          </a:bodyPr>
          <a:lstStyle/>
          <a:p>
            <a:r>
              <a:rPr lang="ru-RU" sz="7200" dirty="0" smtClean="0">
                <a:solidFill>
                  <a:srgbClr val="FF0000"/>
                </a:solidFill>
              </a:rPr>
              <a:t>Божья коровка</a:t>
            </a:r>
            <a:endParaRPr lang="ru-RU" sz="7200" dirty="0">
              <a:solidFill>
                <a:srgbClr val="FF0000"/>
              </a:solidFill>
            </a:endParaRPr>
          </a:p>
        </p:txBody>
      </p:sp>
      <p:sp>
        <p:nvSpPr>
          <p:cNvPr id="3" name="Объект 2"/>
          <p:cNvSpPr>
            <a:spLocks noGrp="1"/>
          </p:cNvSpPr>
          <p:nvPr>
            <p:ph idx="1"/>
          </p:nvPr>
        </p:nvSpPr>
        <p:spPr>
          <a:xfrm>
            <a:off x="1066800" y="1582057"/>
            <a:ext cx="5943600" cy="4847772"/>
          </a:xfrm>
        </p:spPr>
        <p:txBody>
          <a:bodyPr>
            <a:normAutofit fontScale="77500" lnSpcReduction="20000"/>
          </a:bodyPr>
          <a:lstStyle/>
          <a:p>
            <a:pPr marL="342900" indent="-342900">
              <a:buAutoNum type="arabicPeriod"/>
            </a:pPr>
            <a:r>
              <a:rPr lang="ru-RU" sz="2600" dirty="0" smtClean="0">
                <a:latin typeface="Calibri" panose="020F0502020204030204" pitchFamily="34" charset="0"/>
              </a:rPr>
              <a:t>Пятна </a:t>
            </a:r>
            <a:r>
              <a:rPr lang="ru-RU" sz="2600" dirty="0">
                <a:latin typeface="Calibri" panose="020F0502020204030204" pitchFamily="34" charset="0"/>
              </a:rPr>
              <a:t>у божьих коровок предназначены для отпугивания хищников</a:t>
            </a:r>
            <a:r>
              <a:rPr lang="ru-RU" sz="2600" dirty="0" smtClean="0">
                <a:latin typeface="Calibri" panose="020F0502020204030204" pitchFamily="34" charset="0"/>
              </a:rPr>
              <a:t>.</a:t>
            </a:r>
          </a:p>
          <a:p>
            <a:pPr marL="342900" indent="-342900">
              <a:buAutoNum type="arabicPeriod"/>
            </a:pPr>
            <a:r>
              <a:rPr lang="ru-RU" sz="2600" dirty="0" smtClean="0">
                <a:latin typeface="Calibri" panose="020F0502020204030204" pitchFamily="34" charset="0"/>
              </a:rPr>
              <a:t> </a:t>
            </a:r>
            <a:r>
              <a:rPr lang="ru-RU" sz="2600" dirty="0">
                <a:latin typeface="Calibri" panose="020F0502020204030204" pitchFamily="34" charset="0"/>
              </a:rPr>
              <a:t>Б</a:t>
            </a:r>
            <a:r>
              <a:rPr lang="ru-RU" sz="2600" dirty="0" smtClean="0">
                <a:latin typeface="Calibri" panose="020F0502020204030204" pitchFamily="34" charset="0"/>
              </a:rPr>
              <a:t>ожьи </a:t>
            </a:r>
            <a:r>
              <a:rPr lang="ru-RU" sz="2600" dirty="0">
                <a:latin typeface="Calibri" panose="020F0502020204030204" pitchFamily="34" charset="0"/>
              </a:rPr>
              <a:t>коровки бывают разных цветов: розового, желтого, белого, оранжевого и даже черного</a:t>
            </a:r>
            <a:r>
              <a:rPr lang="ru-RU" sz="2600" dirty="0" smtClean="0">
                <a:latin typeface="Calibri" panose="020F0502020204030204" pitchFamily="34" charset="0"/>
              </a:rPr>
              <a:t>.</a:t>
            </a:r>
          </a:p>
          <a:p>
            <a:pPr marL="342900" indent="-342900">
              <a:buAutoNum type="arabicPeriod"/>
            </a:pPr>
            <a:r>
              <a:rPr lang="ru-RU" sz="2600" dirty="0">
                <a:latin typeface="Calibri" panose="020F0502020204030204" pitchFamily="34" charset="0"/>
              </a:rPr>
              <a:t>Они поедают тлю, которая  является врагом растений</a:t>
            </a:r>
            <a:r>
              <a:rPr lang="ru-RU" sz="2600" dirty="0" smtClean="0">
                <a:latin typeface="Calibri" panose="020F0502020204030204" pitchFamily="34" charset="0"/>
              </a:rPr>
              <a:t>.</a:t>
            </a:r>
          </a:p>
          <a:p>
            <a:pPr marL="342900" indent="-342900">
              <a:buAutoNum type="arabicPeriod"/>
            </a:pPr>
            <a:r>
              <a:rPr lang="ru-RU" sz="2600" dirty="0">
                <a:latin typeface="Calibri" panose="020F0502020204030204" pitchFamily="34" charset="0"/>
              </a:rPr>
              <a:t>Чем старше божья коровка, тем меньше у нее пятен на спинке</a:t>
            </a:r>
            <a:r>
              <a:rPr lang="ru-RU" sz="2600" dirty="0" smtClean="0">
                <a:latin typeface="Calibri" panose="020F0502020204030204" pitchFamily="34" charset="0"/>
              </a:rPr>
              <a:t>.</a:t>
            </a:r>
          </a:p>
          <a:p>
            <a:pPr marL="342900" indent="-342900">
              <a:buAutoNum type="arabicPeriod"/>
            </a:pPr>
            <a:r>
              <a:rPr lang="ru-RU" sz="2600" dirty="0">
                <a:latin typeface="Calibri" panose="020F0502020204030204" pitchFamily="34" charset="0"/>
              </a:rPr>
              <a:t>Заселяют эти жуки открытые пространства с травянистой растительностью — луга, лесные опушки, сады, степи, реже густые леса. Живут они поодиночке, скопления образуют только во время зимовки. Обычно божьи коровки ползают по стеблям растений в поисках пищи, но также охотно перелетают на значительные расстояния.</a:t>
            </a:r>
            <a:r>
              <a:rPr lang="ru-RU" dirty="0"/>
              <a:t/>
            </a:r>
            <a:br>
              <a:rPr lang="ru-RU" dirty="0"/>
            </a:b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100" y="642594"/>
            <a:ext cx="3794299" cy="263071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3570514"/>
            <a:ext cx="4695999" cy="2706344"/>
          </a:xfrm>
          <a:prstGeom prst="rect">
            <a:avLst/>
          </a:prstGeom>
        </p:spPr>
      </p:pic>
      <p:sp>
        <p:nvSpPr>
          <p:cNvPr id="6" name="Стрелка углом вверх 5">
            <a:hlinkClick r:id="rId4" action="ppaction://hlinksldjump"/>
          </p:cNvPr>
          <p:cNvSpPr/>
          <p:nvPr/>
        </p:nvSpPr>
        <p:spPr>
          <a:xfrm>
            <a:off x="1066800" y="5936343"/>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969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7200" dirty="0" smtClean="0">
                <a:solidFill>
                  <a:srgbClr val="FF0000"/>
                </a:solidFill>
              </a:rPr>
              <a:t>Стрекоза</a:t>
            </a:r>
            <a:endParaRPr lang="ru-RU" sz="7200" dirty="0">
              <a:solidFill>
                <a:srgbClr val="FF0000"/>
              </a:solidFill>
            </a:endParaRPr>
          </a:p>
        </p:txBody>
      </p:sp>
      <p:sp>
        <p:nvSpPr>
          <p:cNvPr id="3" name="Объект 2"/>
          <p:cNvSpPr>
            <a:spLocks noGrp="1"/>
          </p:cNvSpPr>
          <p:nvPr>
            <p:ph idx="1"/>
          </p:nvPr>
        </p:nvSpPr>
        <p:spPr>
          <a:xfrm>
            <a:off x="1066800" y="1770743"/>
            <a:ext cx="7257192" cy="4499428"/>
          </a:xfrm>
        </p:spPr>
        <p:txBody>
          <a:bodyPr/>
          <a:lstStyle/>
          <a:p>
            <a:pPr marL="342900" indent="-342900">
              <a:buFont typeface="+mj-lt"/>
              <a:buAutoNum type="arabicPeriod"/>
            </a:pPr>
            <a:r>
              <a:rPr lang="ru-RU" dirty="0" smtClean="0"/>
              <a:t> </a:t>
            </a:r>
            <a:r>
              <a:rPr lang="ru-RU" sz="2000" dirty="0">
                <a:latin typeface="Calibri" panose="020F0502020204030204" pitchFamily="34" charset="0"/>
              </a:rPr>
              <a:t>Окраска стрекозы бывает прозрачной, а также зеленого, желтого, голубого или синего цвета. У некоторых видов отмечаются узоры в виде пятен или затемнений на теле или на </a:t>
            </a:r>
            <a:r>
              <a:rPr lang="ru-RU" sz="2000" dirty="0" smtClean="0">
                <a:latin typeface="Calibri" panose="020F0502020204030204" pitchFamily="34" charset="0"/>
              </a:rPr>
              <a:t>крыльях.</a:t>
            </a:r>
          </a:p>
          <a:p>
            <a:pPr marL="342900" indent="-342900">
              <a:buFont typeface="+mj-lt"/>
              <a:buAutoNum type="arabicPeriod"/>
            </a:pPr>
            <a:r>
              <a:rPr lang="ru-RU" sz="2000" dirty="0">
                <a:latin typeface="Calibri" panose="020F0502020204030204" pitchFamily="34" charset="0"/>
              </a:rPr>
              <a:t>Питаются стрекозы другими мелкими насекомыми, и около 95% всех их атак заканчиваются успешно</a:t>
            </a:r>
            <a:r>
              <a:rPr lang="ru-RU" sz="2000" dirty="0" smtClean="0">
                <a:latin typeface="Calibri" panose="020F0502020204030204" pitchFamily="34" charset="0"/>
              </a:rPr>
              <a:t>.</a:t>
            </a:r>
            <a:r>
              <a:rPr lang="ru-RU" sz="2000" dirty="0">
                <a:latin typeface="Calibri" panose="020F0502020204030204" pitchFamily="34" charset="0"/>
              </a:rPr>
              <a:t> Челюсти у стрекоз невероятно остры, они буквально разрывают добычу с их помощью Но человека укусить они не могут, за исключением некоторых особо крупных </a:t>
            </a:r>
            <a:r>
              <a:rPr lang="ru-RU" sz="2000" dirty="0" smtClean="0">
                <a:latin typeface="Calibri" panose="020F0502020204030204" pitchFamily="34" charset="0"/>
              </a:rPr>
              <a:t>видов.</a:t>
            </a:r>
          </a:p>
          <a:p>
            <a:pPr marL="342900" indent="-342900">
              <a:buFont typeface="+mj-lt"/>
              <a:buAutoNum type="arabicPeriod"/>
            </a:pPr>
            <a:r>
              <a:rPr lang="ru-RU" sz="2000" dirty="0" smtClean="0">
                <a:latin typeface="Calibri" panose="020F0502020204030204" pitchFamily="34" charset="0"/>
              </a:rPr>
              <a:t>У </a:t>
            </a:r>
            <a:r>
              <a:rPr lang="ru-RU" sz="2000" dirty="0">
                <a:latin typeface="Calibri" panose="020F0502020204030204" pitchFamily="34" charset="0"/>
              </a:rPr>
              <a:t>этих удивительных насекомых всегда по 4 крыла, причём каждое из них может двигаться независимо от </a:t>
            </a:r>
            <a:r>
              <a:rPr lang="ru-RU" sz="2000" dirty="0" smtClean="0">
                <a:latin typeface="Calibri" panose="020F0502020204030204" pitchFamily="34" charset="0"/>
              </a:rPr>
              <a:t>остальных. Стрекозы </a:t>
            </a:r>
            <a:r>
              <a:rPr lang="ru-RU" sz="2000" dirty="0">
                <a:latin typeface="Calibri" panose="020F0502020204030204" pitchFamily="34" charset="0"/>
              </a:rPr>
              <a:t>уникальны ещё и тем, что могут летать и вперёд, и назад, и даже вбок. Прямо как настоящие вертолёты.</a:t>
            </a:r>
          </a:p>
          <a:p>
            <a:pPr marL="342900" indent="-342900">
              <a:buFont typeface="+mj-lt"/>
              <a:buAutoNum type="arabicPeriod"/>
            </a:pPr>
            <a:endParaRPr lang="ru-RU" dirty="0" smtClean="0"/>
          </a:p>
          <a:p>
            <a:pPr marL="342900" indent="-342900">
              <a:buFont typeface="+mj-lt"/>
              <a:buAutoNum type="arabicPeriod"/>
            </a:pPr>
            <a:endParaRPr lang="ru-RU" dirty="0" smtClean="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36" y="3681354"/>
            <a:ext cx="3098702" cy="188289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0" y="434179"/>
            <a:ext cx="3684575" cy="2802507"/>
          </a:xfrm>
          <a:prstGeom prst="rect">
            <a:avLst/>
          </a:prstGeom>
        </p:spPr>
      </p:pic>
      <p:sp>
        <p:nvSpPr>
          <p:cNvPr id="6" name="Стрелка углом вверх 5">
            <a:hlinkClick r:id="rId4" action="ppaction://hlinksldjump"/>
          </p:cNvPr>
          <p:cNvSpPr/>
          <p:nvPr/>
        </p:nvSpPr>
        <p:spPr>
          <a:xfrm>
            <a:off x="707571" y="5834743"/>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24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52377"/>
          </a:xfrm>
        </p:spPr>
        <p:txBody>
          <a:bodyPr>
            <a:normAutofit fontScale="90000"/>
          </a:bodyPr>
          <a:lstStyle/>
          <a:p>
            <a:r>
              <a:rPr lang="ru-RU" sz="7200" dirty="0" smtClean="0">
                <a:solidFill>
                  <a:srgbClr val="FF0000"/>
                </a:solidFill>
              </a:rPr>
              <a:t>Кузнечик</a:t>
            </a:r>
            <a:endParaRPr lang="ru-RU" sz="7200" dirty="0">
              <a:solidFill>
                <a:srgbClr val="FF0000"/>
              </a:solidFill>
            </a:endParaRPr>
          </a:p>
        </p:txBody>
      </p:sp>
      <p:sp>
        <p:nvSpPr>
          <p:cNvPr id="3" name="Объект 2"/>
          <p:cNvSpPr>
            <a:spLocks noGrp="1"/>
          </p:cNvSpPr>
          <p:nvPr>
            <p:ph idx="1"/>
          </p:nvPr>
        </p:nvSpPr>
        <p:spPr>
          <a:xfrm>
            <a:off x="1066800" y="1494971"/>
            <a:ext cx="7075714" cy="4862286"/>
          </a:xfrm>
        </p:spPr>
        <p:txBody>
          <a:bodyPr>
            <a:normAutofit lnSpcReduction="10000"/>
          </a:bodyPr>
          <a:lstStyle/>
          <a:p>
            <a:pPr marL="342900" indent="-342900">
              <a:buFont typeface="+mj-lt"/>
              <a:buAutoNum type="arabicPeriod"/>
            </a:pPr>
            <a:r>
              <a:rPr lang="ru-RU" sz="2000" dirty="0">
                <a:latin typeface="Calibri" panose="020F0502020204030204" pitchFamily="34" charset="0"/>
              </a:rPr>
              <a:t>Кузнечики — маленькие и невероятно прыгучие </a:t>
            </a:r>
            <a:r>
              <a:rPr lang="ru-RU" sz="2000" dirty="0" smtClean="0">
                <a:latin typeface="Calibri" panose="020F0502020204030204" pitchFamily="34" charset="0"/>
              </a:rPr>
              <a:t>насекомые,</a:t>
            </a:r>
            <a:r>
              <a:rPr lang="ru-RU" sz="2000" dirty="0">
                <a:latin typeface="Calibri" panose="020F0502020204030204" pitchFamily="34" charset="0"/>
              </a:rPr>
              <a:t> поймать их очень непросто — эти пугливые создания чрезвычайно осторожны, и при малейшей тревоге они моментально уносятся на приличное расстояние, да так быстро, что проследить за их прыжком практически невозможно</a:t>
            </a:r>
            <a:r>
              <a:rPr lang="ru-RU" sz="2000" dirty="0" smtClean="0">
                <a:latin typeface="Calibri" panose="020F0502020204030204" pitchFamily="34" charset="0"/>
              </a:rPr>
              <a:t>.</a:t>
            </a:r>
          </a:p>
          <a:p>
            <a:pPr marL="342900" indent="-342900">
              <a:buFont typeface="+mj-lt"/>
              <a:buAutoNum type="arabicPeriod"/>
            </a:pPr>
            <a:r>
              <a:rPr lang="ru-RU" sz="2000" dirty="0">
                <a:latin typeface="Calibri" panose="020F0502020204030204" pitchFamily="34" charset="0"/>
              </a:rPr>
              <a:t>Среди кузнечиков встречаются и вегетарианцы, но некоторые их виды предпочитают охотиться на других </a:t>
            </a:r>
            <a:r>
              <a:rPr lang="ru-RU" sz="2000" dirty="0" smtClean="0">
                <a:latin typeface="Calibri" panose="020F0502020204030204" pitchFamily="34" charset="0"/>
              </a:rPr>
              <a:t>насекомых.</a:t>
            </a:r>
          </a:p>
          <a:p>
            <a:pPr marL="342900" indent="-342900">
              <a:buFont typeface="+mj-lt"/>
              <a:buAutoNum type="arabicPeriod"/>
            </a:pPr>
            <a:r>
              <a:rPr lang="ru-RU" sz="2000" dirty="0" smtClean="0">
                <a:latin typeface="Calibri" panose="020F0502020204030204" pitchFamily="34" charset="0"/>
              </a:rPr>
              <a:t>Стрекотать </a:t>
            </a:r>
            <a:r>
              <a:rPr lang="ru-RU" sz="2000" dirty="0">
                <a:latin typeface="Calibri" panose="020F0502020204030204" pitchFamily="34" charset="0"/>
              </a:rPr>
              <a:t>у большинства видов кузнечиков могут только </a:t>
            </a:r>
            <a:r>
              <a:rPr lang="ru-RU" sz="2000" dirty="0" smtClean="0">
                <a:latin typeface="Calibri" panose="020F0502020204030204" pitchFamily="34" charset="0"/>
              </a:rPr>
              <a:t>самцы. Органы </a:t>
            </a:r>
            <a:r>
              <a:rPr lang="ru-RU" sz="2000" dirty="0">
                <a:latin typeface="Calibri" panose="020F0502020204030204" pitchFamily="34" charset="0"/>
              </a:rPr>
              <a:t>слуха у этих созданий расположены на передних лапках</a:t>
            </a:r>
            <a:r>
              <a:rPr lang="ru-RU" sz="2000" dirty="0" smtClean="0">
                <a:latin typeface="Calibri" panose="020F0502020204030204" pitchFamily="34" charset="0"/>
              </a:rPr>
              <a:t>.</a:t>
            </a:r>
          </a:p>
          <a:p>
            <a:pPr marL="342900" indent="-342900">
              <a:buFont typeface="+mj-lt"/>
              <a:buAutoNum type="arabicPeriod"/>
            </a:pPr>
            <a:r>
              <a:rPr lang="ru-RU" sz="2000" dirty="0">
                <a:latin typeface="Calibri" panose="020F0502020204030204" pitchFamily="34" charset="0"/>
              </a:rPr>
              <a:t>Сложный слуховой аппарат, то есть уши кузнечика, расположен на голенях передних ног насекомого. Таким образом, можно сказать, что кузнечик слышит ногами.</a:t>
            </a:r>
          </a:p>
          <a:p>
            <a:pPr marL="342900" indent="-342900">
              <a:buFont typeface="+mj-lt"/>
              <a:buAutoNum type="arabicPeriod"/>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954" y="642594"/>
            <a:ext cx="3605807" cy="239485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954" y="3276936"/>
            <a:ext cx="3754826" cy="2811806"/>
          </a:xfrm>
          <a:prstGeom prst="rect">
            <a:avLst/>
          </a:prstGeom>
        </p:spPr>
      </p:pic>
      <p:sp>
        <p:nvSpPr>
          <p:cNvPr id="6" name="Стрелка углом вверх 5">
            <a:hlinkClick r:id="rId4" action="ppaction://hlinksldjump"/>
          </p:cNvPr>
          <p:cNvSpPr/>
          <p:nvPr/>
        </p:nvSpPr>
        <p:spPr>
          <a:xfrm>
            <a:off x="707571" y="5849256"/>
            <a:ext cx="718457" cy="5370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58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Савон">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c7967ae-0ed1-43b8-ab17-07c74bbb2655">JNR7EQYY5TWF-1009093833-429</_dlc_DocId>
    <_dlc_DocIdUrl xmlns="9c7967ae-0ed1-43b8-ab17-07c74bbb2655">
      <Url>http://www.eduportal44.ru/Kostroma_R_EDU/Zar/_layouts/15/DocIdRedir.aspx?ID=JNR7EQYY5TWF-1009093833-429</Url>
      <Description>JNR7EQYY5TWF-1009093833-429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5B6EAB49B02A1342B61A3153D01D6B7E" ma:contentTypeVersion="2" ma:contentTypeDescription="Создание документа." ma:contentTypeScope="" ma:versionID="707f54dfac35224d9a6988bae5f32336">
  <xsd:schema xmlns:xsd="http://www.w3.org/2001/XMLSchema" xmlns:xs="http://www.w3.org/2001/XMLSchema" xmlns:p="http://schemas.microsoft.com/office/2006/metadata/properties" xmlns:ns2="9c7967ae-0ed1-43b8-ab17-07c74bbb2655" targetNamespace="http://schemas.microsoft.com/office/2006/metadata/properties" ma:root="true" ma:fieldsID="ef4ed7552ce33f4c493403d4cf15dafb" ns2:_="">
    <xsd:import namespace="9c7967ae-0ed1-43b8-ab17-07c74bbb265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967ae-0ed1-43b8-ab17-07c74bbb265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566C7-CF60-477F-952D-90447E86E93F}"/>
</file>

<file path=customXml/itemProps2.xml><?xml version="1.0" encoding="utf-8"?>
<ds:datastoreItem xmlns:ds="http://schemas.openxmlformats.org/officeDocument/2006/customXml" ds:itemID="{7FCB075C-E11B-4E97-9E40-A4498757392C}"/>
</file>

<file path=customXml/itemProps3.xml><?xml version="1.0" encoding="utf-8"?>
<ds:datastoreItem xmlns:ds="http://schemas.openxmlformats.org/officeDocument/2006/customXml" ds:itemID="{E190E5FF-1C0F-4662-9D97-35C3D177E461}"/>
</file>

<file path=customXml/itemProps4.xml><?xml version="1.0" encoding="utf-8"?>
<ds:datastoreItem xmlns:ds="http://schemas.openxmlformats.org/officeDocument/2006/customXml" ds:itemID="{FABD978F-3CB4-45FB-95DE-F65658924F70}"/>
</file>

<file path=docProps/app.xml><?xml version="1.0" encoding="utf-8"?>
<Properties xmlns="http://schemas.openxmlformats.org/officeDocument/2006/extended-properties" xmlns:vt="http://schemas.openxmlformats.org/officeDocument/2006/docPropsVTypes">
  <Template/>
  <TotalTime>128</TotalTime>
  <Words>581</Words>
  <Application>Microsoft Office PowerPoint</Application>
  <PresentationFormat>Широкоэкранный</PresentationFormat>
  <Paragraphs>49</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Century Gothic</vt:lpstr>
      <vt:lpstr>Савон</vt:lpstr>
      <vt:lpstr>Насекомые</vt:lpstr>
      <vt:lpstr>Оглавление</vt:lpstr>
      <vt:lpstr>Муравей</vt:lpstr>
      <vt:lpstr>Презентация PowerPoint</vt:lpstr>
      <vt:lpstr>Бабочка</vt:lpstr>
      <vt:lpstr>Презентация PowerPoint</vt:lpstr>
      <vt:lpstr>Божья коровка</vt:lpstr>
      <vt:lpstr>Стрекоза</vt:lpstr>
      <vt:lpstr>Кузнечик</vt:lpstr>
      <vt:lpstr>Пчела</vt:lpstr>
      <vt:lpstr>Загадки (Узнай правильный ответ нажав левую кнопку мышки)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Насекомые</dc:title>
  <dc:creator>Пользователь</dc:creator>
  <cp:lastModifiedBy>Пользователь</cp:lastModifiedBy>
  <cp:revision>16</cp:revision>
  <dcterms:created xsi:type="dcterms:W3CDTF">2020-04-11T12:51:01Z</dcterms:created>
  <dcterms:modified xsi:type="dcterms:W3CDTF">2020-04-11T14:59:30Z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0x0101005B6EAB49B02A1342B61A3153D01D6B7E</vt:lpwstr>
  </property>
  <property fmtid="{D5CDD505-2E9C-101B-9397-08002B2CF9AE}" pid="3" name="_dlc_DocIdItemGuid">
    <vt:lpwstr>b3819909-2c3d-45ff-9d30-747c15a0932c</vt:lpwstr>
  </property>
</Properties>
</file>