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33" r:id="rId2"/>
    <p:sldId id="301" r:id="rId3"/>
    <p:sldId id="372" r:id="rId4"/>
    <p:sldId id="373" r:id="rId5"/>
    <p:sldId id="375" r:id="rId6"/>
    <p:sldId id="37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СОВРЕМЕННЫЕ СРЕДСТВА ПЕРЕДВИЖЕНИЯ </a:t>
            </a:r>
            <a:b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36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(РОЛИКИ, САМОКАТЫ, СКЕЙТБОРД, ГИРОСКУТЕР, ЭЛЕКТРОСАМОКАТ)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68" y="4428027"/>
            <a:ext cx="843044" cy="1994585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06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58125" y="659849"/>
            <a:ext cx="6553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последние годы возросло количество разнообразных средств передвижения, которыми активно пользуются не только дети, но взрослые.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Это,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самокаты, </a:t>
            </a:r>
            <a:r>
              <a:rPr lang="ru-RU" sz="2400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ролики скейтборды, </a:t>
            </a:r>
            <a:r>
              <a:rPr lang="ru-RU" sz="2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sz="2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sz="2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другие средства передвижения.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96096" y="3429000"/>
            <a:ext cx="5735684" cy="2854822"/>
            <a:chOff x="458957" y="2845909"/>
            <a:chExt cx="5735684" cy="28548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74" t="8447" b="13471"/>
            <a:stretch/>
          </p:blipFill>
          <p:spPr>
            <a:xfrm flipH="1">
              <a:off x="458957" y="3092001"/>
              <a:ext cx="3255994" cy="2608730"/>
            </a:xfrm>
            <a:prstGeom prst="rect">
              <a:avLst/>
            </a:prstGeom>
          </p:spPr>
        </p:pic>
        <p:grpSp>
          <p:nvGrpSpPr>
            <p:cNvPr id="3" name="Группа 2"/>
            <p:cNvGrpSpPr/>
            <p:nvPr/>
          </p:nvGrpSpPr>
          <p:grpSpPr>
            <a:xfrm>
              <a:off x="3848779" y="2845909"/>
              <a:ext cx="2345862" cy="2854822"/>
              <a:chOff x="4267604" y="3312136"/>
              <a:chExt cx="2345862" cy="2854822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987" b="96763" l="19423" r="7760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808" r="19909"/>
              <a:stretch/>
            </p:blipFill>
            <p:spPr>
              <a:xfrm>
                <a:off x="5008783" y="3312136"/>
                <a:ext cx="1604683" cy="2576437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890" b="90304" l="190" r="89924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943" b="15428"/>
              <a:stretch/>
            </p:blipFill>
            <p:spPr>
              <a:xfrm>
                <a:off x="4267604" y="5345497"/>
                <a:ext cx="1591073" cy="821461"/>
              </a:xfrm>
              <a:prstGeom prst="rect">
                <a:avLst/>
              </a:prstGeom>
            </p:spPr>
          </p:pic>
        </p:grpSp>
      </p:grp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1460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16230" y="101332"/>
            <a:ext cx="655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пользователи таких средств передвижения являются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участниками дорожного движения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1975"/>
          <a:stretch/>
        </p:blipFill>
        <p:spPr>
          <a:xfrm>
            <a:off x="475489" y="3108434"/>
            <a:ext cx="6096546" cy="3576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09441" y="794268"/>
            <a:ext cx="565210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дорожного движения </a:t>
            </a: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 лицо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принимающее непосредственное участие в процессе движения в качестве водителя, пешехода, пассажира транспортного средства. </a:t>
            </a:r>
            <a:endParaRPr lang="ru-RU" sz="1600" i="1" dirty="0" smtClean="0">
              <a:solidFill>
                <a:srgbClr val="005BA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то же время в п. 1.5. Правил дорожного движения  говорится: «Участники дорожного движения должны действовать таким образом, чтобы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создавать опасности </a:t>
            </a:r>
            <a:r>
              <a:rPr lang="ru-RU" sz="1600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i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и не причинять вреда</a:t>
            </a:r>
            <a:r>
              <a:rPr lang="ru-RU" sz="1600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kumimoji="0" lang="ru-RU" sz="1600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5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563938" y="2774368"/>
            <a:ext cx="34396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Следовательно, они обязаны знать и соблюдать распространяющиеся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пешеходов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77" y="2862825"/>
            <a:ext cx="3178161" cy="2013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141281" y="126752"/>
            <a:ext cx="6920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лицо, находящееся вне транспортного средства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дороге либо на пешеходной или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велопешеходной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дорожке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 производящее на них работу. К пешеходам приравниваются лица, передвигающиеся в инвалидных колясках, ведущие велосипед, мопед, мотоцикл, везущие санки, тележку, детскую или инвалидную коляску, а также использующие для передвижения роликовые коньки, скейтборды, самокаты,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электросамокаты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i="1" dirty="0" err="1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гироскутеры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i="1" dirty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иные аналогичные средства передвижения</a:t>
            </a:r>
            <a:r>
              <a:rPr lang="ru-RU" i="1" dirty="0" smtClean="0">
                <a:solidFill>
                  <a:srgbClr val="005BA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335" y="5007913"/>
            <a:ext cx="63987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Выезжать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таких средствах передвижения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проезжую часть дороги категорически нельзя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передвигаться можно только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тротуарам.</a:t>
            </a:r>
            <a:endParaRPr kumimoji="0" lang="ru-RU" b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5" y="3168488"/>
            <a:ext cx="387598" cy="13815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124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41751" y="687214"/>
            <a:ext cx="621544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При использовании указанных средств передвижения необходимо руководствоваться теми же правилами и правовыми нормами, что и для пешеходов.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749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4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МЕРЫ БЕЗОПАСНОСТИ ПРИ ИСПОЛЬЗОВАНИИ РОЛИКОВ, СКЕЙТБОРДОВ, САМОКАТОВ, ЭЛЕКТРОСАМОКАТОВ, ГИРОСКУТЕРОВ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96454" y="802027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48829" y="1430656"/>
            <a:ext cx="6278010" cy="11695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Кататься на данных устройствах рекомендуется в защитном шлеме, налокотниках и наколенниках — это обезопасит при возможном падении. Кроме того, важно помнить, что все вышеуказанные современные средства передвижения предназначены исключительно для личного активного отдыха вне проезжей части дорог.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81440" y="183042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43703" y="2600207"/>
            <a:ext cx="6211540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Максимальная скорость </a:t>
            </a:r>
            <a:r>
              <a:rPr lang="ru-RU" altLang="zh-CN" sz="14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гироскутера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ограничена 10-12 км/ч, при которых возможно сохранение равновесия. При выходе за эти пределы может произойти падение и, как следствие, получение травмы.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296454" y="2795553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43703" y="3335153"/>
            <a:ext cx="595112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Следует выбирать подходящую площадку для катания, использовать защитную экипировку.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281440" y="3418254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56730" y="3862191"/>
            <a:ext cx="5959352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соблюдать осторожность и правила дорожного движения,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запрещается </a:t>
            </a:r>
            <a:r>
              <a:rPr lang="ru-RU" altLang="zh-CN" sz="1400" kern="0" dirty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мешать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движению </a:t>
            </a:r>
            <a:r>
              <a:rPr lang="ru-RU" altLang="zh-CN" sz="1400" kern="0" dirty="0" smtClean="0">
                <a:solidFill>
                  <a:srgbClr val="C00000"/>
                </a:solidFill>
                <a:latin typeface="Segoe UI Semibold" panose="020B0702040204020203" pitchFamily="34" charset="0"/>
                <a:ea typeface="微软雅黑" pitchFamily="34" charset="-122"/>
                <a:cs typeface="Segoe UI Semibold" panose="020B0702040204020203" pitchFamily="34" charset="0"/>
              </a:rPr>
              <a:t>пешеходов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281774" y="3943801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2" name="TextBox 11"/>
          <p:cNvSpPr txBox="1">
            <a:spLocks noChangeArrowheads="1"/>
          </p:cNvSpPr>
          <p:nvPr/>
        </p:nvSpPr>
        <p:spPr bwMode="auto">
          <a:xfrm flipH="1">
            <a:off x="852765" y="4381593"/>
            <a:ext cx="5954255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Нужно сохранять хороший обзор по курсу движения,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пользоваться мобильным телефоном или другими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гаджетами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84" name="Группа 83"/>
          <p:cNvGrpSpPr/>
          <p:nvPr/>
        </p:nvGrpSpPr>
        <p:grpSpPr>
          <a:xfrm>
            <a:off x="281440" y="4570925"/>
            <a:ext cx="360000" cy="360000"/>
            <a:chOff x="330926" y="1227909"/>
            <a:chExt cx="360000" cy="360000"/>
          </a:xfrm>
        </p:grpSpPr>
        <p:sp>
          <p:nvSpPr>
            <p:cNvPr id="85" name="Овал 8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87" name="TextBox 11"/>
          <p:cNvSpPr txBox="1">
            <a:spLocks noChangeArrowheads="1"/>
          </p:cNvSpPr>
          <p:nvPr/>
        </p:nvSpPr>
        <p:spPr bwMode="auto">
          <a:xfrm flipH="1">
            <a:off x="843703" y="5114395"/>
            <a:ext cx="5945997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Необходимо сохранять безопасную скорость, следить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за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своей безопасностью, останавливать средства плавно 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4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аккуратно.</a:t>
            </a:r>
          </a:p>
        </p:txBody>
      </p:sp>
      <p:grpSp>
        <p:nvGrpSpPr>
          <p:cNvPr id="95" name="Группа 94"/>
          <p:cNvGrpSpPr/>
          <p:nvPr/>
        </p:nvGrpSpPr>
        <p:grpSpPr>
          <a:xfrm>
            <a:off x="289833" y="5411449"/>
            <a:ext cx="360000" cy="360000"/>
            <a:chOff x="330926" y="1227909"/>
            <a:chExt cx="360000" cy="360000"/>
          </a:xfrm>
        </p:grpSpPr>
        <p:sp>
          <p:nvSpPr>
            <p:cNvPr id="96" name="Овал 95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98" name="TextBox 11"/>
          <p:cNvSpPr txBox="1">
            <a:spLocks noChangeArrowheads="1"/>
          </p:cNvSpPr>
          <p:nvPr/>
        </p:nvSpPr>
        <p:spPr bwMode="auto">
          <a:xfrm flipH="1">
            <a:off x="848829" y="5853059"/>
            <a:ext cx="5783716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sz="1400" dirty="0"/>
              <a:t>Нельзя использовать средства передвижения при недостаточной освещенности и в узких пространствах, а также местах, в которых много помех и препятствий</a:t>
            </a:r>
            <a:r>
              <a:rPr lang="ru-RU" altLang="zh-CN" sz="14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  <a:endParaRPr lang="ru-RU" altLang="zh-CN" sz="14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100" name="Группа 99"/>
          <p:cNvGrpSpPr/>
          <p:nvPr/>
        </p:nvGrpSpPr>
        <p:grpSpPr>
          <a:xfrm>
            <a:off x="284563" y="6116996"/>
            <a:ext cx="360000" cy="360000"/>
            <a:chOff x="330926" y="1227909"/>
            <a:chExt cx="360000" cy="360000"/>
          </a:xfrm>
        </p:grpSpPr>
        <p:sp>
          <p:nvSpPr>
            <p:cNvPr id="101" name="Овал 10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9" name="Овал 58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6328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82" grpId="0"/>
      <p:bldP spid="87" grpId="0"/>
      <p:bldP spid="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0" y="1460839"/>
            <a:ext cx="6840594" cy="483851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6230" y="246167"/>
            <a:ext cx="655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Пририсуйте детям средства передвижения и средства защиты. Расскажите о том что вы нарисовали и какие меры безопасности надо соблюдать используя нарисованные вами средства передвижения. 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Овал 1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768" y="4428027"/>
              <a:ext cx="843044" cy="1994585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5354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9C8C698A5B644E99221134144B6C1E" ma:contentTypeVersion="0" ma:contentTypeDescription="Создание документа." ma:contentTypeScope="" ma:versionID="e21dc81da0f3711a1fe8b0a621596e7f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JNR7EQYY5TWF-2052081345-367</_dlc_DocId>
    <_dlc_DocIdUrl xmlns="9c7967ae-0ed1-43b8-ab17-07c74bbb2655">
      <Url>http://www.eduportal44.ru/Kostroma_R_EDU/SchSe/_layouts/15/DocIdRedir.aspx?ID=JNR7EQYY5TWF-2052081345-367</Url>
      <Description>JNR7EQYY5TWF-2052081345-367</Description>
    </_dlc_DocIdUrl>
  </documentManagement>
</p:properties>
</file>

<file path=customXml/itemProps1.xml><?xml version="1.0" encoding="utf-8"?>
<ds:datastoreItem xmlns:ds="http://schemas.openxmlformats.org/officeDocument/2006/customXml" ds:itemID="{7B4ACD9B-E859-4C23-9417-AB794E26EC2C}"/>
</file>

<file path=customXml/itemProps2.xml><?xml version="1.0" encoding="utf-8"?>
<ds:datastoreItem xmlns:ds="http://schemas.openxmlformats.org/officeDocument/2006/customXml" ds:itemID="{9C614E5F-0616-44DD-BE81-7ADF9117DF34}"/>
</file>

<file path=customXml/itemProps3.xml><?xml version="1.0" encoding="utf-8"?>
<ds:datastoreItem xmlns:ds="http://schemas.openxmlformats.org/officeDocument/2006/customXml" ds:itemID="{96EF2B07-A4F2-4BF8-8C56-64C69931D10C}"/>
</file>

<file path=customXml/itemProps4.xml><?xml version="1.0" encoding="utf-8"?>
<ds:datastoreItem xmlns:ds="http://schemas.openxmlformats.org/officeDocument/2006/customXml" ds:itemID="{8D24CDCC-5C8A-404D-8524-1DEB7C14AA4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8673</TotalTime>
  <Words>322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微软雅黑</vt:lpstr>
      <vt:lpstr>Microsoft YaHei UI</vt:lpstr>
      <vt:lpstr>宋体</vt:lpstr>
      <vt:lpstr>Arial</vt:lpstr>
      <vt:lpstr>Calibri</vt:lpstr>
      <vt:lpstr>Calibri Light</vt:lpstr>
      <vt:lpstr>Segoe UI</vt:lpstr>
      <vt:lpstr>Segoe UI Semibold</vt:lpstr>
      <vt:lpstr>Тема Office</vt:lpstr>
      <vt:lpstr>СОВРЕМЕННЫЕ СРЕДСТВА ПЕРЕДВИЖЕНИЯ  (РОЛИКИ, САМОКАТЫ, СКЕЙТБОРД, ГИРОСКУТЕР, ЭЛЕКТРОСАМОКАТ)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285</cp:revision>
  <dcterms:created xsi:type="dcterms:W3CDTF">2019-08-19T07:52:16Z</dcterms:created>
  <dcterms:modified xsi:type="dcterms:W3CDTF">2019-10-02T03:02:42Z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0x010100BB9C8C698A5B644E99221134144B6C1E</vt:lpwstr>
  </property>
  <property fmtid="{D5CDD505-2E9C-101B-9397-08002B2CF9AE}" pid="3" name="_dlc_DocIdItemGuid">
    <vt:lpwstr>6b9c014e-3247-43cb-9bd9-0e20c589b2eb</vt:lpwstr>
  </property>
</Properties>
</file>