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8"/>
  </p:notesMasterIdLst>
  <p:sldIdLst>
    <p:sldId id="256" r:id="rId4"/>
    <p:sldId id="258" r:id="rId5"/>
    <p:sldId id="257" r:id="rId6"/>
    <p:sldId id="259" r:id="rId7"/>
    <p:sldId id="260" r:id="rId8"/>
    <p:sldId id="261" r:id="rId9"/>
    <p:sldId id="264" r:id="rId10"/>
    <p:sldId id="262" r:id="rId11"/>
    <p:sldId id="263" r:id="rId12"/>
    <p:sldId id="265" r:id="rId13"/>
    <p:sldId id="269" r:id="rId14"/>
    <p:sldId id="266" r:id="rId15"/>
    <p:sldId id="270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6019" autoAdjust="0"/>
  </p:normalViewPr>
  <p:slideViewPr>
    <p:cSldViewPr>
      <p:cViewPr varScale="1">
        <p:scale>
          <a:sx n="106" d="100"/>
          <a:sy n="106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4.xml"/><Relationship Id="rId20" Type="http://schemas.openxmlformats.org/officeDocument/2006/relationships/slide" Target="slides/slide17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E748-36A7-41FD-8EEB-12FB9244F84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89BA6-4915-4CFA-A148-67FB1BA4C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1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9BA6-4915-4CFA-A148-67FB1BA4C4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8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9BA6-4915-4CFA-A148-67FB1BA4C4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0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9BA6-4915-4CFA-A148-67FB1BA4C4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2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6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706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9319-EAAF-4876-959C-C6F4949DD46B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8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3743-5381-4993-B97F-7D00D0222BD7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82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5886-D79F-4AD0-B3A2-C5FD96DE2EEC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68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C371-C1B7-4BCE-92FD-4E1E89886119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F5F8-76D8-4F4F-ABFB-F06F227FE6CC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52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E431-152F-4A3A-8CE2-6CF8360F816C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64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0B9B4-576F-471C-A016-44C40FA83B50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86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ACC1-682B-4560-9F3E-F42A7E1C4923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2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66687-8904-4CA9-9493-6BBDF8C22232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59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B2E3-DF49-4359-883C-93AA3541800B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50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115D-AE26-4F4D-8178-2DF74F131606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98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74914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88" y="3957638"/>
            <a:ext cx="74914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B638-6043-4D7F-B533-25A072205696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9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416D6-9550-4F1F-909B-5C523743D047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12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3D1448-11E8-439A-B38D-40CAA4CE4BF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7554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72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54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11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7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93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07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12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14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93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5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73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716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92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81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8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9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67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7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1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0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0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2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4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55DE-874B-4B1D-8656-DEFFC02C61B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C2280-E426-4EE1-B966-25CF4E829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9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69635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47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48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50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61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62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69663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66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69667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69668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3E874-0425-4E2A-BD35-FAA75AD2677F}" type="slidenum">
              <a:rPr lang="ru-RU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2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118962-9C63-4A8E-9020-DEF41827A6EC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26.03.2021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3D1448-11E8-439A-B38D-40CAA4CE4BF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5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&#1040;&#1076;&#1084;&#1080;&#1085;&#1080;&#1089;&#1090;&#1088;&#1072;&#1090;&#1086;&#1088;/Documents/&#1040;&#1083;&#1077;&#1082;&#1089;&#1072;&#1085;&#1088;%20&#1053;&#1077;&#1074;&#1089;&#1082;&#1080;&#1081;/&#1056;&#1091;&#1089;&#1100;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44;&#1086;&#1082;&#1091;&#1084;&#1077;&#1085;&#1090;&#1072;&#1083;&#1100;&#1085;&#1099;&#1081;%20&#1092;&#1080;&#1083;&#1100;&#1084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&#1040;&#1076;&#1084;&#1080;&#1085;&#1080;&#1089;&#1090;&#1088;&#1072;&#1090;&#1086;&#1088;/Documents/&#1040;&#1083;&#1077;&#1082;&#1089;&#1072;&#1085;&#1088;%20&#1053;&#1077;&#1074;&#1089;&#1082;&#1080;&#1081;/&#1051;&#1077;&#1076;&#1086;&#1074;&#1086;&#1077;%20&#1087;&#1086;&#1073;&#1086;&#1080;&#1097;&#1077;.%20&#1051;&#1091;&#1095;&#1096;&#1080;&#1077;%20&#1101;&#1087;&#1080;&#1079;&#1086;&#1076;&#1099;%20&#1080;&#1079;%20&#1092;&#1080;&#1083;&#1100;&#1084;&#1072;%20&#1040;&#1083;&#1077;&#1082;&#1089;&#1072;&#1085;&#1076;&#1088;%20&#1053;&#1077;&#1074;&#1089;&#1082;&#1080;&#1081;%20(360p)%20(via%20Skyload)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file:///C:/Users/&#1040;&#1076;&#1084;&#1080;&#1085;&#1080;&#1089;&#1090;&#1088;&#1072;&#1090;&#1086;&#1088;/Documents/&#1040;&#1083;&#1077;&#1082;&#1089;&#1072;&#1085;&#1088;%20&#1053;&#1077;&#1074;&#1089;&#1082;&#1080;&#1081;/&#1042;&#1089;&#1090;&#1072;&#1074;&#1072;&#1081;&#1090;&#1077;,%20&#1083;&#1102;&#1076;&#1080;%20&#1088;&#1091;&#1089;&#1089;&#1082;&#1080;&#1077;%20%20&#1050;&#1072;&#1085;&#1090;&#1072;&#1090;&#1072;%20&#1057;&#1077;&#1088;&#1075;&#1077;&#1103;%20&#1055;&#1088;&#1086;&#1082;&#1086;&#1092;&#1100;&#1077;&#1074;&#1072;%20%20&#1040;&#1083;&#1077;&#1082;&#1089;&#1072;&#1085;&#1076;&#1088;%20&#1053;&#1077;&#1074;&#1089;&#1082;&#1080;&#1081;%20%20(360p)%20(via%20Skyload).mp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file:///C:/Users/&#1040;&#1076;&#1084;&#1080;&#1085;&#1080;&#1089;&#1090;&#1088;&#1072;&#1090;&#1086;&#1088;/Documents/&#1040;&#1083;&#1077;&#1082;&#1089;&#1072;&#1085;&#1088;%20&#1053;&#1077;&#1074;&#1089;&#1082;&#1080;&#1081;/12%20&#1089;&#1077;&#1085;&#1090;&#1103;&#1073;&#1088;&#1103;-&#1044;&#1077;&#1085;&#1100;%20&#1087;&#1077;&#1088;&#1077;&#1085;&#1077;&#1089;&#1077;&#1085;&#1080;&#1103;%20&#1084;&#1086;&#1097;&#1077;&#1081;%20&#1089;&#1074;&#1103;&#1090;&#1086;&#1075;&#1086;%20&#1082;&#1085;&#1103;&#1079;&#1103;%20&#1040;.%20&#1053;&#1077;&#1074;&#1089;&#1082;&#1086;&#1075;&#1086;.%20&#1055;&#1077;&#1089;&#1085;&#1103;%20&#1085;&#1072;%20&#1089;&#1090;&#1080;&#1093;&#1080;%20&#1058;.%20(360p)%20(via%20Skyload).mp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3;&#1077;&#1082;&#1089;&#1072;&#1085;&#1076;&#1088;%20&#1053;&#1077;&#1074;&#1089;&#1082;&#1080;&#1081;%20%20-%20&#1040;&#1083;&#1077;&#1082;&#1089;&#1077;&#1081;%20&#1052;&#1099;&#1089;&#1083;&#1086;&#1074;&#1089;&#1082;&#1080;&#1081;%20-%20&#1087;&#1077;&#1089;&#1085;&#1103;%20(360p)%20(via%20Skyload).mp4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C:/Users/&#1040;&#1076;&#1084;&#1080;&#1085;&#1080;&#1089;&#1090;&#1088;&#1072;&#1090;&#1086;&#1088;/Documents/&#1040;&#1083;&#1077;&#1082;&#1089;&#1072;&#1085;&#1088;%20&#1053;&#1077;&#1074;&#1089;&#1082;&#1080;&#1081;/&#1040;&#1083;&#1077;&#1082;&#1089;&#1072;&#1085;&#1076;&#1088;%20%20&#1053;&#1077;&#1074;&#1089;&#1082;&#1080;&#1081;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8134672" cy="129614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Святой благоверный князь Александр Невский</a:t>
            </a:r>
            <a:br>
              <a:rPr lang="ru-RU" sz="2800" b="1" dirty="0" smtClean="0"/>
            </a:br>
            <a:r>
              <a:rPr lang="ru-RU" sz="2800" b="1" dirty="0" smtClean="0"/>
              <a:t>«Такие люди рождаются лишь раз в тысячелетие, чтобы стать легендой»</a:t>
            </a:r>
            <a:endParaRPr lang="ru-RU" sz="28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920880" cy="4104456"/>
          </a:xfrm>
        </p:spPr>
        <p:txBody>
          <a:bodyPr>
            <a:normAutofit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Занятие подготовила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учитель предмета ОДНКНР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МБОУ «</a:t>
            </a:r>
            <a:r>
              <a:rPr lang="ru-RU" sz="1600" dirty="0" err="1" smtClean="0">
                <a:solidFill>
                  <a:schemeClr val="tx1"/>
                </a:solidFill>
              </a:rPr>
              <a:t>Середняковская</a:t>
            </a:r>
            <a:r>
              <a:rPr lang="ru-RU" sz="1600" dirty="0" smtClean="0">
                <a:solidFill>
                  <a:schemeClr val="tx1"/>
                </a:solidFill>
              </a:rPr>
              <a:t> СОШ»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Костромского района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Ерина Валентина Витальевна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http://zabavnik.club/wp-content/uploads/2018/04/Aleksandr_Nevskiy_10_171249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3672407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12360" y="6011996"/>
            <a:ext cx="6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program"/>
              </a:rPr>
              <a:t>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4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4032448" cy="46805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Князь </a:t>
            </a:r>
            <a:r>
              <a:rPr lang="ru-RU" sz="1800" dirty="0">
                <a:ea typeface="Calibri"/>
                <a:cs typeface="Times New Roman"/>
              </a:rPr>
              <a:t>русский, жаждая победы,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ea typeface="Calibri"/>
                <a:cs typeface="Times New Roman"/>
              </a:rPr>
              <a:t>Крушил врага. Уж скоро грянет ночь.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ea typeface="Calibri"/>
                <a:cs typeface="Times New Roman"/>
              </a:rPr>
              <a:t>Увидев силу Александра, шведы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ea typeface="Calibri"/>
                <a:cs typeface="Times New Roman"/>
              </a:rPr>
              <a:t>Сбежали с «поля боя» тут же прочь.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ea typeface="Calibri"/>
                <a:cs typeface="Times New Roman"/>
              </a:rPr>
              <a:t>А  молодой князь за его отвагу,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ea typeface="Calibri"/>
                <a:cs typeface="Times New Roman"/>
              </a:rPr>
              <a:t>За битву ратную на берегах Невы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ea typeface="Calibri"/>
                <a:cs typeface="Times New Roman"/>
              </a:rPr>
              <a:t>С тех пор стал называться Невским,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ea typeface="Calibri"/>
                <a:cs typeface="Times New Roman"/>
              </a:rPr>
              <a:t>Великим и могучим на Руси</a:t>
            </a:r>
            <a:r>
              <a:rPr lang="ru-RU" sz="2000" dirty="0" smtClean="0">
                <a:ea typeface="Calibri"/>
                <a:cs typeface="Times New Roman"/>
              </a:rPr>
              <a:t>.</a:t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4869160"/>
            <a:ext cx="3384376" cy="1656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hlinkClick r:id="rId2" action="ppaction://hlinkfile"/>
              </a:rPr>
              <a:t>Фильм  «Великие битвы России»</a:t>
            </a:r>
            <a:endParaRPr lang="ru-RU" sz="2000" dirty="0" smtClean="0"/>
          </a:p>
          <a:p>
            <a:r>
              <a:rPr lang="ru-RU" sz="2000" dirty="0" smtClean="0"/>
              <a:t>( по 9.48 мин)</a:t>
            </a:r>
            <a:endParaRPr lang="ru-RU" sz="2000" dirty="0"/>
          </a:p>
        </p:txBody>
      </p:sp>
      <p:pic>
        <p:nvPicPr>
          <p:cNvPr id="4" name="Рисунок 3" descr="ÐÐ°ÑÑÐ¸Ð½ÐºÐ° 176 Ð¸Ð· 11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7" y="332656"/>
            <a:ext cx="43053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6" y="5881822"/>
            <a:ext cx="593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16632"/>
            <a:ext cx="5904656" cy="2016224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Со стороны </a:t>
            </a:r>
            <a:r>
              <a:rPr lang="ru-RU" sz="1600" b="1" dirty="0" err="1"/>
              <a:t>ливонцев</a:t>
            </a:r>
            <a:r>
              <a:rPr lang="ru-RU" sz="1600" b="1" dirty="0"/>
              <a:t>, шведов и Литвы</a:t>
            </a:r>
            <a:br>
              <a:rPr lang="ru-RU" sz="1600" b="1" dirty="0"/>
            </a:br>
            <a:r>
              <a:rPr lang="ru-RU" sz="1600" b="1" dirty="0"/>
              <a:t>На Русь шли рыцарей жестокие полки,</a:t>
            </a:r>
            <a:br>
              <a:rPr lang="ru-RU" sz="1600" b="1" dirty="0"/>
            </a:br>
            <a:r>
              <a:rPr lang="ru-RU" sz="1600" b="1" dirty="0"/>
              <a:t>Чтоб веру православную изгнать,</a:t>
            </a:r>
            <a:br>
              <a:rPr lang="ru-RU" sz="1600" b="1" dirty="0"/>
            </a:br>
            <a:r>
              <a:rPr lang="ru-RU" sz="1600" b="1" dirty="0"/>
              <a:t>А лютеранство русским навязать,</a:t>
            </a:r>
            <a:br>
              <a:rPr lang="ru-RU" sz="1600" b="1" dirty="0"/>
            </a:br>
            <a:r>
              <a:rPr lang="ru-RU" sz="1600" b="1" dirty="0"/>
              <a:t>Да католичество, что с Запада идёт</a:t>
            </a:r>
            <a:br>
              <a:rPr lang="ru-RU" sz="1600" b="1" dirty="0"/>
            </a:br>
            <a:r>
              <a:rPr lang="ru-RU" sz="1600" b="1" dirty="0"/>
              <a:t>И всей Руси он только смерть свою несёт.</a:t>
            </a:r>
            <a:br>
              <a:rPr lang="ru-RU" sz="1600" b="1" dirty="0"/>
            </a:br>
            <a:r>
              <a:rPr lang="ru-RU" sz="1600" b="1" dirty="0"/>
              <a:t>Борьба за власть была и у церквей,</a:t>
            </a:r>
            <a:br>
              <a:rPr lang="ru-RU" sz="1600" b="1" dirty="0"/>
            </a:br>
            <a:r>
              <a:rPr lang="ru-RU" sz="1600" b="1" dirty="0"/>
              <a:t>И Папа Римский во главе был с ней.</a:t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348880"/>
            <a:ext cx="4392488" cy="37444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И в просьбе Папы Римскому в раз отказал,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Что православие он с детства сам принял,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И Бога своего он не предаст,</a:t>
            </a:r>
          </a:p>
          <a:p>
            <a:r>
              <a:rPr lang="ru-RU" b="1" dirty="0">
                <a:ea typeface="Calibri"/>
                <a:cs typeface="Times New Roman"/>
              </a:rPr>
              <a:t>И русских на позор он не отдаст</a:t>
            </a:r>
            <a:endParaRPr lang="ru-RU" b="1" dirty="0"/>
          </a:p>
        </p:txBody>
      </p:sp>
      <p:pic>
        <p:nvPicPr>
          <p:cNvPr id="4" name="Рисунок 3" descr="https://aria-art.ru/0/A/Aleksandr%20Nevskij/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7"/>
            <a:ext cx="3673575" cy="439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9" y="5733257"/>
            <a:ext cx="6047505" cy="132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5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472607" cy="16561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a typeface="Calibri"/>
                <a:cs typeface="Times New Roman"/>
              </a:rPr>
              <a:t> "Умирай там, где стоишь"</a:t>
            </a:r>
            <a:br>
              <a:rPr lang="ru-RU" sz="2800" b="1" dirty="0">
                <a:ea typeface="Calibri"/>
                <a:cs typeface="Times New Roman"/>
              </a:rPr>
            </a:br>
            <a:r>
              <a:rPr lang="ru-RU" sz="2800" b="1" dirty="0">
                <a:ea typeface="Calibri"/>
                <a:cs typeface="Times New Roman"/>
              </a:rPr>
              <a:t>                (Александр Невский</a:t>
            </a:r>
            <a:r>
              <a:rPr lang="ru-RU" sz="2800" b="1" dirty="0" smtClean="0">
                <a:ea typeface="Calibri"/>
                <a:cs typeface="Times New Roman"/>
              </a:rPr>
              <a:t>)</a:t>
            </a:r>
            <a:br>
              <a:rPr lang="ru-RU" sz="2800" b="1" dirty="0" smtClean="0">
                <a:ea typeface="Calibri"/>
                <a:cs typeface="Times New Roman"/>
              </a:rPr>
            </a:br>
            <a:r>
              <a:rPr lang="ru-RU" sz="2000" b="1" dirty="0" smtClean="0">
                <a:ea typeface="Calibri"/>
                <a:cs typeface="Times New Roman"/>
              </a:rPr>
              <a:t>князю Александру было 22 года</a:t>
            </a:r>
            <a:endParaRPr lang="ru-RU" sz="2800" b="1" dirty="0"/>
          </a:p>
        </p:txBody>
      </p:sp>
      <p:pic>
        <p:nvPicPr>
          <p:cNvPr id="4" name="Объект 3" descr="http://zabavnik.club/wp-content/uploads/2018/04/Aleksandr_Nevskiy_5_1712490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88840"/>
            <a:ext cx="5040560" cy="407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59340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332654"/>
            <a:ext cx="33123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 Папа тверд: «Руси не будет!»</a:t>
            </a:r>
          </a:p>
          <a:p>
            <a:r>
              <a:rPr lang="ru-RU" dirty="0"/>
              <a:t>И Псков пожарищем объят.</a:t>
            </a:r>
          </a:p>
          <a:p>
            <a:r>
              <a:rPr lang="ru-RU" dirty="0"/>
              <a:t>Тевтонский орден вместе с чудью</a:t>
            </a:r>
          </a:p>
          <a:p>
            <a:r>
              <a:rPr lang="ru-RU" dirty="0"/>
              <a:t>Уничтожают стар и млад.</a:t>
            </a:r>
          </a:p>
          <a:p>
            <a:r>
              <a:rPr lang="ru-RU" dirty="0"/>
              <a:t>В церквях устроены конюшни,</a:t>
            </a:r>
          </a:p>
          <a:p>
            <a:r>
              <a:rPr lang="ru-RU" dirty="0"/>
              <a:t>Открыты настежь алтари,</a:t>
            </a:r>
          </a:p>
          <a:p>
            <a:r>
              <a:rPr lang="ru-RU" dirty="0"/>
              <a:t>Иконы, словно хлам ненужный,</a:t>
            </a:r>
          </a:p>
          <a:p>
            <a:r>
              <a:rPr lang="ru-RU" dirty="0"/>
              <a:t>Лежат, поруганы, в пыли.</a:t>
            </a:r>
          </a:p>
          <a:p>
            <a:r>
              <a:rPr lang="ru-RU" dirty="0"/>
              <a:t>Не медлил князь, с дружиной вышел,</a:t>
            </a:r>
          </a:p>
          <a:p>
            <a:r>
              <a:rPr lang="ru-RU" dirty="0"/>
              <a:t>И неожиданным броском,</a:t>
            </a:r>
          </a:p>
          <a:p>
            <a:r>
              <a:rPr lang="ru-RU" dirty="0"/>
              <a:t>Из гордых немцев дух </a:t>
            </a:r>
            <a:r>
              <a:rPr lang="ru-RU" dirty="0" err="1"/>
              <a:t>повышиб</a:t>
            </a:r>
            <a:r>
              <a:rPr lang="ru-RU" dirty="0"/>
              <a:t>, —</a:t>
            </a:r>
          </a:p>
          <a:p>
            <a:r>
              <a:rPr lang="ru-RU" dirty="0"/>
              <a:t>Вздохнул свободно древний Псков.</a:t>
            </a:r>
          </a:p>
          <a:p>
            <a:r>
              <a:rPr lang="ru-RU" dirty="0"/>
              <a:t>А как отпрянули морозы,</a:t>
            </a:r>
          </a:p>
          <a:p>
            <a:r>
              <a:rPr lang="ru-RU" dirty="0"/>
              <a:t>Апрельским незабвенным днем</a:t>
            </a:r>
          </a:p>
          <a:p>
            <a:r>
              <a:rPr lang="ru-RU" dirty="0"/>
              <a:t>Он смело встретил крестоносцев</a:t>
            </a:r>
          </a:p>
          <a:p>
            <a:r>
              <a:rPr lang="ru-RU" dirty="0"/>
              <a:t>На славном озере Чудском.</a:t>
            </a:r>
          </a:p>
        </p:txBody>
      </p:sp>
    </p:spTree>
    <p:extLst>
      <p:ext uri="{BB962C8B-B14F-4D97-AF65-F5344CB8AC3E}">
        <p14:creationId xmlns:p14="http://schemas.microsoft.com/office/powerpoint/2010/main" val="9677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85821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/>
              <a:t>...Александр с возвышенного места смотрел и ждал. Он уклонился от обычно принятого встречного удара, показной дружинной доблести, он предпочел мудрость. Выставив ночью впереди заслон, он велел, ему стоять как вкопанному, пока весь рыцарский клин не втянется в русские ряды. Заслон волю его выполнил: осыпал голову «свиньи» стрелами, а затем принял ее в копья. Александр подал знак, на солнце сверкнул суздальский лев на княжеском стяге, и на рыцарей устремились главные силы русских, с одной стороны новгородцы, псковичи, карелы, </a:t>
            </a:r>
            <a:r>
              <a:rPr lang="ru-RU" sz="1800" dirty="0" err="1"/>
              <a:t>ижоряне</a:t>
            </a:r>
            <a:r>
              <a:rPr lang="ru-RU" sz="1800" dirty="0"/>
              <a:t> во главе с тысяцким и посадником, с другой - суздальская рать Александра, и «</a:t>
            </a:r>
            <a:r>
              <a:rPr lang="ru-RU" sz="1800" dirty="0" err="1"/>
              <a:t>бысть</a:t>
            </a:r>
            <a:r>
              <a:rPr lang="ru-RU" sz="1800" dirty="0"/>
              <a:t> сеча ту велика </a:t>
            </a:r>
            <a:r>
              <a:rPr lang="ru-RU" sz="1800" dirty="0" err="1"/>
              <a:t>немцемь</a:t>
            </a:r>
            <a:r>
              <a:rPr lang="ru-RU" sz="1800" dirty="0"/>
              <a:t> и </a:t>
            </a:r>
            <a:r>
              <a:rPr lang="ru-RU" sz="1800" dirty="0" err="1"/>
              <a:t>чюди</a:t>
            </a:r>
            <a:r>
              <a:rPr lang="ru-RU" sz="1800" dirty="0"/>
              <a:t>».</a:t>
            </a:r>
          </a:p>
        </p:txBody>
      </p:sp>
      <p:pic>
        <p:nvPicPr>
          <p:cNvPr id="4" name="Объект 3" descr="http://zabavnik.club/wp-content/uploads/2018/04/Aleksandr_Nevskiy_2_171249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5786627" cy="4065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417" y="1948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hlinkClick r:id="rId3" action="ppaction://program"/>
              </a:rPr>
              <a:t>Ледовое побоище, эпизоды из фильма</a:t>
            </a:r>
            <a:endParaRPr lang="ru-RU" sz="1800" dirty="0"/>
          </a:p>
        </p:txBody>
      </p:sp>
      <p:pic>
        <p:nvPicPr>
          <p:cNvPr id="4" name="Объект 3" descr="http://ds03.infourok.ru/uploads/ex/117b/00052e12-ff7664c4/img15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0728"/>
            <a:ext cx="5760639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084168" y="1052736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  <a:t>А храбрый князь, вложив меч в ножны,</a:t>
            </a:r>
            <a:br>
              <a:rPr lang="ru-RU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  <a:t>Снял шлем и воинству сказал:</a:t>
            </a:r>
            <a:br>
              <a:rPr lang="ru-RU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  <a:t>«Никто нас одолеть не сможет,</a:t>
            </a:r>
            <a:br>
              <a:rPr lang="ru-RU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  <a:t>Коль Вера — пламенем в глазах!</a:t>
            </a:r>
            <a:endParaRPr lang="ru-RU" sz="2800" dirty="0">
              <a:latin typeface="Times New Roman"/>
              <a:ea typeface="Times New Roman"/>
            </a:endParaRPr>
          </a:p>
          <a:p>
            <a:pPr fontAlgn="base"/>
            <a:r>
              <a:rPr lang="ru-RU" b="1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  <a:t>За Православие родное</a:t>
            </a:r>
            <a:br>
              <a:rPr lang="ru-RU" b="1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  <a:t>Из года в год, из века в век,</a:t>
            </a:r>
            <a:br>
              <a:rPr lang="ru-RU" b="1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  <a:t>Мы станем намертво стеною</a:t>
            </a:r>
            <a:br>
              <a:rPr lang="ru-RU" b="1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474747"/>
                </a:solidFill>
                <a:latin typeface="Helvetica"/>
                <a:ea typeface="Times New Roman"/>
                <a:cs typeface="Times New Roman"/>
              </a:rPr>
              <a:t>Пока жив РУССКИЙ человек!»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40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a typeface="Calibri"/>
                <a:cs typeface="Times New Roman"/>
              </a:rPr>
              <a:t>Ты обладал и мудростью, и силой, </a:t>
            </a:r>
            <a:br>
              <a:rPr lang="ru-RU" sz="1800" b="1" dirty="0">
                <a:ea typeface="Calibri"/>
                <a:cs typeface="Times New Roman"/>
              </a:rPr>
            </a:br>
            <a:r>
              <a:rPr lang="ru-RU" sz="1800" b="1" dirty="0">
                <a:ea typeface="Calibri"/>
                <a:cs typeface="Times New Roman"/>
              </a:rPr>
              <a:t>Тевтонский орден разгромить ты смог: </a:t>
            </a:r>
            <a:br>
              <a:rPr lang="ru-RU" sz="1800" b="1" dirty="0">
                <a:ea typeface="Calibri"/>
                <a:cs typeface="Times New Roman"/>
              </a:rPr>
            </a:br>
            <a:r>
              <a:rPr lang="ru-RU" sz="1800" b="1" dirty="0">
                <a:ea typeface="Calibri"/>
                <a:cs typeface="Times New Roman"/>
              </a:rPr>
              <a:t>Вода Чудского озера могилой </a:t>
            </a:r>
            <a:br>
              <a:rPr lang="ru-RU" sz="1800" b="1" dirty="0">
                <a:ea typeface="Calibri"/>
                <a:cs typeface="Times New Roman"/>
              </a:rPr>
            </a:br>
            <a:r>
              <a:rPr lang="ru-RU" sz="1800" b="1" dirty="0">
                <a:ea typeface="Calibri"/>
                <a:cs typeface="Times New Roman"/>
              </a:rPr>
              <a:t>Для немцев стала… и судья им - Бог. </a:t>
            </a:r>
            <a:br>
              <a:rPr lang="ru-RU" sz="1800" b="1" dirty="0">
                <a:ea typeface="Calibri"/>
                <a:cs typeface="Times New Roman"/>
              </a:rPr>
            </a:br>
            <a:endParaRPr lang="ru-RU" sz="1800" b="1" dirty="0"/>
          </a:p>
        </p:txBody>
      </p:sp>
      <p:pic>
        <p:nvPicPr>
          <p:cNvPr id="4" name="Объект 3" descr="ÐÐ»Ð°Ð²Ð´Ð¸Ð¹ ÐÐµÐ±ÐµÐ´ÐµÐ². &quot;ÐÐ»ÐµÐºÑÐ°Ð½Ð´Ñ ÐÐµÐ²ÑÐºÐ¸Ð¹ Ð²Ð¾Ð·Ð²ÑÐ°ÑÐ°ÐµÑÑÑ Ñ ÐÐµÐ´Ð¾Ð²Ð¾Ð³Ð¾ Ð¿Ð¾Ð±Ð¾Ð¸ÑÐ° Ñ Ð¿Ð¾Ð»Ð¾Ð½Ð¾Ð¼ Ð¸ Ð´Ð¾Ð±ÑÑÐµÑ Ð²Ð¾ ÐÑÐºÐ¾Ð² (1242 Ð³Ð¾Ð´)&quot;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518457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87652"/>
            <a:ext cx="5400600" cy="54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Ð. ÐÐ¾Ð»ÑÐºÐ¾Ð². ÐÑÑÑÐµÑÐ° Ð²ÐµÐ»Ð¸ÐºÐ¾Ð³Ð¾ ÐºÐ½ÑÐ·Ñ ÐÐ»ÐµÐºÑÐ°Ð½Ð´ÑÐ° ÐÐµÐ²ÑÐºÐ¾Ð³Ð¾ Ð²Ð¾ ÐÑÐºÐ¾Ð²Ðµ Ð¿Ð¾ÑÐ»Ðµ ÐÐµÐ´Ð¾Ð²Ð¾Ð³Ð¾ Ð¿Ð¾Ð±Ð¾Ð¸ÑÐ°&quot;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43" y="1484784"/>
            <a:ext cx="3491880" cy="452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95" y="5733257"/>
            <a:ext cx="526915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7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270576" cy="10081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hlinkClick r:id="rId2" action="ppaction://program"/>
              </a:rPr>
              <a:t>«Вставайте, люди русские» </a:t>
            </a:r>
            <a:r>
              <a:rPr lang="ru-RU" sz="2000" b="1" dirty="0" err="1" smtClean="0">
                <a:hlinkClick r:id="rId2" action="ppaction://program"/>
              </a:rPr>
              <a:t>С.Прокофьева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6544816" cy="40324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600" dirty="0"/>
          </a:p>
          <a:p>
            <a:r>
              <a:rPr lang="ru-RU" sz="1600" b="1" dirty="0">
                <a:solidFill>
                  <a:prstClr val="black"/>
                </a:solidFill>
                <a:ea typeface="Calibri"/>
                <a:cs typeface="Times New Roman"/>
              </a:rPr>
              <a:t>Святой благоверный князь Александр Невский встал на пути шведов и не пустил в отеческие пределы мрачные силы</a:t>
            </a:r>
            <a:br>
              <a:rPr lang="ru-RU" sz="1600" b="1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prstClr val="black"/>
                </a:solidFill>
                <a:ea typeface="Calibri"/>
                <a:cs typeface="Times New Roman"/>
              </a:rPr>
              <a:t>Ливонского ордена. Александру Невскому было всего 22 года.</a:t>
            </a:r>
            <a:br>
              <a:rPr lang="ru-RU" sz="16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4" name="Рисунок 3" descr="https://stihi.ru/pics/2018/12/06/518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908721"/>
            <a:ext cx="5328593" cy="33123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5047502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В условиях страшных испытаний он нашёл силы противостоять Западным завоевателям, движение на Русь было остановлено (на столетия). </a:t>
            </a:r>
          </a:p>
        </p:txBody>
      </p:sp>
    </p:spTree>
    <p:extLst>
      <p:ext uri="{BB962C8B-B14F-4D97-AF65-F5344CB8AC3E}">
        <p14:creationId xmlns:p14="http://schemas.microsoft.com/office/powerpoint/2010/main" val="39825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Татары опустошали русские земли, требовали подчинения русских князей. Александр пожертвовал гордостью князя, когда это нужно для спасения народа. Огромная орда с востока грозила разорить Русь. Столько войск, чтобы остановить их, - не было. Нужно было договориться о мире. И Александр поехал в столицу ордынцев </a:t>
            </a:r>
            <a:endParaRPr lang="ru-RU" sz="2000" dirty="0"/>
          </a:p>
        </p:txBody>
      </p:sp>
      <p:pic>
        <p:nvPicPr>
          <p:cNvPr id="4" name="Объект 3" descr="http://zabavnik.club/wp-content/uploads/2018/04/Aleksandr_Nevskiy_31_1712493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6747"/>
            <a:ext cx="6667500" cy="42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77272"/>
            <a:ext cx="59340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7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Вы можете представить себе, что нелегко было благородному князю земли Русской ездить кланяться полудиким ханам татарским. Последнее путешествие его в город Сарай было в 1262 году,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http://zabavnik.club/wp-content/uploads/2018/04/aleksandr_nevskiy_2_1712554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3"/>
            <a:ext cx="4824536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1124745"/>
            <a:ext cx="3779912" cy="547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Врага всей кровью ненавидел,</a:t>
            </a:r>
          </a:p>
          <a:p>
            <a:r>
              <a:rPr lang="ru-RU" b="1" i="1" dirty="0"/>
              <a:t>На мир же миром отвечал,</a:t>
            </a:r>
          </a:p>
          <a:p>
            <a:r>
              <a:rPr lang="ru-RU" b="1" i="1" dirty="0"/>
              <a:t>Был дипломатом, всё предвидел,</a:t>
            </a:r>
          </a:p>
          <a:p>
            <a:r>
              <a:rPr lang="ru-RU" b="1" i="1" dirty="0"/>
              <a:t>С Ордой согласье* заключал.</a:t>
            </a:r>
          </a:p>
          <a:p>
            <a:endParaRPr lang="ru-RU" b="1" i="1" dirty="0"/>
          </a:p>
          <a:p>
            <a:r>
              <a:rPr lang="ru-RU" b="1" i="1" dirty="0"/>
              <a:t>Во имя маленького мира,</a:t>
            </a:r>
          </a:p>
          <a:p>
            <a:r>
              <a:rPr lang="ru-RU" b="1" i="1" dirty="0"/>
              <a:t>Чтоб </a:t>
            </a:r>
            <a:r>
              <a:rPr lang="ru-RU" b="1" i="1" dirty="0" err="1"/>
              <a:t>крОви</a:t>
            </a:r>
            <a:r>
              <a:rPr lang="ru-RU" b="1" i="1" dirty="0"/>
              <a:t> зря не проливать,</a:t>
            </a:r>
          </a:p>
          <a:p>
            <a:r>
              <a:rPr lang="ru-RU" b="1" i="1" dirty="0"/>
              <a:t>Чтоб отдохнуть, латая дыры,</a:t>
            </a:r>
          </a:p>
          <a:p>
            <a:r>
              <a:rPr lang="ru-RU" b="1" i="1" dirty="0"/>
              <a:t>И войско храброе собрать!</a:t>
            </a:r>
          </a:p>
          <a:p>
            <a:endParaRPr lang="ru-RU" b="1" i="1" dirty="0"/>
          </a:p>
          <a:p>
            <a:r>
              <a:rPr lang="ru-RU" b="1" i="1" dirty="0"/>
              <a:t>Орда была неустрашима!</a:t>
            </a:r>
          </a:p>
          <a:p>
            <a:r>
              <a:rPr lang="ru-RU" b="1" i="1" dirty="0"/>
              <a:t>Её бесчисленная рать,</a:t>
            </a:r>
          </a:p>
          <a:p>
            <a:r>
              <a:rPr lang="ru-RU" b="1" i="1" dirty="0"/>
              <a:t>Лишь только с </a:t>
            </a:r>
            <a:r>
              <a:rPr lang="ru-RU" b="1" i="1" dirty="0" err="1"/>
              <a:t>саранчёй</a:t>
            </a:r>
            <a:r>
              <a:rPr lang="ru-RU" b="1" i="1" dirty="0"/>
              <a:t> сравнима,</a:t>
            </a:r>
          </a:p>
          <a:p>
            <a:r>
              <a:rPr lang="ru-RU" b="1" i="1" dirty="0"/>
              <a:t>Не победить, не сосчитать!</a:t>
            </a:r>
          </a:p>
          <a:p>
            <a:endParaRPr lang="ru-RU" b="1" i="1" dirty="0"/>
          </a:p>
          <a:p>
            <a:r>
              <a:rPr lang="ru-RU" b="1" i="1" dirty="0"/>
              <a:t>Она не целилась на веру,</a:t>
            </a:r>
          </a:p>
          <a:p>
            <a:r>
              <a:rPr lang="ru-RU" b="1" i="1" dirty="0"/>
              <a:t>Умы ей были не нужны,</a:t>
            </a:r>
          </a:p>
          <a:p>
            <a:r>
              <a:rPr lang="ru-RU" b="1" i="1" dirty="0"/>
              <a:t>Земель огромные наделы,</a:t>
            </a:r>
          </a:p>
          <a:p>
            <a:r>
              <a:rPr lang="ru-RU" b="1" i="1" dirty="0"/>
              <a:t>Ей ближе к сердцу кошельки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8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472608" cy="144016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Побаивался Александра хан,</a:t>
            </a:r>
            <a:br>
              <a:rPr lang="ru-RU" sz="1800" b="1" dirty="0"/>
            </a:br>
            <a:r>
              <a:rPr lang="ru-RU" sz="1800" b="1" dirty="0"/>
              <a:t>Наслышан был про смелый его дар.</a:t>
            </a:r>
            <a:br>
              <a:rPr lang="ru-RU" sz="1800" b="1" dirty="0"/>
            </a:br>
            <a:r>
              <a:rPr lang="ru-RU" sz="1800" b="1" dirty="0"/>
              <a:t>Да, как его отца, отравой напоил.</a:t>
            </a:r>
            <a:br>
              <a:rPr lang="ru-RU" sz="1800" b="1" dirty="0"/>
            </a:br>
            <a:r>
              <a:rPr lang="ru-RU" sz="1800" b="1" dirty="0"/>
              <a:t>И по дороге князь вдруг занемог,</a:t>
            </a:r>
            <a:br>
              <a:rPr lang="ru-RU" sz="1800" b="1" dirty="0"/>
            </a:br>
            <a:r>
              <a:rPr lang="ru-RU" sz="1800" b="1" dirty="0"/>
              <a:t>И возвратиться в Новгород не смог.</a:t>
            </a:r>
            <a:br>
              <a:rPr lang="ru-RU" sz="1800" b="1" dirty="0"/>
            </a:br>
            <a:r>
              <a:rPr lang="ru-RU" sz="1800" b="1" dirty="0"/>
              <a:t>Скончался в славном, добром Городце,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 descr="Ð£ÑÐ¿ÐµÐ½Ð¸Ðµ Ð¡Ð²ÑÑÐ¾Ð³Ð¾ ÐÐ»ÐµÐºÑÐ°Ð½Ð´ÑÐ° ÐÐµÐ²ÑÐºÐ¾Ð³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89654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198" y="5949280"/>
            <a:ext cx="637650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188641"/>
            <a:ext cx="33123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3300"/>
                </a:solidFill>
                <a:latin typeface="Comic Sans MS"/>
                <a:ea typeface="Times New Roman"/>
                <a:cs typeface="Aharoni" panose="02010803020104030203" pitchFamily="2" charset="-79"/>
              </a:rPr>
              <a:t>Митрополит, встречая гроб Александра у Боголюбова, воскликнул, проливая горькие слезы: «Закатилось солнце земли Русской!» И все бояре, весь народ голосом отчаяния отвечали ему одним словом: «Погибаем!»</a:t>
            </a:r>
            <a:endParaRPr lang="ru-RU" sz="1400" dirty="0"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algn="just"/>
            <a:r>
              <a:rPr lang="ru-RU" dirty="0">
                <a:solidFill>
                  <a:srgbClr val="003300"/>
                </a:solidFill>
                <a:latin typeface="Comic Sans MS"/>
                <a:ea typeface="Times New Roman"/>
                <a:cs typeface="Aharoni" panose="02010803020104030203" pitchFamily="2" charset="-79"/>
              </a:rPr>
              <a:t>Видя чудеса, бывшие при </a:t>
            </a:r>
            <a:r>
              <a:rPr lang="ru-RU" i="1" dirty="0">
                <a:solidFill>
                  <a:srgbClr val="003300"/>
                </a:solidFill>
                <a:latin typeface="Comic Sans MS"/>
                <a:ea typeface="Times New Roman"/>
                <a:cs typeface="Aharoni" panose="02010803020104030203" pitchFamily="2" charset="-79"/>
              </a:rPr>
              <a:t>погребении Александра, духовенство и вся Россия причислили его к лику святых, и с тех пор мы молимся ему, как нашему </a:t>
            </a:r>
            <a:r>
              <a:rPr lang="ru-RU" dirty="0">
                <a:solidFill>
                  <a:srgbClr val="003300"/>
                </a:solidFill>
                <a:latin typeface="Comic Sans MS"/>
                <a:ea typeface="Times New Roman"/>
                <a:cs typeface="Aharoni" panose="02010803020104030203" pitchFamily="2" charset="-79"/>
              </a:rPr>
              <a:t>заступнику перед Богом.</a:t>
            </a:r>
            <a:endParaRPr lang="ru-RU" sz="1400" dirty="0"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r>
              <a:rPr lang="ru-RU" dirty="0">
                <a:solidFill>
                  <a:srgbClr val="003300"/>
                </a:solidFill>
                <a:latin typeface="Comic Sans MS"/>
                <a:ea typeface="Calibri"/>
                <a:cs typeface="Aharoni" panose="02010803020104030203" pitchFamily="2" charset="-79"/>
              </a:rPr>
              <a:t>Тело его погребено было в монастыре Рождества Богоматери</a:t>
            </a:r>
            <a:r>
              <a:rPr lang="ru-RU" b="1" dirty="0">
                <a:solidFill>
                  <a:srgbClr val="003300"/>
                </a:solidFill>
                <a:latin typeface="Comic Sans MS"/>
                <a:ea typeface="Calibri"/>
                <a:cs typeface="Aharoni" panose="02010803020104030203" pitchFamily="2" charset="-79"/>
              </a:rPr>
              <a:t>, во Владимире</a:t>
            </a:r>
            <a:r>
              <a:rPr lang="ru-RU" dirty="0">
                <a:solidFill>
                  <a:srgbClr val="003300"/>
                </a:solidFill>
                <a:latin typeface="Comic Sans MS"/>
                <a:ea typeface="Calibri"/>
                <a:cs typeface="Aharoni" panose="02010803020104030203" pitchFamily="2" charset="-79"/>
              </a:rPr>
              <a:t>. Оно находилось там до времен Петра Великого, </a:t>
            </a:r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15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922114"/>
          </a:xfrm>
        </p:spPr>
        <p:txBody>
          <a:bodyPr>
            <a:normAutofit/>
          </a:bodyPr>
          <a:lstStyle/>
          <a:p>
            <a:r>
              <a:rPr lang="ru-RU" sz="1800" b="1" dirty="0"/>
              <a:t>Цель</a:t>
            </a:r>
            <a:r>
              <a:rPr lang="ru-RU" sz="1800" b="1" dirty="0" smtClean="0">
                <a:solidFill>
                  <a:schemeClr val="accent2"/>
                </a:solidFill>
              </a:rPr>
              <a:t>:  знакомство </a:t>
            </a:r>
            <a:r>
              <a:rPr lang="ru-RU" sz="1800" b="1" dirty="0">
                <a:solidFill>
                  <a:schemeClr val="accent2"/>
                </a:solidFill>
              </a:rPr>
              <a:t>с  жизнью и подвигом  святого благоверного князя Александра Невского.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Задачи:  </a:t>
            </a:r>
          </a:p>
          <a:p>
            <a:pPr lvl="0" algn="just">
              <a:buFont typeface="Wingdings"/>
              <a:buChar char="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Познакомить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с ролью князя Александра Невского в истории Отечества и защите православной веры.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buFont typeface="Wingdings"/>
              <a:buChar char="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Воспитывать патриотизм и гражданственность через образы святости, гордости за православную веру, любовь к Отечеству русского князя.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buFont typeface="Wingdings"/>
              <a:buChar char="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Побуждать к самосовершенствованию, саморазвитию, к выбору достойного нравственного идеала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Художественно </a:t>
            </a:r>
            <a:r>
              <a:rPr lang="ru-RU" sz="1600" b="1" dirty="0"/>
              <a:t>– педагогическая идея:</a:t>
            </a:r>
            <a:r>
              <a:rPr lang="ru-RU" sz="1600" dirty="0"/>
              <a:t>   (Иоан.15:13). «Нет больше той любви, как если кто положит душу свою за друзей своих» – самое емкое выражение патриотизма в истории </a:t>
            </a:r>
            <a:r>
              <a:rPr lang="ru-RU" sz="1600" dirty="0" smtClean="0"/>
              <a:t>человечества</a:t>
            </a:r>
          </a:p>
          <a:p>
            <a:pPr marL="0" indent="0">
              <a:buNone/>
            </a:pPr>
            <a:r>
              <a:rPr lang="ru-RU" sz="1600" b="1" dirty="0">
                <a:latin typeface="Arial Black" panose="020B0A04020102020204" pitchFamily="34" charset="0"/>
              </a:rPr>
              <a:t>Нам есть чем гордиться в нашей великой истории с древнейших времен и до нынешних дней, есть с кого брать пример!</a:t>
            </a:r>
          </a:p>
        </p:txBody>
      </p:sp>
    </p:spTree>
    <p:extLst>
      <p:ext uri="{BB962C8B-B14F-4D97-AF65-F5344CB8AC3E}">
        <p14:creationId xmlns:p14="http://schemas.microsoft.com/office/powerpoint/2010/main" val="17175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048672" cy="165618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  <a:cs typeface="Times New Roman"/>
              </a:rPr>
              <a:t>Он много сделал, мало пожил,</a:t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ea typeface="Calibri"/>
                <a:cs typeface="Times New Roman"/>
              </a:rPr>
              <a:t>Во имя матушки-Руси,</a:t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ea typeface="Calibri"/>
                <a:cs typeface="Times New Roman"/>
              </a:rPr>
              <a:t>Свой гений храбростью умножил,</a:t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ea typeface="Calibri"/>
                <a:cs typeface="Times New Roman"/>
              </a:rPr>
              <a:t>За жизнь, свободу и мечты!</a:t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ea typeface="Calibri"/>
                <a:cs typeface="Times New Roman"/>
              </a:rPr>
              <a:t> 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" name="Объект 3" descr="http://zabavnik.club/wp-content/uploads/2018/04/Aleksandr_Nevskiy_17_171249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4500"/>
            <a:ext cx="3544215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2276872"/>
            <a:ext cx="3960440" cy="296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Со всех сторон врага "забрало",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Без передыху, битва, бой.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Русь милая, ты так страдала,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Сберёг тебя наш князь святой</a:t>
            </a:r>
            <a:r>
              <a:rPr lang="ru-RU" dirty="0" smtClean="0">
                <a:ea typeface="Calibri"/>
                <a:cs typeface="Times New Roman"/>
              </a:rPr>
              <a:t>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14 ноября 1263 года умер князь Александр Невский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34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916416" cy="244827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Двенадцать битв за двадцать лет с врагом провёл,</a:t>
            </a:r>
            <a:br>
              <a:rPr lang="ru-RU" sz="2000" b="1" dirty="0"/>
            </a:br>
            <a:r>
              <a:rPr lang="ru-RU" sz="2000" b="1" dirty="0"/>
              <a:t>И до победы каждую из них довёл.</a:t>
            </a:r>
            <a:br>
              <a:rPr lang="ru-RU" sz="2000" b="1" dirty="0"/>
            </a:br>
            <a:r>
              <a:rPr lang="ru-RU" sz="2000" b="1" dirty="0"/>
              <a:t>Блестящим полководцем он в то время был,</a:t>
            </a:r>
            <a:br>
              <a:rPr lang="ru-RU" sz="2000" b="1" dirty="0"/>
            </a:br>
            <a:r>
              <a:rPr lang="ru-RU" sz="2000" b="1" dirty="0"/>
              <a:t>С достоинством и честью Родине служил.</a:t>
            </a:r>
            <a:br>
              <a:rPr lang="ru-RU" sz="2000" b="1" dirty="0"/>
            </a:br>
            <a:r>
              <a:rPr lang="ru-RU" sz="2000" b="1" dirty="0"/>
              <a:t>Талантливый был дипломат, мог убедить</a:t>
            </a:r>
            <a:br>
              <a:rPr lang="ru-RU" sz="2000" b="1" dirty="0"/>
            </a:br>
            <a:r>
              <a:rPr lang="ru-RU" sz="2000" b="1" dirty="0"/>
              <a:t>Татар, что нет резона просто Русь губить,</a:t>
            </a:r>
            <a:br>
              <a:rPr lang="ru-RU" sz="2000" b="1" dirty="0"/>
            </a:br>
            <a:r>
              <a:rPr lang="ru-RU" sz="2000" b="1" dirty="0"/>
              <a:t>Что можно больше пользы с неё взять,</a:t>
            </a:r>
            <a:br>
              <a:rPr lang="ru-RU" sz="2000" b="1" dirty="0"/>
            </a:br>
            <a:r>
              <a:rPr lang="ru-RU" sz="2000" b="1" dirty="0"/>
              <a:t>А князям княжить в государстве дать.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6400800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1-prisek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4914"/>
            <a:ext cx="504056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5-nevskay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4914"/>
            <a:ext cx="4355976" cy="3975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1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013176"/>
            <a:ext cx="7344816" cy="14668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45223"/>
            <a:ext cx="6552728" cy="9361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ages.myshared.ru/10/966137/slide_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1682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0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8215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"Соблюдение Русской земли от беды на Востоке, знаменитые подвиги за веру и землю на Западе доставили Александру славную память на Руси, сделали его самым видным историческим лицом в нашей древней истории от Мономаха до Донского".  (Соловьёв "История России").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http://mtdata.ru/u18/photo193D/20241261388-0/original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62" y="1510918"/>
            <a:ext cx="513303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988840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</a:t>
            </a:r>
            <a:r>
              <a:rPr lang="ru-RU" b="1" dirty="0"/>
              <a:t>Верьте в себя и боритесь за поставленную цель!"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"</a:t>
            </a:r>
            <a:r>
              <a:rPr lang="ru-RU" b="1" dirty="0"/>
              <a:t>Помните и детям, и внукам накажите о защите Руси всегда</a:t>
            </a:r>
            <a:r>
              <a:rPr lang="ru-RU" b="1" dirty="0" smtClean="0"/>
              <a:t>!«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"Кто к нам с мечом войдёт, тот от меча и погибнет!"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"</a:t>
            </a:r>
            <a:r>
              <a:rPr lang="ru-RU" b="1" dirty="0"/>
              <a:t>Идите и скажите - Русь жива</a:t>
            </a:r>
            <a:r>
              <a:rPr lang="ru-RU" b="1" dirty="0" smtClean="0"/>
              <a:t>!«</a:t>
            </a:r>
          </a:p>
          <a:p>
            <a:r>
              <a:rPr lang="ru-RU" b="1" dirty="0" smtClean="0"/>
              <a:t> </a:t>
            </a:r>
            <a:r>
              <a:rPr lang="ru-RU" b="1" dirty="0"/>
              <a:t>(Александр Невский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5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93022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>Историк Д.М. </a:t>
            </a:r>
            <a:r>
              <a:rPr lang="ru-RU" sz="1600" dirty="0" err="1">
                <a:ea typeface="Calibri"/>
                <a:cs typeface="Times New Roman"/>
              </a:rPr>
              <a:t>Володихин</a:t>
            </a:r>
            <a:r>
              <a:rPr lang="ru-RU" sz="1600" dirty="0">
                <a:ea typeface="Calibri"/>
                <a:cs typeface="Times New Roman"/>
              </a:rPr>
              <a:t> так писал о </a:t>
            </a:r>
            <a:r>
              <a:rPr lang="ru-RU" sz="1600" dirty="0" smtClean="0">
                <a:ea typeface="Calibri"/>
                <a:cs typeface="Times New Roman"/>
              </a:rPr>
              <a:t>великом </a:t>
            </a:r>
            <a:r>
              <a:rPr lang="ru-RU" sz="1600" dirty="0">
                <a:ea typeface="Calibri"/>
                <a:cs typeface="Times New Roman"/>
              </a:rPr>
              <a:t>князе: «Александр Ярославич тем </a:t>
            </a:r>
            <a:r>
              <a:rPr lang="ru-RU" sz="1600" dirty="0" smtClean="0">
                <a:ea typeface="Calibri"/>
                <a:cs typeface="Times New Roman"/>
              </a:rPr>
              <a:t>славен</a:t>
            </a:r>
            <a:r>
              <a:rPr lang="ru-RU" sz="1600" dirty="0">
                <a:ea typeface="Calibri"/>
                <a:cs typeface="Times New Roman"/>
              </a:rPr>
              <a:t>, что принял русский корабль </a:t>
            </a:r>
            <a:r>
              <a:rPr lang="ru-RU" sz="1600" dirty="0" smtClean="0">
                <a:ea typeface="Calibri"/>
                <a:cs typeface="Times New Roman"/>
              </a:rPr>
              <a:t>полуразбитым</a:t>
            </a:r>
            <a:r>
              <a:rPr lang="ru-RU" sz="1600" dirty="0">
                <a:ea typeface="Calibri"/>
                <a:cs typeface="Times New Roman"/>
              </a:rPr>
              <a:t>, крепко сидящим на подводных камнях, с пробоинами в бортах, и честно потрудился </a:t>
            </a:r>
            <a:r>
              <a:rPr lang="ru-RU" sz="1600" dirty="0" smtClean="0">
                <a:ea typeface="Calibri"/>
                <a:cs typeface="Times New Roman"/>
              </a:rPr>
              <a:t>ради </a:t>
            </a:r>
            <a:r>
              <a:rPr lang="ru-RU" sz="1600" dirty="0">
                <a:ea typeface="Calibri"/>
                <a:cs typeface="Times New Roman"/>
              </a:rPr>
              <a:t>его спасения. Не покладая рук, откачивал воду, латал дыры, отбивался от мародеров, стоя по колено в ледяных волнах. Притом не обратился в кровожадного зверя, к чему </a:t>
            </a:r>
            <a:r>
              <a:rPr lang="ru-RU" sz="1600" dirty="0" smtClean="0">
                <a:ea typeface="Calibri"/>
                <a:cs typeface="Times New Roman"/>
              </a:rPr>
              <a:t>склоняли </a:t>
            </a:r>
            <a:r>
              <a:rPr lang="ru-RU" sz="1600" dirty="0" err="1">
                <a:ea typeface="Calibri"/>
                <a:cs typeface="Times New Roman"/>
              </a:rPr>
              <a:t>суровейшие</a:t>
            </a:r>
            <a:r>
              <a:rPr lang="ru-RU" sz="1600" dirty="0">
                <a:ea typeface="Calibri"/>
                <a:cs typeface="Times New Roman"/>
              </a:rPr>
              <a:t> условия, в коих ему при-шлось осуществлять свою власть, а остался истинно христианским государем».</a:t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4" name="Объект 3" descr="01-rubcov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5004594" cy="38496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403648" y="5759345"/>
            <a:ext cx="483393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>На </a:t>
            </a:r>
            <a:r>
              <a:rPr lang="ru-RU" b="1" dirty="0" err="1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>Плещеевом</a:t>
            </a:r>
            <a:r>
              <a:rPr lang="ru-RU" b="1" dirty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> озере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88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990033"/>
                </a:solidFill>
                <a:latin typeface="Arial" charset="0"/>
              </a:rPr>
              <a:t>Общецерковное прославление святого Александра Невского совершилось </a:t>
            </a:r>
            <a:br>
              <a:rPr lang="ru-RU" sz="2800" b="1" smtClean="0">
                <a:solidFill>
                  <a:srgbClr val="990033"/>
                </a:solidFill>
                <a:latin typeface="Arial" charset="0"/>
              </a:rPr>
            </a:br>
            <a:r>
              <a:rPr lang="ru-RU" sz="2800" b="1" smtClean="0">
                <a:solidFill>
                  <a:srgbClr val="990033"/>
                </a:solidFill>
                <a:latin typeface="Arial" charset="0"/>
              </a:rPr>
              <a:t>в 1547 году.</a:t>
            </a:r>
          </a:p>
        </p:txBody>
      </p:sp>
      <p:pic>
        <p:nvPicPr>
          <p:cNvPr id="21507" name="Picture 6" descr="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24000"/>
            <a:ext cx="3097213" cy="4876800"/>
          </a:xfrm>
        </p:spPr>
      </p:pic>
      <p:pic>
        <p:nvPicPr>
          <p:cNvPr id="21508" name="Picture 7" descr="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524000"/>
            <a:ext cx="2871788" cy="4876800"/>
          </a:xfrm>
        </p:spPr>
      </p:pic>
    </p:spTree>
    <p:extLst>
      <p:ext uri="{BB962C8B-B14F-4D97-AF65-F5344CB8AC3E}">
        <p14:creationId xmlns:p14="http://schemas.microsoft.com/office/powerpoint/2010/main" val="22005446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108012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>Петр [I] возымел желание дать </a:t>
            </a:r>
            <a:r>
              <a:rPr lang="ru-RU" sz="1800" dirty="0" smtClean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>Петербургу Небесного покровителя и </a:t>
            </a:r>
            <a:r>
              <a:rPr lang="ru-RU" sz="1800" dirty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>избрал для этой цели святого князя Александра Невского. 4 июня 1723 года государь приказал перевезти его мощи из Владимира в Александро-Невский монастырь. </a:t>
            </a:r>
            <a:endParaRPr lang="ru-RU" sz="1800" dirty="0"/>
          </a:p>
        </p:txBody>
      </p:sp>
      <p:pic>
        <p:nvPicPr>
          <p:cNvPr id="4" name="Рисунок 3" descr="Ð¤Ð¸Ð»Ð¸Ð¿Ð¿ ÐÐ»ÐµÐºÑÐ°Ð½Ð´ÑÐ¾Ð²Ð¸Ñ ÐÐ¾ÑÐºÐ²Ð¸ÑÐ¸Ð½. &quot;ÐÐµÑÐµÐ½ÐµÑÐµÐ½Ð¸Ðµ Ð¼Ð¾ÑÐµÐ¹ ÑÐ²ÑÑÐ¾Ð³Ð¾ ÐÐ»ÐµÐºÑÐ°Ð½Ð´ÑÐ° ÐÐµÐ²ÑÐºÐ¾Ð³Ð¾ Ð¸Ð¼Ð¿ÐµÑÐ°ÑÐ¾ÑÐ¾Ð¼ ÐÐµÑÑÐ¾Ð¼ I Ð² ÐÐµÑÐµÑÐ±ÑÑÐ³&quot;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3371"/>
            <a:ext cx="5940425" cy="3839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373216"/>
            <a:ext cx="4572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>Филипп Александрович Москвитин. </a:t>
            </a:r>
            <a:r>
              <a:rPr lang="ru-RU" sz="1400" dirty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>«Перенесение мощей святого князя Александра Невского императором Петром I в Петербург»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74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hlinkClick r:id="rId2" action="ppaction://program"/>
              </a:rPr>
              <a:t>12 сентября –день перенесения мощей святого князя А Невского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196752"/>
            <a:ext cx="3888432" cy="42484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>Мощи были встречены за несколько верст от Петербурга самим царем и доставлены на судне в Александро-Невский монастырь, где положены были в позолоченной </a:t>
            </a:r>
            <a:r>
              <a:rPr lang="ru-RU" sz="2400" dirty="0" smtClean="0">
                <a:solidFill>
                  <a:srgbClr val="003300"/>
                </a:solidFill>
                <a:latin typeface="Comic Sans MS"/>
                <a:ea typeface="Calibri"/>
                <a:cs typeface="Times New Roman"/>
              </a:rPr>
              <a:t>раке. 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665538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4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1700531"/>
          </a:xfrm>
        </p:spPr>
        <p:txBody>
          <a:bodyPr>
            <a:normAutofit/>
          </a:bodyPr>
          <a:lstStyle/>
          <a:p>
            <a:r>
              <a:rPr lang="ru-RU" sz="2400" kern="0" dirty="0">
                <a:solidFill>
                  <a:srgbClr val="000000"/>
                </a:solidFill>
                <a:latin typeface="Times New Roman"/>
                <a:cs typeface="Arial"/>
              </a:rPr>
              <a:t>Орден Александра Невского, учреждённый Екатериной 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  <a:cs typeface="Arial"/>
              </a:rPr>
              <a:t>I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  <a:cs typeface="Arial"/>
              </a:rPr>
              <a:t/>
            </a:r>
            <a:br>
              <a:rPr lang="ru-RU" sz="2400" kern="0" dirty="0" smtClean="0">
                <a:solidFill>
                  <a:srgbClr val="000000"/>
                </a:solidFill>
                <a:latin typeface="Times New Roman"/>
                <a:cs typeface="Arial"/>
              </a:rPr>
            </a:br>
            <a:r>
              <a:rPr lang="ru-RU" sz="2400" kern="0" dirty="0" smtClean="0">
                <a:solidFill>
                  <a:srgbClr val="000000"/>
                </a:solidFill>
                <a:latin typeface="Times New Roman"/>
                <a:cs typeface="Arial"/>
              </a:rPr>
              <a:t>Орден Александра Невского , учрежденный в 1942 году</a:t>
            </a:r>
            <a:br>
              <a:rPr lang="ru-RU" sz="2400" kern="0" dirty="0" smtClean="0">
                <a:solidFill>
                  <a:srgbClr val="000000"/>
                </a:solidFill>
                <a:latin typeface="Times New Roman"/>
                <a:cs typeface="Arial"/>
              </a:rPr>
            </a:br>
            <a:r>
              <a:rPr lang="ru-RU" sz="2400" kern="0" dirty="0" smtClean="0">
                <a:solidFill>
                  <a:srgbClr val="000000"/>
                </a:solidFill>
                <a:latin typeface="Times New Roman"/>
                <a:cs typeface="Arial"/>
              </a:rPr>
              <a:t>Современный орден святого Александра Невского</a:t>
            </a:r>
            <a:endParaRPr lang="ru-RU" sz="2400" dirty="0"/>
          </a:p>
        </p:txBody>
      </p:sp>
      <p:pic>
        <p:nvPicPr>
          <p:cNvPr id="4" name="Picture 5" descr="Орден Александра Невского,учрежденный Екатериной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988840"/>
            <a:ext cx="2231653" cy="3600400"/>
          </a:xfrm>
          <a:noFill/>
        </p:spPr>
      </p:pic>
      <p:pic>
        <p:nvPicPr>
          <p:cNvPr id="5" name="Picture 6" descr="Орд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75169"/>
            <a:ext cx="3312368" cy="358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ÐÑÐ´ÐµÐ½ ÐÐ»ÐµÐºÑÐ°Ð½Ð´ÑÐ° ÐÐµÐ²ÑÐºÐ¾Ð³Ð¾ (Ð Ð¤)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09" y="1975169"/>
            <a:ext cx="1881331" cy="35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3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 Святой Александр не Бог - человек.</a:t>
            </a:r>
            <a:br>
              <a:rPr lang="ru-RU" sz="2400" dirty="0"/>
            </a:br>
            <a:r>
              <a:rPr lang="ru-RU" sz="2400" dirty="0"/>
              <a:t>                                                                    Его почитают который уж век...</a:t>
            </a:r>
          </a:p>
        </p:txBody>
      </p:sp>
      <p:pic>
        <p:nvPicPr>
          <p:cNvPr id="4" name="Объект 3" descr="http://molitvennikk.ru/wp-content/uploads/2018/09/34d6f30f528c39eab9561a83f39ddd1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518457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1340769"/>
            <a:ext cx="30963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Князь так возлюбил Иисуса Христа,</a:t>
            </a:r>
            <a:b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Что промысел Божий довёл до конца.</a:t>
            </a:r>
            <a:b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Воздвиг он заслон иноверческой силе-</a:t>
            </a:r>
            <a:b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И так сохранил Православие в России!</a:t>
            </a:r>
            <a:b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А церковь для памяти вечной, живых,</a:t>
            </a:r>
            <a:b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Причислила Невского к лику святых..</a:t>
            </a:r>
            <a:b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Возводятся храмы</a:t>
            </a:r>
            <a:r>
              <a:rPr lang="ru-RU" dirty="0" smtClean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, чтоб </a:t>
            </a: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веру сберечь-</a:t>
            </a:r>
            <a:b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На страже  с небес-его княжеский меч!</a:t>
            </a:r>
            <a:b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2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412360" cy="864097"/>
          </a:xfrm>
        </p:spPr>
        <p:txBody>
          <a:bodyPr>
            <a:normAutofit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оль в Русской истории </a:t>
            </a:r>
            <a:endParaRPr lang="ru-RU" b="1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431902" y="1484784"/>
            <a:ext cx="5244554" cy="4968552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>
                <a:solidFill>
                  <a:schemeClr val="tx1"/>
                </a:solidFill>
              </a:rPr>
              <a:t>Александр Ярославич Невский - Святой, </a:t>
            </a:r>
          </a:p>
          <a:p>
            <a:r>
              <a:rPr lang="ru-RU" sz="3800" dirty="0">
                <a:solidFill>
                  <a:schemeClr val="tx1"/>
                </a:solidFill>
              </a:rPr>
              <a:t>благоверный великий князь, защитник земли </a:t>
            </a:r>
          </a:p>
          <a:p>
            <a:r>
              <a:rPr lang="ru-RU" sz="3800" dirty="0">
                <a:solidFill>
                  <a:schemeClr val="tx1"/>
                </a:solidFill>
              </a:rPr>
              <a:t>Русской. Государственный деятель и полководец </a:t>
            </a:r>
          </a:p>
          <a:p>
            <a:r>
              <a:rPr lang="ru-RU" sz="3800" dirty="0">
                <a:solidFill>
                  <a:schemeClr val="tx1"/>
                </a:solidFill>
              </a:rPr>
              <a:t>средневековой Руси, сыгравший исключительную </a:t>
            </a:r>
          </a:p>
          <a:p>
            <a:r>
              <a:rPr lang="ru-RU" sz="3800" dirty="0">
                <a:solidFill>
                  <a:schemeClr val="tx1"/>
                </a:solidFill>
              </a:rPr>
              <a:t>роль в Русской истории в драматический период,</a:t>
            </a:r>
          </a:p>
          <a:p>
            <a:r>
              <a:rPr lang="ru-RU" sz="3800" dirty="0">
                <a:solidFill>
                  <a:schemeClr val="tx1"/>
                </a:solidFill>
              </a:rPr>
              <a:t>когда Русь подвергалась удару с трёх сторон -</a:t>
            </a:r>
          </a:p>
          <a:p>
            <a:r>
              <a:rPr lang="ru-RU" sz="3800" dirty="0">
                <a:solidFill>
                  <a:schemeClr val="tx1"/>
                </a:solidFill>
              </a:rPr>
              <a:t>католического Запада, монголо-татар, Литвы.</a:t>
            </a:r>
          </a:p>
          <a:p>
            <a:r>
              <a:rPr lang="ru-RU" sz="3800" dirty="0">
                <a:solidFill>
                  <a:schemeClr val="tx1"/>
                </a:solidFill>
              </a:rPr>
              <a:t>Он был единственным православным светским </a:t>
            </a:r>
          </a:p>
          <a:p>
            <a:r>
              <a:rPr lang="ru-RU" sz="3800" dirty="0">
                <a:solidFill>
                  <a:schemeClr val="tx1"/>
                </a:solidFill>
              </a:rPr>
              <a:t>правителем не только на Руси, но и во всей Европе,</a:t>
            </a:r>
          </a:p>
          <a:p>
            <a:r>
              <a:rPr lang="ru-RU" sz="3800" dirty="0">
                <a:solidFill>
                  <a:schemeClr val="tx1"/>
                </a:solidFill>
              </a:rPr>
              <a:t>который не пошёл на компромисс с католической </a:t>
            </a:r>
          </a:p>
          <a:p>
            <a:r>
              <a:rPr lang="ru-RU" sz="3800" dirty="0">
                <a:solidFill>
                  <a:schemeClr val="tx1"/>
                </a:solidFill>
              </a:rPr>
              <a:t>церковью ради сохранения власти. </a:t>
            </a:r>
            <a:r>
              <a:rPr lang="ru-RU" sz="5100" b="1" dirty="0">
                <a:solidFill>
                  <a:schemeClr val="tx1"/>
                </a:solidFill>
              </a:rPr>
              <a:t>Полководец</a:t>
            </a:r>
            <a:r>
              <a:rPr lang="ru-RU" sz="5100" b="1" dirty="0"/>
              <a:t>, </a:t>
            </a:r>
          </a:p>
          <a:p>
            <a:r>
              <a:rPr lang="ru-RU" sz="5100" b="1" dirty="0">
                <a:solidFill>
                  <a:schemeClr val="tx1"/>
                </a:solidFill>
              </a:rPr>
              <a:t>не проигравший ни одного сражения.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2" y="1412776"/>
            <a:ext cx="273959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312" y="5661248"/>
            <a:ext cx="3303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Павел </a:t>
            </a:r>
            <a:r>
              <a:rPr lang="ru-RU" dirty="0"/>
              <a:t>Дмитриевич Корин. </a:t>
            </a:r>
            <a:br>
              <a:rPr lang="ru-RU" dirty="0"/>
            </a:br>
            <a:r>
              <a:rPr lang="ru-RU" dirty="0"/>
              <a:t>«Александр Невский».</a:t>
            </a:r>
            <a:br>
              <a:rPr lang="ru-RU" dirty="0"/>
            </a:br>
            <a:r>
              <a:rPr lang="ru-RU" dirty="0"/>
              <a:t>1942.</a:t>
            </a:r>
          </a:p>
        </p:txBody>
      </p:sp>
    </p:spTree>
    <p:extLst>
      <p:ext uri="{BB962C8B-B14F-4D97-AF65-F5344CB8AC3E}">
        <p14:creationId xmlns:p14="http://schemas.microsoft.com/office/powerpoint/2010/main" val="18769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Памятник Александру Невскому в Пскове</a:t>
            </a:r>
            <a:br>
              <a:rPr lang="ru-RU" sz="1800" dirty="0" smtClean="0"/>
            </a:br>
            <a:r>
              <a:rPr lang="ru-RU" sz="1800" dirty="0">
                <a:solidFill>
                  <a:prstClr val="black"/>
                </a:solidFill>
              </a:rPr>
              <a:t>Памятник Александру Невскому </a:t>
            </a:r>
            <a:r>
              <a:rPr lang="ru-RU" sz="1800" dirty="0" smtClean="0">
                <a:solidFill>
                  <a:prstClr val="black"/>
                </a:solidFill>
              </a:rPr>
              <a:t>в Санкт – Петербурге</a:t>
            </a:r>
            <a:br>
              <a:rPr lang="ru-RU" sz="1800" dirty="0" smtClean="0">
                <a:solidFill>
                  <a:prstClr val="black"/>
                </a:solidFill>
              </a:rPr>
            </a:br>
            <a:r>
              <a:rPr lang="ru-RU" sz="1800" dirty="0" smtClean="0">
                <a:solidFill>
                  <a:prstClr val="black"/>
                </a:solidFill>
              </a:rPr>
              <a:t>Собор Александра Невского в Эстонии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sz="1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772816"/>
            <a:ext cx="2676525" cy="4048125"/>
          </a:xfrm>
          <a:noFill/>
        </p:spPr>
      </p:pic>
      <p:pic>
        <p:nvPicPr>
          <p:cNvPr id="5" name="Picture 5" descr="Памятник в Санкт-Петербур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2609776" cy="42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Собор Александр Невский в Это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77" y="1905086"/>
            <a:ext cx="3068695" cy="410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4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Собор Александра Невского в Софии</a:t>
            </a:r>
            <a:br>
              <a:rPr lang="ru-RU" sz="1600" dirty="0" smtClean="0"/>
            </a:br>
            <a:r>
              <a:rPr lang="ru-RU" sz="1600" dirty="0" smtClean="0"/>
              <a:t>Александро-Невская Лавра в Санкт -Петербурге</a:t>
            </a:r>
            <a:endParaRPr lang="ru-RU" sz="1600" dirty="0"/>
          </a:p>
        </p:txBody>
      </p:sp>
      <p:pic>
        <p:nvPicPr>
          <p:cNvPr id="4" name="Picture 4" descr="собор Александра Невского в Соф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3" y="1628801"/>
            <a:ext cx="4320480" cy="3240360"/>
          </a:xfrm>
          <a:noFill/>
        </p:spPr>
      </p:pic>
      <p:pic>
        <p:nvPicPr>
          <p:cNvPr id="19458" name="Picture 2" descr="https://bus.altustour.by/image/2/640/400/5/img/tours/nevskaya-lavr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62214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620688"/>
            <a:ext cx="4392488" cy="59046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  <a:t>Века прошли, а люди чтут и помнят</a:t>
            </a:r>
            <a:b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</a:br>
            <a: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  <a:t>Его, героя праведной Руси.</a:t>
            </a:r>
            <a:b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</a:br>
            <a: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  <a:t>К нему взывают и с надеждой просят,</a:t>
            </a:r>
            <a:b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</a:br>
            <a: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  <a:t>Чтоб дух побед он в схватках приносил.</a:t>
            </a:r>
            <a:b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</a:br>
            <a: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  <a:t>Служил Отчизне не за страх он, а за совесть.</a:t>
            </a:r>
            <a:b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</a:br>
            <a: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  <a:t>С врагом отважно, смело в бой вступал.</a:t>
            </a:r>
            <a:b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</a:br>
            <a: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  <a:t>Порой не численностью, а уменьем</a:t>
            </a:r>
            <a:b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</a:br>
            <a: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  <a:t>Своих врагов он в битвах побеждал.</a:t>
            </a:r>
            <a:br>
              <a:rPr lang="ru-RU" sz="2800" dirty="0">
                <a:solidFill>
                  <a:srgbClr val="474747"/>
                </a:solidFill>
                <a:latin typeface="Helvetica"/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4" name="Picture 4" descr="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836712"/>
            <a:ext cx="4211216" cy="4990564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539552" y="6309845"/>
            <a:ext cx="275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Песня Александр Невский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7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39149" y="146929"/>
            <a:ext cx="5049079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Народное предание гласит: 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«Родная земля может накормить человека своим хлебом, напоить водой из своих родников, но защитить сама себя она не может. </a:t>
            </a:r>
            <a:endParaRPr lang="en-US" sz="1600" b="1" i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Это святое дело тех, кто ест хлеб родной земли, пьет ее воду, дышит ее воздухом и проникается ее красотой.» 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Вот почему профессия воина, защитника Отечества всегда была, есть и будет почетной на Руси. </a:t>
            </a: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протяжении многих веков нашему народу приходилось вести борьбу с чужеземными захватчиками за свое национальное существование и независимость.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Вся история нашего Отечества – это летопись бесчисленных подвигов служения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34" y="179852"/>
            <a:ext cx="3002823" cy="2669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20" y="2998156"/>
            <a:ext cx="3304903" cy="24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Мудрые советы давал он своим дружинникам о том, как нужно им пользоваться своею властью.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"</a:t>
            </a:r>
            <a:r>
              <a:rPr lang="ru-RU" dirty="0"/>
              <a:t>От Бога, - говорил он, - получили мы власть над людьми Божиими и в страшный день суда Божия должны будем отдать отчет в пользовании этою властью. Оградив себя страхом Божиим, помня этот день всеобщего воздаяния каждому по делам его, со всею справедливостью производите суды; не смотрите на лица и положения тяжущихся, будьте одинаково внимательны как к богатому, так и к бедному. Наказывая виновных, не будьте жестоки, соразмеряйте милостью наказание. Ничего не делайте под влиянием гнева, раздражения и зависти. Не забывайте нуждающихся, помогайте всем, творите "нещадную" милостыню, чтобы и себе заслужить милость Божию".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hlinkClick r:id="rId2" action="ppaction://program"/>
              </a:rPr>
              <a:t>Д. Майданов . Александр Невский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984776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2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Александр Ярославич Невский - национальный герой русского народа, род. 30 мая (13) в 1221(0) году </a:t>
            </a:r>
            <a:r>
              <a:rPr lang="ru-RU" sz="1400" b="1" dirty="0" err="1"/>
              <a:t>Переяславль</a:t>
            </a:r>
            <a:r>
              <a:rPr lang="ru-RU" sz="1400" b="1" dirty="0"/>
              <a:t>-Залесский. Отец - Ярослав Всеволодович, мать - Ростислава </a:t>
            </a:r>
            <a:r>
              <a:rPr lang="ru-RU" sz="1400" b="1" dirty="0" err="1"/>
              <a:t>Мстиславна</a:t>
            </a:r>
            <a:r>
              <a:rPr lang="ru-RU" sz="1400" b="1" dirty="0"/>
              <a:t> Смоленская. Брат - Андрей. Супруга - Александра </a:t>
            </a:r>
            <a:r>
              <a:rPr lang="ru-RU" sz="1400" b="1" dirty="0" err="1"/>
              <a:t>Брячиславовна</a:t>
            </a:r>
            <a:r>
              <a:rPr lang="ru-RU" sz="1400" b="1" dirty="0"/>
              <a:t> Полоцкая, Васса. Дети - сыновья Василий, Дмитрий, Андрей, Даниил.</a:t>
            </a:r>
          </a:p>
        </p:txBody>
      </p:sp>
      <p:pic>
        <p:nvPicPr>
          <p:cNvPr id="4" name="Объект 3" descr="http://cf.ppt-online.org/files/slide/p/PmDpsgnTlkM178Cq0GvYLzWOhf5BEtyou4XbUc/slide-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5256583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56176" y="1772816"/>
            <a:ext cx="2664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Был внуком Всеволода Большое Гнездо.</a:t>
            </a:r>
          </a:p>
          <a:p>
            <a:r>
              <a:rPr lang="ru-RU" b="1" dirty="0" smtClean="0"/>
              <a:t>Который делал для Руси — одно добро</a:t>
            </a:r>
          </a:p>
          <a:p>
            <a:r>
              <a:rPr lang="ru-RU" b="1" dirty="0" smtClean="0"/>
              <a:t>И приучал всех сыновей своих</a:t>
            </a:r>
          </a:p>
          <a:p>
            <a:r>
              <a:rPr lang="ru-RU" b="1" dirty="0" smtClean="0"/>
              <a:t>Русь охранять от варваров чужих.</a:t>
            </a:r>
          </a:p>
          <a:p>
            <a:r>
              <a:rPr lang="ru-RU" b="1" dirty="0" smtClean="0"/>
              <a:t>Не только вотчину свою оберегать,</a:t>
            </a:r>
          </a:p>
          <a:p>
            <a:r>
              <a:rPr lang="ru-RU" b="1" dirty="0" smtClean="0"/>
              <a:t>Но и соседям тоже нужно помогать.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1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a typeface="Calibri"/>
                <a:cs typeface="Times New Roman"/>
              </a:rPr>
              <a:t>Династия </a:t>
            </a:r>
            <a:r>
              <a:rPr lang="ru-RU" sz="3200" b="1" dirty="0">
                <a:ea typeface="Calibri"/>
                <a:cs typeface="Times New Roman"/>
              </a:rPr>
              <a:t>-  Рюриковичи, Юрьевичи.</a:t>
            </a:r>
            <a:endParaRPr lang="ru-RU" sz="3200" b="1" dirty="0"/>
          </a:p>
        </p:txBody>
      </p:sp>
      <p:pic>
        <p:nvPicPr>
          <p:cNvPr id="4" name="Объект 3" descr="http://cf.ppt-online.org/files/slide/p/PmDpsgnTlkM178Cq0GvYLzWOhf5BEtyou4XbUc/slide-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5256584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1415647"/>
            <a:ext cx="2952328" cy="544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Александр Ярославович Невский –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Заступник русской земли.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Родился в Переславле – Залесском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В </a:t>
            </a:r>
            <a:r>
              <a:rPr lang="ru-RU" dirty="0">
                <a:ea typeface="Calibri"/>
                <a:cs typeface="Times New Roman"/>
              </a:rPr>
              <a:t>холодные ноябрьские дни.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С малых лет постоянно с отцом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Он в походах, в сражениях был.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И победу, великую славу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О</a:t>
            </a:r>
            <a:r>
              <a:rPr lang="ru-RU" i="1" dirty="0">
                <a:ea typeface="Calibri"/>
                <a:cs typeface="Times New Roman"/>
              </a:rPr>
              <a:t>н</a:t>
            </a:r>
            <a:r>
              <a:rPr lang="ru-RU" dirty="0">
                <a:ea typeface="Calibri"/>
                <a:cs typeface="Times New Roman"/>
              </a:rPr>
              <a:t> из брани всегда выносил.</a:t>
            </a:r>
          </a:p>
        </p:txBody>
      </p:sp>
    </p:spTree>
    <p:extLst>
      <p:ext uri="{BB962C8B-B14F-4D97-AF65-F5344CB8AC3E}">
        <p14:creationId xmlns:p14="http://schemas.microsoft.com/office/powerpoint/2010/main" val="36882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00811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i="1" dirty="0" smtClean="0"/>
              <a:t>В пятнадцать лет увидел Александр бой.</a:t>
            </a:r>
            <a:br>
              <a:rPr lang="ru-RU" sz="2200" i="1" dirty="0" smtClean="0"/>
            </a:br>
            <a:r>
              <a:rPr lang="ru-RU" sz="2200" i="1" dirty="0" smtClean="0"/>
              <a:t>Его на битву взял отец тогда с собой,</a:t>
            </a:r>
            <a:br>
              <a:rPr lang="ru-RU" sz="2200" i="1" dirty="0" smtClean="0"/>
            </a:br>
            <a:r>
              <a:rPr lang="ru-RU" sz="2200" i="1" dirty="0" smtClean="0"/>
              <a:t>Где русские разбили немцев в прах,</a:t>
            </a:r>
            <a:br>
              <a:rPr lang="ru-RU" sz="2200" i="1" dirty="0" smtClean="0"/>
            </a:br>
            <a:r>
              <a:rPr lang="ru-RU" sz="2200" i="1" dirty="0" smtClean="0"/>
              <a:t>А рыцари их проявили страх.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04664"/>
            <a:ext cx="3232448" cy="5929064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Немецкие купцы и рыцари с завистью смотрели  на прибалтийские земли, где протекала мощная Западная Двина. Они построили город Ригу в 1201 году. Для более успешного покорения немцы основали орден рыцарей, прозванных меченосцами. Поверх лат надевали белый плащ, на котором нашит красный меч и над ним красный крест. Огнем и мечом покоряли меченосцы население. Однажды, напав на сторожевой русский отряд, немцы помчались по замерзшей речной поверхности. Лед не выдержал тяжести , треснул и </a:t>
            </a:r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тал проваливаться. Русские стояли и смотрели, как кони и люди, барахтаясь в ледяной воде, погружались на дно. Можно предположить, что юный Александр запомнил картину гибели немцев.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77" y="2060848"/>
            <a:ext cx="354875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796" y="2459772"/>
            <a:ext cx="18196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Картина Александр Невский выполнена в жанре исторической живописи. </a:t>
            </a:r>
            <a:br>
              <a:rPr lang="ru-RU" sz="1600" dirty="0"/>
            </a:br>
            <a:r>
              <a:rPr lang="ru-RU" sz="1600" dirty="0"/>
              <a:t>В ней была предпринята ещё одна попытка отобразить образ легендарного </a:t>
            </a:r>
            <a:br>
              <a:rPr lang="ru-RU" sz="1600" dirty="0"/>
            </a:br>
            <a:r>
              <a:rPr lang="ru-RU" sz="1600" dirty="0"/>
              <a:t>русского полководца и государственного деятеля. На картине Александр </a:t>
            </a:r>
            <a:br>
              <a:rPr lang="ru-RU" sz="1600" dirty="0"/>
            </a:br>
            <a:r>
              <a:rPr lang="ru-RU" sz="1600" dirty="0"/>
              <a:t>Невский показан юным и романтическим воином, которым он навсегда </a:t>
            </a:r>
            <a:br>
              <a:rPr lang="ru-RU" sz="1600" dirty="0"/>
            </a:br>
            <a:r>
              <a:rPr lang="ru-RU" sz="1600" dirty="0"/>
              <a:t>остался в русской исторической летописи. Великий князь изображен на </a:t>
            </a:r>
            <a:br>
              <a:rPr lang="ru-RU" sz="1600" dirty="0"/>
            </a:br>
            <a:r>
              <a:rPr lang="ru-RU" sz="1600" dirty="0"/>
              <a:t>фоне стяга с изображением Спаса и иконы Георгия Победоносца. </a:t>
            </a:r>
            <a:br>
              <a:rPr lang="ru-RU" sz="1600" dirty="0"/>
            </a:br>
            <a:r>
              <a:rPr lang="ru-RU" sz="1600" dirty="0"/>
              <a:t>Дополняют изображение купола собора Святой Софии и суровый пейзаж </a:t>
            </a:r>
            <a:br>
              <a:rPr lang="ru-RU" sz="1600" dirty="0"/>
            </a:br>
            <a:r>
              <a:rPr lang="ru-RU" sz="1600" dirty="0"/>
              <a:t>реки Волхов. Картина является составной частью исторического цикла </a:t>
            </a:r>
            <a:br>
              <a:rPr lang="ru-RU" sz="1600" dirty="0"/>
            </a:br>
            <a:r>
              <a:rPr lang="ru-RU" sz="1600" dirty="0"/>
              <a:t>картин За Землю Русскую.</a:t>
            </a:r>
          </a:p>
        </p:txBody>
      </p:sp>
      <p:pic>
        <p:nvPicPr>
          <p:cNvPr id="4" name="Объект 3" descr="http://cf.ppt-online.org/files/slide/p/PmDpsgnTlkM178Cq0GvYLzWOhf5BEtyou4XbUc/slide-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0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6503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a typeface="Calibri"/>
                <a:cs typeface="Times New Roman"/>
              </a:rPr>
              <a:t>В 1240 </a:t>
            </a:r>
            <a:r>
              <a:rPr lang="ru-RU" sz="1400" dirty="0">
                <a:ea typeface="Calibri"/>
                <a:cs typeface="Times New Roman"/>
              </a:rPr>
              <a:t>году королю шведскому вздумалось завоевать Ладогу и даже Новгород. Для того он отправил на реку Неву множество судов со шведами и норвежцами под начальством зятя своего Биргера. Биргер, привыкший к победам, велел гордо сказать князю новгородскому: «Иди сражаться со мною, если смеешь; я уже в земле твоей!» Александр не устрашился, не показал послам шведским досады, а спокойно отвечал им, что готов к сражению. Тотчас велел он небольшому войску своему собраться; </a:t>
            </a:r>
            <a:r>
              <a:rPr lang="ru-RU" sz="1400" b="1" dirty="0">
                <a:ea typeface="Calibri"/>
                <a:cs typeface="Times New Roman"/>
              </a:rPr>
              <a:t>сам же пошел в Софийскую церковь и там усердно помолился Богу, прося святой его помощи. Усердная молитва имеет чудесную силу над душой христианина: </a:t>
            </a:r>
            <a:r>
              <a:rPr lang="ru-RU" sz="1400" dirty="0">
                <a:ea typeface="Calibri"/>
                <a:cs typeface="Times New Roman"/>
              </a:rPr>
              <a:t>Александр, который не мог в такое короткое время ожидать помощи от отца своего, не мог даже собрать все войско свое, вышел с улыбкой на лице к своей верной дружине и весело сказал: «</a:t>
            </a:r>
            <a:r>
              <a:rPr lang="ru-RU" sz="1400" b="1" dirty="0">
                <a:ea typeface="Calibri"/>
                <a:cs typeface="Times New Roman"/>
              </a:rPr>
              <a:t>Нас немного, и враг силен, но Бог не в силе, а в правде: идите с вашим князем!» </a:t>
            </a:r>
            <a:r>
              <a:rPr lang="ru-RU" sz="1400" dirty="0">
                <a:ea typeface="Calibri"/>
                <a:cs typeface="Times New Roman"/>
              </a:rPr>
              <a:t>Надежда Александра на небесную помощь перешла и в сердца его воинов.</a:t>
            </a:r>
            <a:br>
              <a:rPr lang="ru-RU" sz="1400" dirty="0">
                <a:ea typeface="Calibri"/>
                <a:cs typeface="Times New Roman"/>
              </a:rPr>
            </a:br>
            <a:endParaRPr lang="ru-R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278193" cy="35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JNR7EQYY5TWF-2052081345-1024</_dlc_DocId>
    <_dlc_DocIdUrl xmlns="9c7967ae-0ed1-43b8-ab17-07c74bbb2655">
      <Url>http://www.eduportal44.ru/Kostroma_R_EDU/SchSe/_layouts/15/DocIdRedir.aspx?ID=JNR7EQYY5TWF-2052081345-1024</Url>
      <Description>JNR7EQYY5TWF-2052081345-1024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9C8C698A5B644E99221134144B6C1E" ma:contentTypeVersion="0" ma:contentTypeDescription="Создание документа." ma:contentTypeScope="" ma:versionID="e21dc81da0f3711a1fe8b0a621596e7f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FDE0A-5C4C-46B1-9B76-F9D9ECC0E856}"/>
</file>

<file path=customXml/itemProps2.xml><?xml version="1.0" encoding="utf-8"?>
<ds:datastoreItem xmlns:ds="http://schemas.openxmlformats.org/officeDocument/2006/customXml" ds:itemID="{00D4DEDC-A2B2-43A2-A7B8-1B7C98514008}"/>
</file>

<file path=customXml/itemProps3.xml><?xml version="1.0" encoding="utf-8"?>
<ds:datastoreItem xmlns:ds="http://schemas.openxmlformats.org/officeDocument/2006/customXml" ds:itemID="{15E94202-548D-4341-85DA-E2D5391BA66E}"/>
</file>

<file path=customXml/itemProps4.xml><?xml version="1.0" encoding="utf-8"?>
<ds:datastoreItem xmlns:ds="http://schemas.openxmlformats.org/officeDocument/2006/customXml" ds:itemID="{05449A23-D6D0-46A5-875F-4155EEE0A5DD}"/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1838</Words>
  <Application>Microsoft Office PowerPoint</Application>
  <PresentationFormat>Экран (4:3)</PresentationFormat>
  <Paragraphs>161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Тема Office</vt:lpstr>
      <vt:lpstr>Reporting Progress or Status</vt:lpstr>
      <vt:lpstr>Главное мероприятие</vt:lpstr>
      <vt:lpstr>Святой благоверный князь Александр Невский «Такие люди рождаются лишь раз в тысячелетие, чтобы стать легендой»</vt:lpstr>
      <vt:lpstr>Цель:  знакомство с  жизнью и подвигом  святого благоверного князя Александра Невского.</vt:lpstr>
      <vt:lpstr>Роль в Русской истории </vt:lpstr>
      <vt:lpstr>Д. Майданов . Александр Невский</vt:lpstr>
      <vt:lpstr>Александр Ярославич Невский - национальный герой русского народа, род. 30 мая (13) в 1221(0) году Переяславль-Залесский. Отец - Ярослав Всеволодович, мать - Ростислава Мстиславна Смоленская. Брат - Андрей. Супруга - Александра Брячиславовна Полоцкая, Васса. Дети - сыновья Василий, Дмитрий, Андрей, Даниил.</vt:lpstr>
      <vt:lpstr>Династия -  Рюриковичи, Юрьевичи.</vt:lpstr>
      <vt:lpstr> В пятнадцать лет увидел Александр бой. Его на битву взял отец тогда с собой, Где русские разбили немцев в прах, А рыцари их проявили страх. </vt:lpstr>
      <vt:lpstr>Картина Александр Невский выполнена в жанре исторической живописи.  В ней была предпринята ещё одна попытка отобразить образ легендарного  русского полководца и государственного деятеля. На картине Александр  Невский показан юным и романтическим воином, которым он навсегда  остался в русской исторической летописи. Великий князь изображен на  фоне стяга с изображением Спаса и иконы Георгия Победоносца.  Дополняют изображение купола собора Святой Софии и суровый пейзаж  реки Волхов. Картина является составной частью исторического цикла  картин За Землю Русскую.</vt:lpstr>
      <vt:lpstr>В 1240 году королю шведскому вздумалось завоевать Ладогу и даже Новгород. Для того он отправил на реку Неву множество судов со шведами и норвежцами под начальством зятя своего Биргера. Биргер, привыкший к победам, велел гордо сказать князю новгородскому: «Иди сражаться со мною, если смеешь; я уже в земле твоей!» Александр не устрашился, не показал послам шведским досады, а спокойно отвечал им, что готов к сражению. Тотчас велел он небольшому войску своему собраться; сам же пошел в Софийскую церковь и там усердно помолился Богу, прося святой его помощи. Усердная молитва имеет чудесную силу над душой христианина: Александр, который не мог в такое короткое время ожидать помощи от отца своего, не мог даже собрать все войско свое, вышел с улыбкой на лице к своей верной дружине и весело сказал: «Нас немного, и враг силен, но Бог не в силе, а в правде: идите с вашим князем!» Надежда Александра на небесную помощь перешла и в сердца его воинов. </vt:lpstr>
      <vt:lpstr> Князь русский, жаждая победы, Крушил врага. Уж скоро грянет ночь. Увидев силу Александра, шведы Сбежали с «поля боя» тут же прочь. А  молодой князь за его отвагу, За битву ратную на берегах Невы С тех пор стал называться Невским, Великим и могучим на Руси.    </vt:lpstr>
      <vt:lpstr>Со стороны ливонцев, шведов и Литвы На Русь шли рыцарей жестокие полки, Чтоб веру православную изгнать, А лютеранство русским навязать, Да католичество, что с Запада идёт И всей Руси он только смерть свою несёт. Борьба за власть была и у церквей, И Папа Римский во главе был с ней. </vt:lpstr>
      <vt:lpstr> "Умирай там, где стоишь"                 (Александр Невский) князю Александру было 22 года</vt:lpstr>
      <vt:lpstr>...Александр с возвышенного места смотрел и ждал. Он уклонился от обычно принятого встречного удара, показной дружинной доблести, он предпочел мудрость. Выставив ночью впереди заслон, он велел, ему стоять как вкопанному, пока весь рыцарский клин не втянется в русские ряды. Заслон волю его выполнил: осыпал голову «свиньи» стрелами, а затем принял ее в копья. Александр подал знак, на солнце сверкнул суздальский лев на княжеском стяге, и на рыцарей устремились главные силы русских, с одной стороны новгородцы, псковичи, карелы, ижоряне во главе с тысяцким и посадником, с другой - суздальская рать Александра, и «бысть сеча ту велика немцемь и чюди».</vt:lpstr>
      <vt:lpstr>Ледовое побоище, эпизоды из фильма</vt:lpstr>
      <vt:lpstr>Ты обладал и мудростью, и силой,  Тевтонский орден разгромить ты смог:  Вода Чудского озера могилой  Для немцев стала… и судья им - Бог.  </vt:lpstr>
      <vt:lpstr>«Вставайте, люди русские» С.Прокофьева</vt:lpstr>
      <vt:lpstr>Татары опустошали русские земли, требовали подчинения русских князей. Александр пожертвовал гордостью князя, когда это нужно для спасения народа. Огромная орда с востока грозила разорить Русь. Столько войск, чтобы остановить их, - не было. Нужно было договориться о мире. И Александр поехал в столицу ордынцев </vt:lpstr>
      <vt:lpstr>  Вы можете представить себе, что нелегко было благородному князю земли Русской ездить кланяться полудиким ханам татарским. Последнее путешествие его в город Сарай было в 1262 году, </vt:lpstr>
      <vt:lpstr>Побаивался Александра хан, Наслышан был про смелый его дар. Да, как его отца, отравой напоил. И по дороге князь вдруг занемог, И возвратиться в Новгород не смог. Скончался в славном, добром Городце, </vt:lpstr>
      <vt:lpstr>Он много сделал, мало пожил, Во имя матушки-Руси, Свой гений храбростью умножил, За жизнь, свободу и мечты!   </vt:lpstr>
      <vt:lpstr>Двенадцать битв за двадцать лет с врагом провёл, И до победы каждую из них довёл. Блестящим полководцем он в то время был, С достоинством и честью Родине служил. Талантливый был дипломат, мог убедить Татар, что нет резона просто Русь губить, Что можно больше пользы с неё взять, А князям княжить в государстве дать. </vt:lpstr>
      <vt:lpstr>Презентация PowerPoint</vt:lpstr>
      <vt:lpstr>"Соблюдение Русской земли от беды на Востоке, знаменитые подвиги за веру и землю на Западе доставили Александру славную память на Руси, сделали его самым видным историческим лицом в нашей древней истории от Мономаха до Донского".  (Соловьёв "История России").  </vt:lpstr>
      <vt:lpstr>Историк Д.М. Володихин так писал о великом князе: «Александр Ярославич тем славен, что принял русский корабль полуразбитым, крепко сидящим на подводных камнях, с пробоинами в бортах, и честно потрудился ради его спасения. Не покладая рук, откачивал воду, латал дыры, отбивался от мародеров, стоя по колено в ледяных волнах. Притом не обратился в кровожадного зверя, к чему склоняли суровейшие условия, в коих ему при-шлось осуществлять свою власть, а остался истинно христианским государем». </vt:lpstr>
      <vt:lpstr>Общецерковное прославление святого Александра Невского совершилось  в 1547 году.</vt:lpstr>
      <vt:lpstr>Петр [I] возымел желание дать Петербургу Небесного покровителя и избрал для этой цели святого князя Александра Невского. 4 июня 1723 года государь приказал перевезти его мощи из Владимира в Александро-Невский монастырь. </vt:lpstr>
      <vt:lpstr>12 сентября –день перенесения мощей святого князя А Невского</vt:lpstr>
      <vt:lpstr>Орден Александра Невского, учреждённый Екатериной I Орден Александра Невского , учрежденный в 1942 году Современный орден святого Александра Невского</vt:lpstr>
      <vt:lpstr> Святой Александр не Бог - человек.                                                                     Его почитают который уж век...</vt:lpstr>
      <vt:lpstr>Памятник Александру Невскому в Пскове Памятник Александру Невскому в Санкт – Петербурге Собор Александра Невского в Эстонии </vt:lpstr>
      <vt:lpstr>Собор Александра Невского в Софии Александро-Невская Лавра в Санкт -Петербурге</vt:lpstr>
      <vt:lpstr>Века прошли, а люди чтут и помнят Его, героя праведной Руси. К нему взывают и с надеждой просят, Чтоб дух побед он в схватках приносил. Служил Отчизне не за страх он, а за совесть. С врагом отважно, смело в бой вступал. Порой не численностью, а уменьем Своих врагов он в битвах побеждал. </vt:lpstr>
      <vt:lpstr>Презентация PowerPoint</vt:lpstr>
      <vt:lpstr>Мудрые советы давал он своим дружинникам о том, как нужно им пользоваться своею властью.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Такие люди рождаются лишь раз в тысячелетие, чтобы стать легендой </dc:title>
  <dc:creator>user</dc:creator>
  <cp:lastModifiedBy>user</cp:lastModifiedBy>
  <cp:revision>60</cp:revision>
  <dcterms:created xsi:type="dcterms:W3CDTF">2020-10-18T18:34:06Z</dcterms:created>
  <dcterms:modified xsi:type="dcterms:W3CDTF">2021-03-26T19:30:42Z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0x010100BB9C8C698A5B644E99221134144B6C1E</vt:lpwstr>
  </property>
  <property fmtid="{D5CDD505-2E9C-101B-9397-08002B2CF9AE}" pid="3" name="_dlc_DocIdItemGuid">
    <vt:lpwstr>82b21910-3b21-4c57-8a15-06c0ad0e9ba7</vt:lpwstr>
  </property>
</Properties>
</file>