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20"/>
  </p:notesMasterIdLst>
  <p:sldIdLst>
    <p:sldId id="256" r:id="rId2"/>
    <p:sldId id="269" r:id="rId3"/>
    <p:sldId id="283" r:id="rId4"/>
    <p:sldId id="284" r:id="rId5"/>
    <p:sldId id="282" r:id="rId6"/>
    <p:sldId id="285" r:id="rId7"/>
    <p:sldId id="270" r:id="rId8"/>
    <p:sldId id="272" r:id="rId9"/>
    <p:sldId id="271" r:id="rId10"/>
    <p:sldId id="273" r:id="rId11"/>
    <p:sldId id="275" r:id="rId12"/>
    <p:sldId id="279" r:id="rId13"/>
    <p:sldId id="286" r:id="rId14"/>
    <p:sldId id="276" r:id="rId15"/>
    <p:sldId id="277" r:id="rId16"/>
    <p:sldId id="281" r:id="rId17"/>
    <p:sldId id="294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 autoAdjust="0"/>
    <p:restoredTop sz="93074" autoAdjust="0"/>
  </p:normalViewPr>
  <p:slideViewPr>
    <p:cSldViewPr>
      <p:cViewPr>
        <p:scale>
          <a:sx n="80" d="100"/>
          <a:sy n="80" d="100"/>
        </p:scale>
        <p:origin x="-10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4A4339-A49F-41F3-8A3A-A3DC18703EC6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E73E0-63E0-47A8-839F-D3F397117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217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08941A-9CE9-4FA3-8E6C-5542FB46890B}" type="datetimeFigureOut">
              <a:rPr lang="ru-RU" smtClean="0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554206-5989-4C8E-8ABD-BA669A95F8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BE009B3-4B25-49B3-9335-75693B4DA9BC}" type="datetimeFigureOut">
              <a:rPr lang="ru-RU" smtClean="0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8ACCA8-E3B6-4BCB-8041-BD13E5EA31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68A08B-32AD-4C74-BFF2-0EE051603B70}" type="datetimeFigureOut">
              <a:rPr lang="ru-RU" smtClean="0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D62F77-2C8D-4B80-985B-589301D6E2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2D997D-3D98-4788-AF7F-A2A87B109889}" type="datetimeFigureOut">
              <a:rPr lang="ru-RU" smtClean="0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1575AE-49E9-407F-846E-D0D7A2E012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4CD48C-DDCA-4236-8B3B-376345976959}" type="datetimeFigureOut">
              <a:rPr lang="ru-RU" smtClean="0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7A7B71-9264-44AF-BDC1-D331AFF24E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B5E1A08-4419-4A8F-87C5-857B4CE69EDE}" type="datetimeFigureOut">
              <a:rPr lang="ru-RU" smtClean="0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E91FA4-11EF-4AE0-B333-BA10E48DEA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17923F-21D7-4107-AD95-F9A7CFC6DDB0}" type="datetimeFigureOut">
              <a:rPr lang="ru-RU" smtClean="0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25399F-5B80-4AF0-894C-839D0504AA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756F45-60E2-48D6-99CD-872A3B6877AB}" type="datetimeFigureOut">
              <a:rPr lang="ru-RU" smtClean="0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0BF1FB-3AEF-4677-B838-2B827C4EB0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94B40A-7637-4C9E-AC28-9A9C98CFC2A4}" type="datetimeFigureOut">
              <a:rPr lang="ru-RU" smtClean="0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CFE704-B1AD-4610-A5C4-E903428698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D2A8D3-7C27-4145-A89D-2BA06A9DB4CB}" type="datetimeFigureOut">
              <a:rPr lang="ru-RU" smtClean="0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EB5C4B-112F-4C55-AFC9-BB4A8370F6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D987DE-7D8D-49F6-8F3F-632D20E02C7F}" type="datetimeFigureOut">
              <a:rPr lang="ru-RU" smtClean="0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79B996-5E95-41AC-BBBA-D121DCCC01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75E3FA05-DE9B-49AF-BAC8-F8A33FAA9615}" type="datetimeFigureOut">
              <a:rPr lang="ru-RU" smtClean="0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B3C1F15-B0CD-42B7-A52E-479574133B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hyperlink" Target="http://images.yandex.ru/yandsearch?source=psearch&amp;fp=3&amp;img_url=http://www.maaam.ru/upload/blogs/a54531f55141684dc46221dca5013496.jpg.jpg&amp;uinfo=ww-1010-wh-564-fw-785-fh-448-pd-1.25&amp;p=3&amp;text=%D0%9C%D0%BE%D0%B4%D0%B5%D0%BB%D1%8C%20%D0%BE%D1%80%D0%B3%D0%B0%D0%BD%D0%B8%D0%B7%D0%B0%D1%86%D0%B8%D0%B8%20%D0%B0%D0%B4%D0%B0%D0%BF%D1%82%D0%B0%D1%86%D0%B8%D0%BE%D0%BD%D0%BD%D0%BE%D0%B3%D0%BE%20%D0%BF%D0%B5%D1%80%D0%B8%D0%BE%D0%B4%D0%B0&amp;pos=103&amp;lr=973&amp;rpt=simage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text=%D0%B0%D0%B4%D0%B0%D0%BF%D1%82%D0%B0%D1%86%D0%B8%D0%B8%20%D0%B4%D0%B5%D1%82%D0%B5%D0%B9%20%20%D0%B5%D0%B5%20%D0%B2%D0%B8%D0%B4%D1%8B&amp;img_url=http://img1.liveinternet.ru/images/attach/c/6/89/486/89486159_76444000_4451030_periodadaptaciivdetskomsadu1.jpg&amp;pos=4&amp;rpt=simage&amp;lr=973&amp;noreask=1&amp;source=wiz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source=wiz&amp;fp=0&amp;img_url=http://ds167.centerstart.ru/sites/ds167.centerstart.ru/files/1281544942_924f8403ecf5t.jpg&amp;text=%D1%81%D1%82%D0%B5%D0%BF%D0%B5%D0%BD%D0%B8%20%D0%B0%D0%B4%D0%B0%D0%BF%D1%82%D0%B0%D1%86%D0%B8%D0%B8%20%D0%BA%20%D0%B4%D0%B5%D1%82%D1%81%D0%BA%D0%BE%D0%BC%D1%83%20%D1%81%D0%B0%D0%B4%D1%83%20%D0%B2%20%D0%BA%D0%B0%D1%80%D1%82%D0%B8%D0%BD%D0%BA%D0%B0%D1%85&amp;noreask=1&amp;pos=6&amp;lr=973&amp;rpt=simage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hyperlink" Target="http://images.yandex.ru/yandsearch?p=4&amp;text=%D1%83%D1%80%D0%BE%D0%B2%D0%BD%D0%B8%20%D0%BF%D1%81%D0%B8%D1%85%D0%BE-%D1%84%D0%B8%D0%B7%D0%B8%D0%BE%D0%BB%D0%BE%D0%B3%D0%B8%D1%87%D0%B5%D1%81%D0%BA%D0%B8%D0%B9%20%D0%B0%D0%B4%D0%B0%D0%BF%D1%82%D0%B0%D1%86%D0%B8%D0%B8%20%D0%BA%20%D0%B4%D0%B5%D1%82%D1%81%D0%BA%D0%BE%D0%BC%D1%83%20%D1%81%D0%B0%D0%B4%D1%83%20%D0%B2%20%D0%BA%D0%B0%D1%80%D1%82%D0%B8%D0%BD%D0%BA%D0%B0%D1%85&amp;fp=4&amp;img_url=http://dou-221.narod.ru/dou-221_files/foto/013b.jpg&amp;pos=122&amp;uinfo=ww-1010-wh-564-fw-785-fh-448-pd-1.25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1%83%D1%80%D0%BE%D0%B2%D0%BD%D0%B8%20%D0%BF%D1%81%D0%B8%D1%85%D0%BE-%D1%84%D0%B8%D0%B7%D0%B8%D0%BE%D0%BB%D0%BE%D0%B3%D0%B8%D1%87%D0%B5%D1%81%D0%BA%D0%B8%D0%B9%20%D0%B0%D0%B4%D0%B0%D0%BF%D1%82%D0%B0%D1%86%D0%B8%D0%B8%20%D0%BA%20%D0%B4%D0%B5%D1%82%D1%81%D0%BA%D0%BE%D0%BC%D1%83%20%D1%81%D0%B0%D0%B4%D1%83%20%D0%B2%20%D0%BA%D0%B0%D1%80%D1%82%D0%B8%D0%BD%D0%BA%D0%B0%D1%85&amp;fp=0&amp;pos=0&amp;uinfo=ww-1010-wh-564-fw-785-fh-448-pd-1.25&amp;rpt=simage&amp;img_url=http://www.sbsc.ru/business/img/adapt06.pn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images.yandex.ru/yandsearch?text=%D1%83%D1%80%D0%BE%D0%B2%D0%BD%D0%B8%20%D0%B8%D0%BD%D0%B4%D0%B8%D0%B2%D0%B8%D0%B4%D1%83%D0%B0%D0%BB%D1%8C%D0%BD%D0%BE-%D0%BF%D1%81%D0%B8%D1%85%D0%BE%D0%BB%D0%BE%D0%B3%D0%B8%D1%87%D0%B5%D1%81%D0%BA%D0%BE%D0%B9%20%D0%B0%D0%B4%D0%B0%D0%BF%D1%82%D0%B0%D1%86%D0%B8%D0%B8%20%D0%BA%20%D0%B4%D0%B5%D1%82%D1%81%D0%BA%D0%BE%D0%BC%D1%83%20%D1%81%D0%B0%D0%B4%D1%83%20%D0%B2%20%D0%BA%D0%B0%D1%80%D1%82%D0%B8%D0%BD%D0%BA%D0%B0%D1%85&amp;fp=0&amp;img_url=http://antreholl.ru/psihologi/images/slider_img_7.png&amp;pos=4&amp;uinfo=ww-1010-wh-564-fw-785-fh-448-pd-1.25&amp;rpt=simag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p=1&amp;text=%D1%83%D1%80%D0%BE%D0%B2%D0%BD%D0%B8%20%D0%B8%D0%BD%D0%B4%D0%B8%D0%B2%D0%B8%D0%B4%D1%83%D0%B0%D0%BB%D1%8C%D0%BD%D0%BE-%D0%BF%D1%81%D0%B8%D1%85%D0%BE%D0%BB%D0%BE%D0%B3%D0%B8%D1%87%D0%B5%D1%81%D0%BA%D0%BE%D0%B9%20%D0%B0%D0%B4%D0%B0%D0%BF%D1%82%D0%B0%D1%86%D0%B8%D0%B8%20%D0%BA%20%D0%B4%D0%B5%D1%82%D1%81%D0%BA%D0%BE%D0%BC%D1%83%20%D1%81%D0%B0%D0%B4%D1%83%20%D0%B2%20%D0%BA%D0%B0%D1%80%D1%82%D0%B8%D0%BD%D0%BA%D0%B0%D1%85&amp;fp=1&amp;img_url=http://crrds2721.mskobr.ru/images/cms/data/20.gif&amp;pos=55&amp;uinfo=ww-1010-wh-564-fw-785-fh-448-pd-1.25&amp;rpt=simage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source=psearch&amp;text=%D0%9C%D0%BE%D0%B4%D0%B5%D0%BB%D1%8C%20%D0%BE%D1%80%D0%B3%D0%B0%D0%BD%D0%B8%D0%B7%D0%B0%D1%86%D0%B8%D0%B8%20%D0%B0%D0%B4%D0%B0%D0%BF%D1%82%D0%B0%D1%86%D0%B8%D0%BE%D0%BD%D0%BD%D0%BE%D0%B3%D0%BE%20%D0%BF%D0%B5%D1%80%D0%B8%D0%BE%D0%B4%D0%B0&amp;fp=0&amp;pos=21&amp;rpt=simage&amp;lr=973&amp;uinfo=ww-1010-wh-564-fw-785-fh-448-pd-1.25&amp;img_url=http://crrds225.mskobr.ru/images/cms/data/5ab8516773585c727fe80f311f05ce8a.jpe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images.yandex.ru/yandsearch?source=psearch&amp;text=%D0%9C%D0%BE%D0%B4%D0%B5%D0%BB%D1%8C%20%D0%BE%D1%80%D0%B3%D0%B0%D0%BD%D0%B8%D0%B7%D0%B0%D1%86%D0%B8%D0%B8%20%D0%B0%D0%B4%D0%B0%D0%BF%D1%82%D0%B0%D1%86%D0%B8%D0%BE%D0%BD%D0%BD%D0%BE%D0%B3%D0%BE%20%D0%BF%D0%B5%D1%80%D0%B8%D0%BE%D0%B4%D0%B0&amp;fp=0&amp;pos=8&amp;rpt=simage&amp;lr=973&amp;uinfo=ww-1010-wh-564-fw-785-fh-448-pd-1.25&amp;img_url=http://mel.pubtext.ru/tw_files2/urls_5/38/d-37743/37743_html_m495641da.gi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416824" cy="191683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Адаптация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 к детскому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саду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www.ylubka.caduk.ru/images/52447964_40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060848"/>
            <a:ext cx="34563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Заполнение документации (работа с родителями, педагогами и детьми)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404664"/>
            <a:ext cx="856895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регистрация родителей вновь прибывших детей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 анамнеза (заполнение анкет родителями, беседа со специалистами)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консультирование родителей( знакомство с процессом адаптации, проблемами адаптации, степенью адаптации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и.т.д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психопровещение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лекции, семинары, памятки)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совместное определение предположительного прогноза адаптации ребенка к условиям ДОУ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согласие законного представителя ребенка на работу с будущим воспитанником (обследования, наблюдение, развивающую работу и др.)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ребенка совместно с родителем с воспитателями, с оснащением групповой комнаты и оборудованием группы, выбор шкафчика, кроватки.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анкетирование в начале и в завершении адаптации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педагогами: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консультирование педагогов, оказание помощи в проведении адаптационных занятий (лекции, семинары-практикумы, памятки)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заполнение адаптационных листов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общих родительских собраний для родителей вновь поступивших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заполнение карт НРП (совместное со специалистом)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медико-педагогическом совещании</a:t>
            </a:r>
          </a:p>
          <a:p>
            <a:pPr algn="ctr"/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21999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родителями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548680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детьми: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80728"/>
            <a:ext cx="813690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положительного эмоционального настроя в группе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наблюдение за процессом адаптации</a:t>
            </a:r>
          </a:p>
          <a:p>
            <a:pPr algn="just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адаптационных занятий по программе А. 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Ронжиной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адаптационных игр, использование сюрпризных моментов (частая смена деятельности)</a:t>
            </a:r>
          </a:p>
          <a:p>
            <a:pPr algn="just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во время занятий  элементов арт - терапии дети рисуют разными способами (традиционными и нетрадиционными - пальчиками ладошками, что помогает снять тревожность и отвлечь от переживаний)</a:t>
            </a:r>
          </a:p>
          <a:p>
            <a:pPr algn="just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с водой, песком, крупами, пальчиковые игры, лепка, музыкотерапия, элементы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сказкотерапии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Диагностические методики. </a:t>
            </a:r>
          </a:p>
          <a:p>
            <a:pPr algn="just"/>
            <a:endParaRPr lang="ru-RU" sz="24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Методы контроля: </a:t>
            </a:r>
          </a:p>
          <a:p>
            <a:pPr algn="just"/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опроса родителей (при приеме ребенка в ДОУ и в дальнейшем по ходу его развития - анамнез, анкетирование в начале и конце адаптационного периода);</a:t>
            </a:r>
          </a:p>
          <a:p>
            <a:pPr lvl="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наблюдения в группе за поведением детей (заполнение адаптационных листов); </a:t>
            </a:r>
          </a:p>
          <a:p>
            <a:pPr lvl="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диагностики психического развития ребёнка (заполнение карт НРП).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908720"/>
          <a:ext cx="8208912" cy="5509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648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sng" dirty="0" smtClean="0">
                          <a:solidFill>
                            <a:schemeClr val="tx1"/>
                          </a:solidFill>
                        </a:rPr>
                        <a:t>1 этап. Первичная диагностика</a:t>
                      </a:r>
                      <a:endParaRPr lang="en-US" sz="1800" b="1" u="sng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dirty="0" smtClean="0">
                          <a:solidFill>
                            <a:schemeClr val="tx1"/>
                          </a:solidFill>
                        </a:rPr>
                        <a:t>2 этап. Текущая диагностика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dirty="0" smtClean="0">
                          <a:solidFill>
                            <a:schemeClr val="tx1"/>
                          </a:solidFill>
                        </a:rPr>
                        <a:t>3 этап. Итоговая диагностика</a:t>
                      </a:r>
                    </a:p>
                  </a:txBody>
                  <a:tcPr/>
                </a:tc>
              </a:tr>
              <a:tr h="4861352">
                <a:tc>
                  <a:txBody>
                    <a:bodyPr/>
                    <a:lstStyle/>
                    <a:p>
                      <a:r>
                        <a:rPr lang="ru-RU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Цель: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определить факторы, которые могут затруднить адаптацию, и сильные стороны развития ребенка.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Методы: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анкетирование,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наблюдение, беседа.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Организация: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анкетирование проводится до прихода ребенка в группу.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Результат: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полученные факты сопоставляются с таблицей 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Цель: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охарактеризовать ход адаптации, выявит возможные явления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дезадаптации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Метод: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наблюдение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Организация: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воспитатель и педагог-психолог заполняют таблицу «Оценка характера адаптации ребенка к новым условиям»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: Вносят коррективы в индивидуальные образовательные маршруты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: определить уровень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адаптированности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дезадаптации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) ребенка к ДОУ.</a:t>
                      </a:r>
                    </a:p>
                    <a:p>
                      <a:pPr algn="just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Метод: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наблюдение.</a:t>
                      </a:r>
                    </a:p>
                    <a:p>
                      <a:pPr algn="just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Организация: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за ребенком наблюдают в течении недели через 3 недели после начала посещения ребенком.</a:t>
                      </a:r>
                    </a:p>
                    <a:p>
                      <a:pPr algn="just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: Принимается решение о завершении процесса адаптации или об оказании ребенку  индивидуальной помощи специалистами ДОУ.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5616" y="0"/>
            <a:ext cx="6694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ехнология 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психолого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педагогической диагностики ребенка </a:t>
            </a:r>
          </a:p>
          <a:p>
            <a:pPr algn="ctr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период адаптации к ДОУ.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Box 19"/>
          <p:cNvSpPr txBox="1">
            <a:spLocks noChangeArrowheads="1"/>
          </p:cNvSpPr>
          <p:nvPr/>
        </p:nvSpPr>
        <p:spPr bwMode="auto">
          <a:xfrm>
            <a:off x="539552" y="1"/>
            <a:ext cx="79208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Адаптационные занятия с  детьми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C:\Users\Вероника\занятие\IMAG1322.jpg"/>
          <p:cNvPicPr>
            <a:picLocks noChangeAspect="1" noChangeArrowheads="1"/>
          </p:cNvPicPr>
          <p:nvPr/>
        </p:nvPicPr>
        <p:blipFill>
          <a:blip r:embed="rId2" cstate="print"/>
          <a:srcRect r="18873"/>
          <a:stretch>
            <a:fillRect/>
          </a:stretch>
        </p:blipFill>
        <p:spPr bwMode="auto">
          <a:xfrm>
            <a:off x="0" y="620688"/>
            <a:ext cx="3347864" cy="2401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Вероника\Desktop\ЛЕСЕНОК\Новая папка (2)\77.jpg"/>
          <p:cNvPicPr>
            <a:picLocks noChangeAspect="1" noChangeArrowheads="1"/>
          </p:cNvPicPr>
          <p:nvPr/>
        </p:nvPicPr>
        <p:blipFill>
          <a:blip r:embed="rId3" cstate="print"/>
          <a:srcRect l="8719" t="6951" r="25801" b="6951"/>
          <a:stretch>
            <a:fillRect/>
          </a:stretch>
        </p:blipFill>
        <p:spPr bwMode="auto">
          <a:xfrm>
            <a:off x="6084168" y="3284984"/>
            <a:ext cx="2880320" cy="3308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Users\Вероника\занятие\IMAG1310.jpg"/>
          <p:cNvPicPr>
            <a:picLocks noChangeAspect="1" noChangeArrowheads="1"/>
          </p:cNvPicPr>
          <p:nvPr/>
        </p:nvPicPr>
        <p:blipFill>
          <a:blip r:embed="rId4" cstate="print"/>
          <a:srcRect t="10062" b="13464"/>
          <a:stretch>
            <a:fillRect/>
          </a:stretch>
        </p:blipFill>
        <p:spPr bwMode="auto">
          <a:xfrm>
            <a:off x="179512" y="3140968"/>
            <a:ext cx="3024336" cy="3245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8" descr="C:\Documents and Settings\admin\Рабочий стол\КЛД\10111649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501008"/>
            <a:ext cx="2952328" cy="2465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5" descr="C:\Documents and Settings\admin\Рабочий стол\Фото к статье\Новая папка\DSC031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884486"/>
            <a:ext cx="2808312" cy="2347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http://im2-tub-ru.yandex.net/i?id=192000263-71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7" y="733299"/>
            <a:ext cx="2987824" cy="2396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SC003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2952750" cy="2142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5" descr="DSC00418"/>
          <p:cNvPicPr>
            <a:picLocks noChangeAspect="1" noChangeArrowheads="1"/>
          </p:cNvPicPr>
          <p:nvPr/>
        </p:nvPicPr>
        <p:blipFill>
          <a:blip r:embed="rId3" cstate="print"/>
          <a:srcRect l="5891" t="6818" b="6481"/>
          <a:stretch>
            <a:fillRect/>
          </a:stretch>
        </p:blipFill>
        <p:spPr bwMode="auto">
          <a:xfrm>
            <a:off x="5796136" y="1196752"/>
            <a:ext cx="309634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71600" y="620688"/>
            <a:ext cx="1511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 «Прятки»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7457" y="548680"/>
            <a:ext cx="352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«Сказка в гостях у малышей»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использование сюрпризных моментов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DSC00391"/>
          <p:cNvPicPr>
            <a:picLocks noChangeAspect="1" noChangeArrowheads="1"/>
          </p:cNvPicPr>
          <p:nvPr/>
        </p:nvPicPr>
        <p:blipFill>
          <a:blip r:embed="rId4" cstate="print"/>
          <a:srcRect t="15892"/>
          <a:stretch>
            <a:fillRect/>
          </a:stretch>
        </p:blipFill>
        <p:spPr bwMode="auto">
          <a:xfrm>
            <a:off x="2987824" y="4293096"/>
            <a:ext cx="3167707" cy="2171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987824" y="3645024"/>
            <a:ext cx="3104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Использование развивающих игр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 «Половинки»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C:\Users\Вероника\занятие\IMAG1318.jpg"/>
          <p:cNvPicPr>
            <a:picLocks noChangeAspect="1" noChangeArrowheads="1"/>
          </p:cNvPicPr>
          <p:nvPr/>
        </p:nvPicPr>
        <p:blipFill>
          <a:blip r:embed="rId5" cstate="print"/>
          <a:srcRect l="8246" t="17242" b="17241"/>
          <a:stretch>
            <a:fillRect/>
          </a:stretch>
        </p:blipFill>
        <p:spPr bwMode="auto">
          <a:xfrm flipH="1">
            <a:off x="611560" y="4005064"/>
            <a:ext cx="2088232" cy="2645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95536" y="3429000"/>
            <a:ext cx="2675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 «Солнышко и дождик»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768" y="18864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Игры в адаптационный период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 descr="C:\Users\Вероника\занятие\IMAG1315.jpg"/>
          <p:cNvPicPr>
            <a:picLocks noChangeAspect="1" noChangeArrowheads="1"/>
          </p:cNvPicPr>
          <p:nvPr/>
        </p:nvPicPr>
        <p:blipFill>
          <a:blip r:embed="rId6" cstate="print"/>
          <a:srcRect l="13235" t="27357" b="9638"/>
          <a:stretch>
            <a:fillRect/>
          </a:stretch>
        </p:blipFill>
        <p:spPr bwMode="auto">
          <a:xfrm>
            <a:off x="6516216" y="3861048"/>
            <a:ext cx="212423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588224" y="3429000"/>
            <a:ext cx="1943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«Мыльные пузыри»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" descr="C:\Documents and Settings\admin\Рабочий стол\КЛД\pesok[1].jpg"/>
          <p:cNvPicPr>
            <a:picLocks noChangeAspect="1" noChangeArrowheads="1"/>
          </p:cNvPicPr>
          <p:nvPr/>
        </p:nvPicPr>
        <p:blipFill>
          <a:blip r:embed="rId7" cstate="print"/>
          <a:srcRect l="5756" r="13656"/>
          <a:stretch>
            <a:fillRect/>
          </a:stretch>
        </p:blipFill>
        <p:spPr bwMode="auto">
          <a:xfrm>
            <a:off x="3419872" y="1268760"/>
            <a:ext cx="2016224" cy="2023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347864" y="764704"/>
            <a:ext cx="2189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Игры с водой и песком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5000628" y="214294"/>
            <a:ext cx="4143372" cy="31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В работе используется терапевтическая сказка, </a:t>
            </a:r>
          </a:p>
          <a:p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если ребенок находится в травмирующей ситуации </a:t>
            </a:r>
          </a:p>
          <a:p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или испытывает эмоциональное напряжение ,</a:t>
            </a:r>
          </a:p>
          <a:p>
            <a:endParaRPr lang="ru-RU" sz="2800" b="1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 rot="10800000" flipV="1">
            <a:off x="179512" y="3717032"/>
            <a:ext cx="1857388" cy="52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а так же</a:t>
            </a:r>
          </a:p>
        </p:txBody>
      </p:sp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0" y="4143456"/>
            <a:ext cx="5128851" cy="317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рисунок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или лепку, что в данный</a:t>
            </a:r>
          </a:p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период жизни является для</a:t>
            </a:r>
          </a:p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малыша дополнительным</a:t>
            </a:r>
          </a:p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речевым органом, т.к. двигательная активность и речь</a:t>
            </a:r>
          </a:p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формируются параллельно.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56992"/>
            <a:ext cx="3643941" cy="2732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:\101_PANA\P10009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88640"/>
            <a:ext cx="2016224" cy="158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3" descr="C:\Users\Вероника\занятие\IMAG1483.jpg"/>
          <p:cNvPicPr>
            <a:picLocks noChangeAspect="1" noChangeArrowheads="1"/>
          </p:cNvPicPr>
          <p:nvPr/>
        </p:nvPicPr>
        <p:blipFill>
          <a:blip r:embed="rId4" cstate="print"/>
          <a:srcRect l="3419" t="7692" r="5972" b="25641"/>
          <a:stretch>
            <a:fillRect/>
          </a:stretch>
        </p:blipFill>
        <p:spPr bwMode="auto">
          <a:xfrm>
            <a:off x="179512" y="188640"/>
            <a:ext cx="2160240" cy="1564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I:\101_PANA\P1010085.JPG"/>
          <p:cNvPicPr>
            <a:picLocks noChangeAspect="1" noChangeArrowheads="1"/>
          </p:cNvPicPr>
          <p:nvPr/>
        </p:nvPicPr>
        <p:blipFill>
          <a:blip r:embed="rId5" cstate="print"/>
          <a:srcRect l="9601" t="4267" b="1856"/>
          <a:stretch>
            <a:fillRect/>
          </a:stretch>
        </p:blipFill>
        <p:spPr bwMode="auto">
          <a:xfrm>
            <a:off x="1475656" y="1988840"/>
            <a:ext cx="2088232" cy="1675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Анкеты для родителей (в начале и в конце адаптации)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038600" cy="479813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Анкета для родителей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(в начале адаптации)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Просим Вас оценить эмоциональное благополучие Вашего ребенка в ДОУ. Ваши объективные ответы будут способствовать этому. Ваше мнение является очень ценным. Прочтите вопросы, подчеркните тот из вариантов, который соответствует Вашему мнению. Большое спасибо!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1.Мой ребенок посещает детский сад :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1) С большим желанием и интересом                                                                                                               2)Особого желания не испытывает, предпочитает оставаться дома                                                                        3)С трудом приходиться уговаривать                                                                                                   4)Отказывается плачет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2.При встрече с воспитателем и детьми в группе, мой ребенок: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1)Приветствует детей, воспитателя, быстро включается в общение                                                                               2)Стеснителен, приходиться уговаривать, чтобы поздоровался с детьми и воспитателем, не сразу вступает в контакт с детьми  .                                                                                                                                                         3)Не проявляет радости от встречи с воспитателем, не стремиться вступить в контакт, с детьми общается охотно                                                                                                                                                                              4)Проявляет беспокойство, с трудом расстается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3.Отношение моего ребенка к воспитателю можно охарактеризовать следующим образом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1)Эмоциональным, доверительным, тепло о ней отзывается                                                                                           2)Не проявляет особой симпатии к воспитателю безразличен                                                                                3)Непостоянное избирательное отношение                                                                                                               4)Не могу сказать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4.Отношение к помощнику воспитателя можно охарактеризовать следующим образом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1)Спокойное, доверительное, стремиться к контакту                                                                                                  2)Безразличное, не замечает                                                                                                                                                3)Напряженно, не постоянное                                                                                                                                      4)Не могу сказать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5.Когда я прихожу за ребенком , то чаще всего он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1)Жизнерадостный, подвижный, радостно реагирует на мой приход                                                                          2)Жизнерадостный, спокойный, погружен в общение с детьми и воспитателем, не сразу дозовешься идти домой                                                                                                                                                                              3)Возбужден, беспокоен, капризничает при сборах домой                                                                                      4)Тревожен с нетерпением ждет моего прихода, от контакта с детьми и воспитателем отказывается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6.Когда мой ребенок в детском саду я чувствую себя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1)Спокойно, знаю, что моему ребенку в группе будет хорошо                                                                                      2)Испытываю беспокойство по поводу ухода за ним                                                                                                     3)Испытываю большое беспокойство по поводу воспитания со стороны педагога                                                        4)Испытываю недовольство, появляется желание побеседовать с администрацией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124744"/>
            <a:ext cx="4038600" cy="479813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Уважаемые родители!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(по окончании адаптации)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Мы очень заинтересованы в благополучном и здоровом состоянии Вашего ребенка. Просим Вас участвовать в нашем опросе, который поможет нам создать необходимую развивающую среду для наших с Вами детей. Для более успешной работы ответьте, пожалуйста на вопросы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Как проходил процесс привыкания вашего ребенка к дошкольному учреждению?       Легко                        Средне                      Сложно               (нужное подчеркнуть)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2.С желанием или без желания Ваш ребенок посещает ДОУ?                                                      Да                                 Нет                              (нужное подчеркнуть)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3.Что необходимо для того , чтобы ребенок заявил : «Я хочу в детский сад!»                    Ваши предложения: ____________________________________________________________ ___________________________________________________________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4.Что и как влияет на изменение настроения Вашего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ребенка?________________________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_____________________________________________________________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5.Изменилось ли поведение Вашего ребенка после адаптационного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периода?___________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_____________________________________________________________________________        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(конкретно в + или в -,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чем?)                                                                                                                               6.Что изменилось в семейном воспитании Вашего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ребенка?___________________________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_____________________________________________________________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7.Какую чаще информацию Вы получаете  от педагогов о Вашем ребенке? _____________ _____________________________________________________________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8.Какие бы слова Вам хотелось слышать от воспитателя о Вашем ребенке? _____________ _____________________________________________________________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9.Есть ли наличие комфортных условий в группе для развития Вашего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ребенка?_________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____________________________________________________________ (что нравиться, что не нравиться)                                                                                                                          10.Ваше участие в создании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условий_____________________________________________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____________________________________________________________________________ (какая была помощь)                                                                                                                                             11.Ваши предложения 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пожелания:_____________________________________________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______________________________________________________________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Адаптация детей при поступлении в ДОУ»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Автор-составитель : И.В.Лапина; Волгоград; издательство     «Учитель»,2012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.«Занятия психолога с детьми 2-4 лет в период адаптации     дошкольному учреждению» / А.С.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Роньжина.-М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.: Книголюб, 2005.</a:t>
            </a:r>
          </a:p>
          <a:p>
            <a:pPr marL="342900" indent="-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К.Л.Печора,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Г.В.Пантюхина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Л.Г.Голубева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«Ранний возраст» Заполнение карт НПР, используя методики К.Л.Печора,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Г.В.Пантюхина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Л.Г.Голубева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.(разработанные для детей от года до 3 лет)</a:t>
            </a:r>
          </a:p>
          <a:p>
            <a:pPr marL="342900" indent="-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4.М.В.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Корепанова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Е.В.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Харлампова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«Познаю себя» - Исследование уровня адаптации ребенка к условиям дошкольного образовательного учреждения (для детей раннего возраста). «Детский сад 2100»</a:t>
            </a:r>
          </a:p>
          <a:p>
            <a:pPr marL="342900" indent="-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Психологическая безопасность ребенка раннего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возраста.Ю.А.Афонькина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260648"/>
            <a:ext cx="141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52928" cy="158417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Адаптация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приспособление организма к изменяющимся внешним условиям. Этот процесс требует больших затрат психической энергии и часто проходит с напряжением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Детский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сад-это новое окружение, новая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обстановка, новые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Адаптацией принято называть процесс вхождения ребёнка в новую для него среду и болезненное привыкание к её условиям.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img0.liveinternet.ru/images/attach/c/3/76/444/76444000_4451030_periodadaptaciivdetskomsadu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665" y="2411115"/>
            <a:ext cx="2803829" cy="20249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6665" y="501317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Адаптация (от лат. - приспособлять) - в широком смысле - приспособление к изменяющимся внешним и внутренним условиям.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97"/>
          <a:stretch/>
        </p:blipFill>
        <p:spPr bwMode="auto">
          <a:xfrm>
            <a:off x="5940152" y="2411115"/>
            <a:ext cx="2664296" cy="202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967" y="2315787"/>
            <a:ext cx="2120316" cy="212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497678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 типа адаптации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Благоприятный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Условно - благоприятный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Неблагоприятный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dirty="0">
              <a:cs typeface="AngsanaUPC" pitchFamily="18" charset="-3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132856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Выделяются два основных критерия успешной адаптации: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внутренний комфорт (эмоциональная удовлетворенность)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внешняя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адекватность поведения (способность легко и точно выполнять требования среды)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3861048"/>
            <a:ext cx="40147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 фазы адаптационного процесса: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Острая фаза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Подострая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фаза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Фаза компенсации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ylubka.caduk.ru/images/clip_image00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77072"/>
            <a:ext cx="2955262" cy="199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критерии адаптации ребенка к условиям ДОУ: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поведенческие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реакции;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нервно – психического развития;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заболеваемость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течение болезни;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главные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антропометрические показатели физического развития (рост, вес).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1152" y="2564904"/>
            <a:ext cx="66003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Различают четыре степени тяжести прохождения адаптации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Легкая степень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Средняя степень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Усложненная (тяжелая)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Дезадаптация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(очень тяжелая)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365104"/>
            <a:ext cx="39429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 этапа адаптационного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периода: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Подготовительный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Заключительный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im3-tub-ru.yandex.net/i?id=248903482-5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5442"/>
          <a:stretch>
            <a:fillRect/>
          </a:stretch>
        </p:blipFill>
        <p:spPr bwMode="auto">
          <a:xfrm>
            <a:off x="5940152" y="3501008"/>
            <a:ext cx="2272647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480720" cy="362304"/>
          </a:xfrm>
        </p:spPr>
        <p:txBody>
          <a:bodyPr>
            <a:normAutofit fontScale="90000"/>
          </a:bodyPr>
          <a:lstStyle/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799"/>
            <a:ext cx="3456384" cy="4392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Индивидуально-психологический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Социально-психологический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://im1-tub-ru.yandex.net/i?id=19712856-3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5013176"/>
            <a:ext cx="2232248" cy="16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im5-tub-ru.yandex.net/i?id=186031787-3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0432" y="2924944"/>
            <a:ext cx="3352212" cy="1463799"/>
          </a:xfrm>
          <a:prstGeom prst="rect">
            <a:avLst/>
          </a:prstGeom>
          <a:noFill/>
        </p:spPr>
      </p:pic>
      <p:pic>
        <p:nvPicPr>
          <p:cNvPr id="2052" name="Picture 4" descr="http://www.sbsc.ru/business/img/adapt06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2030169"/>
            <a:ext cx="1940891" cy="1328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75856" y="2175390"/>
            <a:ext cx="3600400" cy="12744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Изменения, происходящие в процессе адаптации,</a:t>
            </a:r>
            <a:br>
              <a:rPr lang="ru-RU" sz="2000" b="1" dirty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затрагивают все уровни организма и психики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90906" y="620688"/>
            <a:ext cx="2304256" cy="140948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auto"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Психофизиологический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24" y="4293096"/>
            <a:ext cx="235084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846796"/>
            <a:ext cx="9572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Характер адаптации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183880" cy="418795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887674"/>
              </p:ext>
            </p:extLst>
          </p:nvPr>
        </p:nvGraphicFramePr>
        <p:xfrm>
          <a:off x="827584" y="1340768"/>
          <a:ext cx="7128792" cy="3904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7"/>
                <a:gridCol w="2808313"/>
                <a:gridCol w="2808312"/>
              </a:tblGrid>
              <a:tr h="1308889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этап 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Негативистический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(у возбудимых, расторможенных -детей)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Депрессивный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(тормозимых, боязливых детей)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24136">
                <a:tc>
                  <a:txBody>
                    <a:bodyPr/>
                    <a:lstStyle/>
                    <a:p>
                      <a:r>
                        <a:rPr lang="ru-RU" dirty="0" smtClean="0"/>
                        <a:t>2 этап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Псевдоадаптация</a:t>
                      </a: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по - своему приспосабливаются к психотравмирующей ситуации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8183">
                <a:tc>
                  <a:txBody>
                    <a:bodyPr/>
                    <a:lstStyle/>
                    <a:p>
                      <a:r>
                        <a:rPr lang="ru-RU" dirty="0" smtClean="0"/>
                        <a:t>3 этап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Подлинная адаптация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положительный эмоциональный фон;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— продуктивность действий в новых условиях;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— гибкость реакций на изменение привычной ситуации;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— инициативность в контактах со взрослым, сверстником;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058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Модель организации адаптационного периода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поступлении в ДОУ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4221088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Прогноз адаптации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(анкетирование родителей, сбор анамнеза)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0112" y="4221088"/>
            <a:ext cx="295232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Адаптационные занятия с детьми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80112" y="2924944"/>
            <a:ext cx="295232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Алгоритм постепенного вхождения в детский сад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43808" y="908720"/>
            <a:ext cx="352839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Психолого-педагогическое просвещение родителей (консультирование, совместные игры-занятия,  лекции, памятки, семинары, день открытых дверей…)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2924944"/>
            <a:ext cx="280831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ППП педагогов (лекции, консультации, семинары, тренинги…)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1979712" y="3645024"/>
            <a:ext cx="3600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236296" y="364502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195736" y="2420888"/>
            <a:ext cx="648072" cy="525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300192" y="2420888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95536" y="6309320"/>
            <a:ext cx="8751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Успешность адаптации подразумевает последовательность шести этапов</a:t>
            </a:r>
            <a:endParaRPr lang="ru-RU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915816" y="5445224"/>
            <a:ext cx="338437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«Оценка эффективности работы по адаптации детей к ДОУ».</a:t>
            </a:r>
          </a:p>
        </p:txBody>
      </p:sp>
      <p:cxnSp>
        <p:nvCxnSpPr>
          <p:cNvPr id="51" name="Прямая со стрелкой 50"/>
          <p:cNvCxnSpPr/>
          <p:nvPr/>
        </p:nvCxnSpPr>
        <p:spPr>
          <a:xfrm flipH="1">
            <a:off x="6300192" y="5085184"/>
            <a:ext cx="86409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http://im7-tub-ru.yandex.net/i?id=208895725-6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057590"/>
            <a:ext cx="1224136" cy="1932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Интегрированное взаимодействие специалистов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crrds225.mskobr.ru/images/cms/data/5ab8516773585c727fe80f311f05ce8a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5844" r="20782"/>
          <a:stretch>
            <a:fillRect/>
          </a:stretch>
        </p:blipFill>
        <p:spPr bwMode="auto">
          <a:xfrm>
            <a:off x="467544" y="1340768"/>
            <a:ext cx="4320480" cy="4035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4048" y="1340768"/>
            <a:ext cx="3312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Организация работы в адаптационный период с детьми раннего возраста предполагает комплекс мер: мероприятия по подготовке детского сада к приёму новых детей; организационная работа администрации, воспитателей, психолога, помощников воспитателей; работа медперсонала; работа с семьёй. Работа должна проводиться планово, организованно, при полном взаимодействии всех перечисленных.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el.pubtext.ru/tw_files2/urls_5/38/d-37743/37743_html_m495641d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54" t="5556" r="1611" b="1389"/>
          <a:stretch>
            <a:fillRect/>
          </a:stretch>
        </p:blipFill>
        <p:spPr bwMode="auto">
          <a:xfrm>
            <a:off x="708586" y="1052736"/>
            <a:ext cx="8169026" cy="52565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476672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адаптационного периода детей 2, 3 года жизни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7EFBD7852729641B770338BDA0BF6EC" ma:contentTypeVersion="49" ma:contentTypeDescription="Создание документа." ma:contentTypeScope="" ma:versionID="07b5cb07184d9cf7af832e6fcb42d44f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AWJJH2MPE6E2-1080266257-115</_dlc_DocId>
    <_dlc_DocIdUrl xmlns="4a252ca3-5a62-4c1c-90a6-29f4710e47f8">
      <Url>http://edu-sps.koiro.local/Kostroma_EDU/mdou7/психолог/_layouts/15/DocIdRedir.aspx?ID=AWJJH2MPE6E2-1080266257-115</Url>
      <Description>AWJJH2MPE6E2-1080266257-115</Description>
    </_dlc_DocIdUrl>
  </documentManagement>
</p:properties>
</file>

<file path=customXml/itemProps1.xml><?xml version="1.0" encoding="utf-8"?>
<ds:datastoreItem xmlns:ds="http://schemas.openxmlformats.org/officeDocument/2006/customXml" ds:itemID="{EE1B5080-692D-4A32-A03E-FD5B82BF1D91}"/>
</file>

<file path=customXml/itemProps2.xml><?xml version="1.0" encoding="utf-8"?>
<ds:datastoreItem xmlns:ds="http://schemas.openxmlformats.org/officeDocument/2006/customXml" ds:itemID="{82BCA3CE-B463-409B-A47C-A345541B39BA}"/>
</file>

<file path=customXml/itemProps3.xml><?xml version="1.0" encoding="utf-8"?>
<ds:datastoreItem xmlns:ds="http://schemas.openxmlformats.org/officeDocument/2006/customXml" ds:itemID="{60CA5FCF-E62E-43C4-818A-5D386AD1BFCD}"/>
</file>

<file path=customXml/itemProps4.xml><?xml version="1.0" encoding="utf-8"?>
<ds:datastoreItem xmlns:ds="http://schemas.openxmlformats.org/officeDocument/2006/customXml" ds:itemID="{9BDE5CFF-21DB-47C5-848A-B45DE920234B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1843</TotalTime>
  <Words>1326</Words>
  <Application>Microsoft Office PowerPoint</Application>
  <PresentationFormat>Экран (4:3)</PresentationFormat>
  <Paragraphs>181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  Адаптация детей к детскому саду </vt:lpstr>
      <vt:lpstr>           Адаптация - это приспособление организма к изменяющимся внешним условиям. Этот процесс требует больших затрат психической энергии и часто проходит с напряжением.          Детский сад-это новое окружение, новая обстановка, новые люди.  Адаптацией принято называть процесс вхождения ребёнка в новую для него среду и болезненное привыкание к её условиям. </vt:lpstr>
      <vt:lpstr>Презентация PowerPoint</vt:lpstr>
      <vt:lpstr>Презентация PowerPoint</vt:lpstr>
      <vt:lpstr>Презентация PowerPoint</vt:lpstr>
      <vt:lpstr>Характер адаптации</vt:lpstr>
      <vt:lpstr>Модель организации адаптационного периода  при поступлении в ДОУ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Анкеты для родителей (в начале и в конце адаптации)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детей к детскому саду</dc:title>
  <dc:creator>Пользователь</dc:creator>
  <cp:lastModifiedBy>Пользователь</cp:lastModifiedBy>
  <cp:revision>181</cp:revision>
  <dcterms:modified xsi:type="dcterms:W3CDTF">2018-08-13T08:52:39Z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0x010100E7EFBD7852729641B770338BDA0BF6EC</vt:lpwstr>
  </property>
  <property fmtid="{D5CDD505-2E9C-101B-9397-08002B2CF9AE}" pid="3" name="_dlc_DocIdItemGuid">
    <vt:lpwstr>a1bd8786-d047-4c8d-a005-56fef43738c9</vt:lpwstr>
  </property>
</Properties>
</file>