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customXml" Target="../customXml/item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microsoft.com/office/2007/relationships/hdphoto" Target="../media/hdphoto9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5.wdp"/><Relationship Id="rId12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hyperlink" Target="&#1057;&#1053;&#1045;&#1043;&#1054;&#1073;&#1091;&#1082;.mp4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jpeg"/><Relationship Id="rId3" Type="http://schemas.microsoft.com/office/2007/relationships/hdphoto" Target="../media/hdphoto1.wdp"/><Relationship Id="rId7" Type="http://schemas.openxmlformats.org/officeDocument/2006/relationships/image" Target="../media/image16.jpeg"/><Relationship Id="rId12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6.gif"/><Relationship Id="rId5" Type="http://schemas.microsoft.com/office/2007/relationships/hdphoto" Target="../media/hdphoto7.wdp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microsoft.com/office/2007/relationships/hdphoto" Target="../media/hdphoto8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4.png"/><Relationship Id="rId7" Type="http://schemas.openxmlformats.org/officeDocument/2006/relationships/image" Target="../media/image6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2.jpeg"/><Relationship Id="rId7" Type="http://schemas.openxmlformats.org/officeDocument/2006/relationships/image" Target="../media/image6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microsoft.com/office/2007/relationships/hdphoto" Target="../media/hdphoto9.wdp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836712"/>
            <a:ext cx="7772400" cy="72008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ПАНОРАМА МЕТОДИЧЕСКИХ ИДЕЙ-2022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04664"/>
            <a:ext cx="6400800" cy="864096"/>
          </a:xfrm>
        </p:spPr>
        <p:txBody>
          <a:bodyPr/>
          <a:lstStyle/>
          <a:p>
            <a:r>
              <a:rPr lang="ru-RU" dirty="0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МБДОУ города Костромы «ЦРР – Детский сад №38»</a:t>
            </a:r>
            <a:endParaRPr lang="ru-RU" dirty="0">
              <a:ln>
                <a:solidFill>
                  <a:schemeClr val="tx2"/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57030" y="1844824"/>
            <a:ext cx="4377648" cy="10143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2800" b="1" dirty="0" smtClean="0"/>
              <a:t>Номинация:</a:t>
            </a:r>
            <a:r>
              <a:rPr lang="ru-RU" sz="2800" dirty="0" smtClean="0"/>
              <a:t> методическая разработка</a:t>
            </a:r>
            <a:endParaRPr lang="ru-RU" sz="28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796136" y="4869160"/>
            <a:ext cx="2952328" cy="13066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2400" b="1" dirty="0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Авторы: </a:t>
            </a:r>
          </a:p>
          <a:p>
            <a:pPr algn="l"/>
            <a:r>
              <a:rPr lang="ru-RU" sz="2400" b="1" dirty="0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Крутикова  И.В.,</a:t>
            </a:r>
          </a:p>
          <a:p>
            <a:pPr algn="l"/>
            <a:r>
              <a:rPr lang="ru-RU" sz="2400" b="1" dirty="0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Скворцова Н.Е.</a:t>
            </a:r>
            <a:endParaRPr lang="ru-RU" sz="2400" b="1" dirty="0">
              <a:ln>
                <a:solidFill>
                  <a:schemeClr val="tx2"/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63958" y="3829292"/>
            <a:ext cx="7768482" cy="14771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BeeskneesCTT" pitchFamily="2" charset="0"/>
              </a:rPr>
              <a:t>Сборник   </a:t>
            </a:r>
            <a:r>
              <a:rPr lang="ru-RU" sz="28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BeeskneesCTT" pitchFamily="2" charset="0"/>
              </a:rPr>
              <a:t>игр </a:t>
            </a:r>
            <a:r>
              <a:rPr lang="ru-RU" sz="28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BeeskneesCTT" pitchFamily="2" charset="0"/>
              </a:rPr>
              <a:t> и  занимательных </a:t>
            </a:r>
            <a:r>
              <a:rPr lang="ru-RU" sz="28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BeeskneesCTT" pitchFamily="2" charset="0"/>
              </a:rPr>
              <a:t>заданий </a:t>
            </a:r>
            <a:endParaRPr lang="ru-RU" sz="2800" b="1" dirty="0" smtClean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BeeskneesCTT" pitchFamily="2" charset="0"/>
            </a:endParaRPr>
          </a:p>
          <a:p>
            <a:r>
              <a:rPr lang="ru-RU" sz="28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BeeskneesCTT" pitchFamily="2" charset="0"/>
              </a:rPr>
              <a:t>«</a:t>
            </a:r>
            <a:r>
              <a:rPr lang="ru-RU" sz="3600" b="1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BeeskneesCTT" pitchFamily="2" charset="0"/>
              </a:rPr>
              <a:t>СНЕГОбук</a:t>
            </a:r>
            <a:r>
              <a:rPr lang="ru-RU" sz="28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BeeskneesCTT" pitchFamily="2" charset="0"/>
              </a:rPr>
              <a:t> </a:t>
            </a:r>
            <a:endParaRPr lang="ru-RU" sz="2800" b="1" dirty="0" smtClean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BeeskneesCTT" pitchFamily="2" charset="0"/>
            </a:endParaRPr>
          </a:p>
          <a:p>
            <a:r>
              <a:rPr lang="ru-RU" sz="28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BeeskneesCTT" pitchFamily="2" charset="0"/>
              </a:rPr>
              <a:t>Или  в  </a:t>
            </a:r>
            <a:r>
              <a:rPr lang="ru-RU" sz="28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BeeskneesCTT" pitchFamily="2" charset="0"/>
              </a:rPr>
              <a:t>гостях </a:t>
            </a:r>
            <a:r>
              <a:rPr lang="ru-RU" sz="28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BeeskneesCTT" pitchFamily="2" charset="0"/>
              </a:rPr>
              <a:t> у  Снегурочки  </a:t>
            </a:r>
            <a:r>
              <a:rPr lang="ru-RU" sz="28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BeeskneesCTT" pitchFamily="2" charset="0"/>
              </a:rPr>
              <a:t>и </a:t>
            </a:r>
            <a:r>
              <a:rPr lang="ru-RU" sz="28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BeeskneesCTT" pitchFamily="2" charset="0"/>
              </a:rPr>
              <a:t> её </a:t>
            </a:r>
            <a:r>
              <a:rPr lang="ru-RU" sz="28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BeeskneesCTT" pitchFamily="2" charset="0"/>
              </a:rPr>
              <a:t>друзей</a:t>
            </a:r>
            <a:r>
              <a:rPr lang="ru-RU" sz="28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BeeskneesCTT" pitchFamily="2" charset="0"/>
              </a:rPr>
              <a:t>»</a:t>
            </a:r>
            <a:endParaRPr lang="ru-RU" sz="2800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BeeskneesCTT" pitchFamily="2" charset="0"/>
            </a:endParaRPr>
          </a:p>
        </p:txBody>
      </p:sp>
      <p:pic>
        <p:nvPicPr>
          <p:cNvPr id="7" name="Picture 8" descr="https://static.mk.ru/upload/entities/2021/03/27/07/articles/facebookPicture/05/fa/e0/07/67ee63014098a4fc7c77433fdf668f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917" r="89750">
                        <a14:foregroundMark x1="57250" y1="58500" x2="57250" y2="58500"/>
                        <a14:foregroundMark x1="57250" y1="58500" x2="56500" y2="77750"/>
                        <a14:foregroundMark x1="37167" y1="64250" x2="34750" y2="83875"/>
                        <a14:foregroundMark x1="59917" y1="12625" x2="59917" y2="22875"/>
                        <a14:foregroundMark x1="59667" y1="25000" x2="59000" y2="27250"/>
                        <a14:backgroundMark x1="44917" y1="30125" x2="47083" y2="31625"/>
                        <a14:backgroundMark x1="44667" y1="26125" x2="45167" y2="29000"/>
                        <a14:backgroundMark x1="80750" y1="32625" x2="80750" y2="3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59171"/>
            <a:ext cx="2629474" cy="175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Выступления, доклады, отчеты\СНЕГУРОЧКА\СНЕГОбук\IMG_65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622"/>
          <a:stretch/>
        </p:blipFill>
        <p:spPr bwMode="auto">
          <a:xfrm>
            <a:off x="533307" y="4725144"/>
            <a:ext cx="2882756" cy="195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.gifer.com/origin/03/03270abe66b1c66ef8832c57aa6da0c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8" y="130323"/>
            <a:ext cx="8866081" cy="664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00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ttps://snegurochkadom.ru/wp-content/uploads/2018/10/%D0%A3%D0%BC%D0%BD%D0%B8%D0%BA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2" r="17302" b="50000"/>
          <a:stretch/>
        </p:blipFill>
        <p:spPr bwMode="auto">
          <a:xfrm>
            <a:off x="6850310" y="-1"/>
            <a:ext cx="2012893" cy="2137695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4128380" cy="4913449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solidFill>
                  <a:schemeClr val="bg1"/>
                </a:solidFill>
              </a:rPr>
              <a:t>   </a:t>
            </a:r>
            <a:r>
              <a:rPr lang="ru-RU" sz="2800" b="1" dirty="0" smtClean="0">
                <a:solidFill>
                  <a:schemeClr val="bg1"/>
                </a:solidFill>
              </a:rPr>
              <a:t>Содержание страницы: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b="1" i="1" dirty="0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Игра «Магнитный </a:t>
            </a:r>
            <a:r>
              <a:rPr lang="ru-RU" b="1" i="1" dirty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ноутбук</a:t>
            </a:r>
            <a:r>
              <a:rPr lang="ru-RU" b="1" i="1" dirty="0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»</a:t>
            </a:r>
          </a:p>
          <a:p>
            <a:pPr algn="l"/>
            <a:r>
              <a:rPr lang="ru-RU" sz="1700" b="1" i="1" dirty="0">
                <a:solidFill>
                  <a:srgbClr val="002060"/>
                </a:solidFill>
              </a:rPr>
              <a:t>Цель:</a:t>
            </a:r>
            <a:r>
              <a:rPr lang="ru-RU" sz="1700" i="1" dirty="0">
                <a:solidFill>
                  <a:srgbClr val="002060"/>
                </a:solidFill>
              </a:rPr>
              <a:t> Совершенствование умения действовать в соответствии с образцом, развитие мелкой моторики, внимания, памяти, зрительного восприятия</a:t>
            </a:r>
            <a:r>
              <a:rPr lang="ru-RU" sz="1700" i="1" dirty="0" smtClean="0">
                <a:solidFill>
                  <a:srgbClr val="002060"/>
                </a:solidFill>
              </a:rPr>
              <a:t>.</a:t>
            </a:r>
            <a:endParaRPr lang="ru-RU" dirty="0">
              <a:ln>
                <a:solidFill>
                  <a:schemeClr val="tx2"/>
                </a:solidFill>
              </a:ln>
              <a:solidFill>
                <a:srgbClr val="002060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b="1" i="1" dirty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«Лабиринты</a:t>
            </a:r>
            <a:r>
              <a:rPr lang="ru-RU" b="1" i="1" dirty="0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»</a:t>
            </a:r>
          </a:p>
          <a:p>
            <a:pPr algn="l"/>
            <a:r>
              <a:rPr lang="ru-RU" sz="1700" b="1" i="1" dirty="0">
                <a:solidFill>
                  <a:srgbClr val="002060"/>
                </a:solidFill>
              </a:rPr>
              <a:t>Цель:</a:t>
            </a:r>
            <a:r>
              <a:rPr lang="ru-RU" sz="1700" i="1" dirty="0">
                <a:solidFill>
                  <a:srgbClr val="002060"/>
                </a:solidFill>
              </a:rPr>
              <a:t> Развитие логического мышления, зрительного восприятия, мелкой моторики, внимания, памяти</a:t>
            </a:r>
            <a:r>
              <a:rPr lang="ru-RU" sz="1700" i="1" dirty="0" smtClean="0">
                <a:solidFill>
                  <a:srgbClr val="002060"/>
                </a:solidFill>
              </a:rPr>
              <a:t>.</a:t>
            </a:r>
            <a:endParaRPr lang="ru-RU" dirty="0">
              <a:ln>
                <a:solidFill>
                  <a:schemeClr val="tx2"/>
                </a:solidFill>
              </a:ln>
              <a:solidFill>
                <a:srgbClr val="002060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b="1" i="1" dirty="0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Игра «Попробуй </a:t>
            </a:r>
            <a:r>
              <a:rPr lang="ru-RU" b="1" i="1" dirty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повтори</a:t>
            </a:r>
            <a:r>
              <a:rPr lang="ru-RU" b="1" i="1" dirty="0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»</a:t>
            </a:r>
          </a:p>
          <a:p>
            <a:pPr algn="l"/>
            <a:r>
              <a:rPr lang="ru-RU" sz="1700" b="1" i="1" dirty="0">
                <a:solidFill>
                  <a:srgbClr val="002060"/>
                </a:solidFill>
              </a:rPr>
              <a:t>Цель:</a:t>
            </a:r>
            <a:r>
              <a:rPr lang="ru-RU" sz="1700" i="1" dirty="0">
                <a:solidFill>
                  <a:srgbClr val="002060"/>
                </a:solidFill>
              </a:rPr>
              <a:t> Развитие правильной дикции, четкости, правильности  речи, внимания, памяти, слухового восприятия.</a:t>
            </a:r>
            <a:endParaRPr lang="ru-RU" sz="1700" dirty="0">
              <a:solidFill>
                <a:srgbClr val="002060"/>
              </a:solidFill>
            </a:endParaRPr>
          </a:p>
          <a:p>
            <a:pPr algn="l"/>
            <a:endParaRPr lang="ru-RU" dirty="0">
              <a:ln>
                <a:solidFill>
                  <a:schemeClr val="tx2"/>
                </a:solidFill>
              </a:ln>
              <a:solidFill>
                <a:schemeClr val="bg2">
                  <a:lumMod val="25000"/>
                </a:schemeClr>
              </a:solidFill>
            </a:endParaRPr>
          </a:p>
          <a:p>
            <a:pPr algn="l"/>
            <a:endParaRPr lang="ru-RU" dirty="0">
              <a:ln>
                <a:solidFill>
                  <a:schemeClr val="tx2"/>
                </a:solidFill>
              </a:ln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endParaRPr lang="ru-RU" b="1" dirty="0">
              <a:ln>
                <a:solidFill>
                  <a:schemeClr val="tx2"/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792088"/>
          </a:xfrm>
        </p:spPr>
        <p:txBody>
          <a:bodyPr>
            <a:normAutofit/>
          </a:bodyPr>
          <a:lstStyle/>
          <a:p>
            <a:pPr lvl="0"/>
            <a:r>
              <a:rPr lang="ru-RU" b="1" dirty="0" smtClean="0"/>
              <a:t>В гостях у Умника…</a:t>
            </a:r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188094" y="1448402"/>
            <a:ext cx="1755467" cy="131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00" b="97922" l="0" r="96884">
                        <a14:foregroundMark x1="10082" y1="47066" x2="9808" y2="40098"/>
                        <a14:backgroundMark x1="3391" y1="71027" x2="6141" y2="13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277156" y="2271671"/>
            <a:ext cx="4536504" cy="3402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071853" y="4944651"/>
            <a:ext cx="1888314" cy="14162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7513360" y="3972860"/>
            <a:ext cx="1368152" cy="98727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5656" y="3217321"/>
            <a:ext cx="1744033" cy="1308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2" descr="https://images-ext-1.discordapp.net/external/cjf7Ds_1GE7Hfyo5tut7yNACJ4ouPDLKusHnU6qBO94/https/i.imgur.com/ETmF0CI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99" y="188640"/>
            <a:ext cx="1352465" cy="135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47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980729"/>
            <a:ext cx="8424936" cy="2376263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   </a:t>
            </a:r>
            <a:r>
              <a:rPr lang="ru-RU" sz="2800" i="1" dirty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Наблюдая за деятельностью воспитанников, можно отметить, что работа со сборником позволяет расширить кругозор детей, развить познавательный интерес, мышление, любознательность и любовь к родному краю.</a:t>
            </a:r>
            <a:endParaRPr lang="ru-RU" sz="2800" dirty="0">
              <a:ln>
                <a:solidFill>
                  <a:schemeClr val="tx2"/>
                </a:solidFill>
              </a:ln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endParaRPr lang="ru-RU" dirty="0">
              <a:ln>
                <a:solidFill>
                  <a:schemeClr val="tx2"/>
                </a:solidFill>
              </a:ln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endParaRPr lang="ru-RU" b="1" dirty="0">
              <a:ln>
                <a:solidFill>
                  <a:schemeClr val="tx2"/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792088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Заключение</a:t>
            </a:r>
            <a:endParaRPr lang="ru-RU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10" r="99265">
                        <a14:backgroundMark x1="6506" y1="15664" x2="5142" y2="9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672" y="2931791"/>
            <a:ext cx="5544615" cy="4158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mages-ext-1.discordapp.net/external/cjf7Ds_1GE7Hfyo5tut7yNACJ4ouPDLKusHnU6qBO94/https/i.imgur.com/ETmF0CI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24595" y="3429000"/>
            <a:ext cx="2790820" cy="279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images-ext-1.discordapp.net/external/cjf7Ds_1GE7Hfyo5tut7yNACJ4ouPDLKusHnU6qBO94/https/i.imgur.com/ETmF0CI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99" y="188640"/>
            <a:ext cx="1352465" cy="135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41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36912"/>
            <a:ext cx="7772400" cy="792088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689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772400" cy="792088"/>
          </a:xfrm>
        </p:spPr>
        <p:txBody>
          <a:bodyPr>
            <a:normAutofit/>
          </a:bodyPr>
          <a:lstStyle/>
          <a:p>
            <a:pPr lvl="0"/>
            <a:r>
              <a:rPr lang="ru-RU" b="1" dirty="0" smtClean="0"/>
              <a:t>Актуальность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268760"/>
            <a:ext cx="8064896" cy="5184576"/>
          </a:xfrm>
        </p:spPr>
        <p:txBody>
          <a:bodyPr/>
          <a:lstStyle/>
          <a:p>
            <a:pPr algn="r"/>
            <a:r>
              <a:rPr lang="ru-RU" sz="3200" i="1" dirty="0" smtClean="0">
                <a:ln w="18415" cmpd="sng">
                  <a:solidFill>
                    <a:schemeClr val="tx2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«Детские </a:t>
            </a:r>
            <a:r>
              <a:rPr lang="ru-RU" sz="3200" i="1" dirty="0">
                <a:ln w="18415" cmpd="sng">
                  <a:solidFill>
                    <a:schemeClr val="tx2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годы, тот возраст, который мы считаем возрастом</a:t>
            </a:r>
            <a:r>
              <a:rPr lang="ru-RU" sz="3200" dirty="0">
                <a:ln w="18415" cmpd="sng">
                  <a:solidFill>
                    <a:schemeClr val="tx2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3200" i="1" dirty="0">
                <a:ln w="18415" cmpd="sng">
                  <a:solidFill>
                    <a:schemeClr val="tx2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беззаботной радости, игры, сказки - это источники жизненного идеала. От того, что открылось ребёнку в окружающем мире в годы детства, что изумило его и заставило плакать, оттого зависит, каким будет наш воспитанник» </a:t>
            </a:r>
            <a:r>
              <a:rPr lang="ru-RU" sz="3200" i="1" dirty="0" err="1">
                <a:ln w="18415" cmpd="sng">
                  <a:solidFill>
                    <a:schemeClr val="tx2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В.С.Сухомлинский</a:t>
            </a:r>
            <a:endParaRPr lang="ru-RU" sz="3200" dirty="0">
              <a:ln w="18415" cmpd="sng">
                <a:solidFill>
                  <a:schemeClr val="tx2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1026" name="Picture 2" descr="https://w7.pngwing.com/pngs/31/475/png-transparent-paper-quill-parchment-de-pen-scroll-miscellaneous-game-feath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54" l="15000" r="85870">
                        <a14:foregroundMark x1="53261" y1="89848" x2="53261" y2="89848"/>
                        <a14:foregroundMark x1="68913" y1="97462" x2="68913" y2="97462"/>
                        <a14:foregroundMark x1="74891" y1="96277" x2="74891" y2="96277"/>
                        <a14:foregroundMark x1="59783" y1="94755" x2="59783" y2="94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196" y="4651960"/>
            <a:ext cx="3382505" cy="217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mages-ext-1.discordapp.net/external/cjf7Ds_1GE7Hfyo5tut7yNACJ4ouPDLKusHnU6qBO94/https/i.imgur.com/ETmF0CI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99" y="188640"/>
            <a:ext cx="1352465" cy="135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96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826902"/>
            <a:ext cx="8712968" cy="1665994"/>
          </a:xfrm>
        </p:spPr>
        <p:txBody>
          <a:bodyPr/>
          <a:lstStyle/>
          <a:p>
            <a:r>
              <a:rPr lang="ru-RU" sz="3200" b="1" i="1" dirty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Активизация познавательного интереса к изучению культурного наследия родного края. </a:t>
            </a:r>
            <a:endParaRPr lang="ru-RU" sz="3200" b="1" dirty="0">
              <a:ln>
                <a:solidFill>
                  <a:schemeClr val="tx2"/>
                </a:solidFill>
              </a:ln>
              <a:solidFill>
                <a:schemeClr val="bg2">
                  <a:lumMod val="2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2056" name="Picture 8" descr="https://static.mk.ru/upload/entities/2021/03/27/07/articles/facebookPicture/05/fa/e0/07/67ee63014098a4fc7c77433fdf668f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917" r="89750">
                        <a14:foregroundMark x1="57250" y1="58500" x2="57250" y2="58500"/>
                        <a14:foregroundMark x1="57250" y1="58500" x2="56500" y2="77750"/>
                        <a14:foregroundMark x1="37167" y1="64250" x2="34750" y2="83875"/>
                        <a14:foregroundMark x1="59917" y1="12625" x2="59917" y2="22875"/>
                        <a14:foregroundMark x1="59667" y1="25000" x2="59000" y2="27250"/>
                        <a14:backgroundMark x1="44917" y1="30125" x2="47083" y2="31625"/>
                        <a14:backgroundMark x1="44667" y1="26125" x2="45167" y2="29000"/>
                        <a14:backgroundMark x1="80750" y1="32625" x2="80750" y2="3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910083"/>
            <a:ext cx="2629474" cy="175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792088"/>
          </a:xfrm>
        </p:spPr>
        <p:txBody>
          <a:bodyPr>
            <a:normAutofit/>
          </a:bodyPr>
          <a:lstStyle/>
          <a:p>
            <a:pPr lvl="0"/>
            <a:r>
              <a:rPr lang="ru-RU" b="1" dirty="0" smtClean="0"/>
              <a:t>Цель</a:t>
            </a:r>
            <a:endParaRPr lang="ru-RU" dirty="0"/>
          </a:p>
        </p:txBody>
      </p:sp>
      <p:pic>
        <p:nvPicPr>
          <p:cNvPr id="2050" name="Picture 2" descr="D:\Выступления, доклады, отчеты\СНЕГУРОЧКА\СНЕГОбук\IMG_65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622"/>
          <a:stretch/>
        </p:blipFill>
        <p:spPr bwMode="auto">
          <a:xfrm>
            <a:off x="1979712" y="3243834"/>
            <a:ext cx="5280586" cy="3579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44" b="96568" l="0" r="95205">
                        <a14:backgroundMark x1="2807" y1="59126" x2="2807" y2="59126"/>
                        <a14:backgroundMark x1="3158" y1="9204" x2="3158" y2="9204"/>
                        <a14:backgroundMark x1="10409" y1="10764" x2="10409" y2="10764"/>
                        <a14:backgroundMark x1="10409" y1="10764" x2="22573" y2="12793"/>
                        <a14:backgroundMark x1="2690" y1="73791" x2="2339" y2="14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6347530">
            <a:off x="5785194" y="2585825"/>
            <a:ext cx="3552393" cy="2664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40" b="97972" l="585" r="97544">
                        <a14:foregroundMark x1="85263" y1="85647" x2="80468" y2="83619"/>
                        <a14:foregroundMark x1="22105" y1="80187" x2="10760" y2="81435"/>
                        <a14:foregroundMark x1="10292" y1="81279" x2="10292" y2="81279"/>
                        <a14:foregroundMark x1="10292" y1="81279" x2="10292" y2="81279"/>
                        <a14:foregroundMark x1="11345" y1="82683" x2="10760" y2="67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605433">
            <a:off x="-115639" y="2304781"/>
            <a:ext cx="3552393" cy="2664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negurochkadom.ru/wp-content/uploads/2018/10/%D0%B3%D0%BB%D0%B0%D0%B2%D0%BD%D1%8B%D0%B9-%D0%BC%D0%B0%D0%BB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518929"/>
            <a:ext cx="1537880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negurochkadom.ru/wp-content/uploads/2018/10/%D0%A1%D0%BA%D0%BE%D1%80%D0%B5%D0%BD%D0%BA%D0%B0-%D0%BC%D0%B0%D0%BB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439" y="4553683"/>
            <a:ext cx="1541208" cy="2308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mages-ext-1.discordapp.net/external/cjf7Ds_1GE7Hfyo5tut7yNACJ4ouPDLKusHnU6qBO94/https/i.imgur.com/ETmF0CI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99" y="188640"/>
            <a:ext cx="1136441" cy="113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18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772400" cy="792088"/>
          </a:xfrm>
        </p:spPr>
        <p:txBody>
          <a:bodyPr>
            <a:normAutofit/>
          </a:bodyPr>
          <a:lstStyle/>
          <a:p>
            <a:pPr lvl="0"/>
            <a:r>
              <a:rPr lang="ru-RU" b="1" dirty="0" smtClean="0"/>
              <a:t>Задачи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8496944" cy="5328592"/>
          </a:xfrm>
        </p:spPr>
        <p:txBody>
          <a:bodyPr>
            <a:normAutofit fontScale="92500"/>
          </a:bodyPr>
          <a:lstStyle/>
          <a:p>
            <a:pPr algn="l"/>
            <a:r>
              <a:rPr lang="ru-RU" sz="2400" b="1" dirty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обучающие:</a:t>
            </a: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ru-RU" sz="2400" dirty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формировать у детей начальное представление об истории родного края, его достопримечательностях, расширять кругозор детей;</a:t>
            </a: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ru-RU" sz="2400" dirty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развивать эмоционально-ценностное отношение к культурному наследию родного города.</a:t>
            </a:r>
          </a:p>
          <a:p>
            <a:pPr algn="l"/>
            <a:r>
              <a:rPr lang="ru-RU" sz="2400" b="1" dirty="0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развивающие</a:t>
            </a:r>
            <a:r>
              <a:rPr lang="ru-RU" sz="2400" b="1" dirty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:</a:t>
            </a: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ru-RU" sz="2400" dirty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развивать познавательный интерес, коммуникативные навыки;</a:t>
            </a: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ru-RU" sz="2400" dirty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развивать логическое и пространственное мышление, любознательность, зрительное восприятие, память, мелкую и общую моторику;</a:t>
            </a: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ru-RU" sz="2400" dirty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развивать связную речь, ее четкость и правильность.</a:t>
            </a:r>
          </a:p>
          <a:p>
            <a:pPr algn="l"/>
            <a:r>
              <a:rPr lang="ru-RU" sz="2400" dirty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400" b="1" dirty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воспитательные:</a:t>
            </a:r>
          </a:p>
          <a:p>
            <a:pPr marL="342900" lvl="0" indent="-342900" algn="l">
              <a:buFont typeface="Wingdings" panose="05000000000000000000" pitchFamily="2" charset="2"/>
              <a:buChar char="Ø"/>
            </a:pPr>
            <a:r>
              <a:rPr lang="ru-RU" sz="2400" dirty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воспитывать интерес и любовь к малой </a:t>
            </a:r>
            <a:r>
              <a:rPr lang="ru-RU" sz="2400" dirty="0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Родине</a:t>
            </a:r>
            <a:r>
              <a:rPr lang="ru-RU" sz="2400" dirty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pic>
        <p:nvPicPr>
          <p:cNvPr id="3074" name="Picture 2" descr="https://snegurochkadom.ru/wp-content/uploads/2018/10/%D0%92%D0%B5%D1%81%D1%82%D0%BE%D1%87%D0%BA%D0%B0-%D0%BC%D0%B0%D0%B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8344" y="4420983"/>
            <a:ext cx="1664396" cy="2492896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negurochkadom.ru/wp-content/uploads/2018/10/%D0%A3%D0%BC%D0%BD%D0%B8%D0%BA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650363" cy="2471877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mages-ext-1.discordapp.net/external/cjf7Ds_1GE7Hfyo5tut7yNACJ4ouPDLKusHnU6qBO94/https/i.imgur.com/ETmF0CI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" y="52532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04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negurochkadom.ru/wp-content/uploads/2018/10/%D0%92%D0%B5%D1%81%D1%82%D0%BE%D1%87%D0%BA%D0%B0-%D0%BC%D0%B0%D0%B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30" y="3867383"/>
            <a:ext cx="1664396" cy="2492896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negurochkadom.ru/wp-content/uploads/2018/10/%D0%A3%D0%BC%D0%BD%D0%B8%D0%BA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145" y="186927"/>
            <a:ext cx="1650363" cy="2471877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snegurochkadom.ru/wp-content/uploads/2018/10/%D0%A1%D0%BA%D0%BE%D1%80%D0%B5%D0%BD%D0%BA%D0%B0-%D0%BC%D0%B0%D0%B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298" y="4025310"/>
            <a:ext cx="1541208" cy="2308387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snegurochkadom.ru/wp-content/uploads/2018/10/%D0%B3%D0%BB%D0%B0%D0%B2%D0%BD%D1%8B%D0%B9-%D0%BC%D0%B0%D0%B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795" y="186927"/>
            <a:ext cx="1537880" cy="2304256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 noGrp="1"/>
          </p:cNvSpPr>
          <p:nvPr>
            <p:ph type="ctrTitle"/>
          </p:nvPr>
        </p:nvSpPr>
        <p:spPr>
          <a:xfrm>
            <a:off x="721125" y="332656"/>
            <a:ext cx="7772400" cy="25203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BeeskneesCTT" pitchFamily="2" charset="0"/>
              </a:rPr>
              <a:t>Сборник  игр  и  занимательных </a:t>
            </a:r>
            <a:r>
              <a:rPr lang="ru-RU" sz="28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BeeskneesCTT" pitchFamily="2" charset="0"/>
              </a:rPr>
              <a:t>заданий </a:t>
            </a:r>
            <a:endParaRPr lang="ru-RU" sz="2800" b="1" dirty="0" smtClean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BeeskneesCTT" pitchFamily="2" charset="0"/>
            </a:endParaRPr>
          </a:p>
          <a:p>
            <a:r>
              <a:rPr lang="ru-RU" sz="28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BeeskneesCTT" pitchFamily="2" charset="0"/>
              </a:rPr>
              <a:t>«</a:t>
            </a:r>
            <a:r>
              <a:rPr lang="ru-RU" sz="3600" b="1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BeeskneesCTT" pitchFamily="2" charset="0"/>
              </a:rPr>
              <a:t>СНЕГОбук</a:t>
            </a:r>
            <a:r>
              <a:rPr lang="ru-RU" sz="28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BeeskneesCTT" pitchFamily="2" charset="0"/>
              </a:rPr>
              <a:t> </a:t>
            </a:r>
            <a:endParaRPr lang="ru-RU" sz="2800" b="1" dirty="0" smtClean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BeeskneesCTT" pitchFamily="2" charset="0"/>
            </a:endParaRPr>
          </a:p>
          <a:p>
            <a:r>
              <a:rPr lang="ru-RU" sz="28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BeeskneesCTT" pitchFamily="2" charset="0"/>
              </a:rPr>
              <a:t>или  в  </a:t>
            </a:r>
            <a:r>
              <a:rPr lang="ru-RU" sz="28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BeeskneesCTT" pitchFamily="2" charset="0"/>
              </a:rPr>
              <a:t>гостях </a:t>
            </a:r>
            <a:r>
              <a:rPr lang="ru-RU" sz="28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BeeskneesCTT" pitchFamily="2" charset="0"/>
              </a:rPr>
              <a:t> у  Снегурочки  и  её </a:t>
            </a:r>
            <a:r>
              <a:rPr lang="ru-RU" sz="28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BeeskneesCTT" pitchFamily="2" charset="0"/>
              </a:rPr>
              <a:t>друзей</a:t>
            </a:r>
            <a:r>
              <a:rPr lang="ru-RU" sz="28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BeeskneesCTT" pitchFamily="2" charset="0"/>
              </a:rPr>
              <a:t>»</a:t>
            </a:r>
            <a:endParaRPr lang="ru-RU" sz="2800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BeeskneesCTT" pitchFamily="2" charset="0"/>
            </a:endParaRPr>
          </a:p>
        </p:txBody>
      </p:sp>
      <p:pic>
        <p:nvPicPr>
          <p:cNvPr id="10" name="Picture 2" descr="D:\Выступления, доклады, отчеты\СНЕГУРОЧКА\СНЕГОбук\IMG_6508.JPG">
            <a:hlinkClick r:id="rId6" action="ppaction://hlinkfile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622"/>
          <a:stretch/>
        </p:blipFill>
        <p:spPr bwMode="auto">
          <a:xfrm>
            <a:off x="1979712" y="2780928"/>
            <a:ext cx="5280586" cy="3579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images-ext-1.discordapp.net/external/cjf7Ds_1GE7Hfyo5tut7yNACJ4ouPDLKusHnU6qBO94/https/i.imgur.com/ETmF0CI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595" y="3429000"/>
            <a:ext cx="2790820" cy="279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78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5184576" cy="4913449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sz="2800" dirty="0" smtClean="0">
                <a:solidFill>
                  <a:schemeClr val="bg1"/>
                </a:solidFill>
              </a:rPr>
              <a:t>           </a:t>
            </a:r>
            <a:r>
              <a:rPr lang="ru-RU" sz="4400" b="1" dirty="0" smtClean="0">
                <a:solidFill>
                  <a:schemeClr val="bg1"/>
                </a:solidFill>
              </a:rPr>
              <a:t>Содержание страницы: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300" dirty="0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Информация </a:t>
            </a:r>
            <a:r>
              <a:rPr lang="ru-RU" sz="2300" dirty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об истории появления сказочной волшебницы («Кострома – Родина Снегурочки</a:t>
            </a:r>
            <a:r>
              <a:rPr lang="ru-RU" sz="2300" dirty="0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»)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300" dirty="0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Серия </a:t>
            </a:r>
            <a:r>
              <a:rPr lang="ru-RU" sz="2300" dirty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иллюстраций «Резиденция Снегурочки» и игровые модели волшебных предметов: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2300" b="1" dirty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«Голубой ключик</a:t>
            </a:r>
            <a:r>
              <a:rPr lang="ru-RU" sz="2200" b="1" dirty="0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»</a:t>
            </a:r>
            <a:r>
              <a:rPr lang="ru-RU" sz="2200" dirty="0"/>
              <a:t> </a:t>
            </a:r>
            <a:r>
              <a:rPr lang="ru-RU" sz="2200" dirty="0">
                <a:solidFill>
                  <a:srgbClr val="002060"/>
                </a:solidFill>
              </a:rPr>
              <a:t>- </a:t>
            </a:r>
            <a:r>
              <a:rPr lang="ru-RU" sz="2500" dirty="0">
                <a:solidFill>
                  <a:srgbClr val="002060"/>
                </a:solidFill>
              </a:rPr>
              <a:t>по преданию здесь бьется сердце Снегурочки. </a:t>
            </a:r>
            <a:endParaRPr lang="ru-RU" sz="2200" dirty="0">
              <a:solidFill>
                <a:srgbClr val="002060"/>
              </a:solidFill>
            </a:endParaRPr>
          </a:p>
          <a:p>
            <a:pPr algn="l"/>
            <a:r>
              <a:rPr lang="ru-RU" sz="2200" dirty="0">
                <a:solidFill>
                  <a:srgbClr val="002060"/>
                </a:solidFill>
              </a:rPr>
              <a:t>Цель: развитие мелкой моторики, координации, синхронности движений</a:t>
            </a:r>
            <a:r>
              <a:rPr lang="ru-RU" sz="2200" dirty="0" smtClean="0">
                <a:solidFill>
                  <a:srgbClr val="002060"/>
                </a:solidFill>
              </a:rPr>
              <a:t>.</a:t>
            </a:r>
            <a:r>
              <a:rPr lang="ru-RU" sz="2200" dirty="0" smtClean="0">
                <a:ln>
                  <a:solidFill>
                    <a:schemeClr val="tx2"/>
                  </a:solidFill>
                </a:ln>
                <a:solidFill>
                  <a:srgbClr val="002060"/>
                </a:solidFill>
              </a:rPr>
              <a:t> </a:t>
            </a:r>
            <a:endParaRPr lang="ru-RU" sz="2200" dirty="0" smtClean="0">
              <a:ln>
                <a:solidFill>
                  <a:schemeClr val="tx2"/>
                </a:solidFill>
              </a:ln>
              <a:solidFill>
                <a:srgbClr val="002060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2300" b="1" dirty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«Зеркало дружбы</a:t>
            </a:r>
            <a:r>
              <a:rPr lang="ru-RU" sz="2300" b="1" dirty="0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»</a:t>
            </a:r>
            <a:r>
              <a:rPr lang="ru-RU" sz="2300" b="1" dirty="0"/>
              <a:t> </a:t>
            </a:r>
            <a:r>
              <a:rPr lang="ru-RU" sz="2500" b="1" dirty="0">
                <a:solidFill>
                  <a:srgbClr val="002060"/>
                </a:solidFill>
              </a:rPr>
              <a:t>- </a:t>
            </a:r>
            <a:r>
              <a:rPr lang="ru-RU" sz="2500" dirty="0">
                <a:solidFill>
                  <a:srgbClr val="002060"/>
                </a:solidFill>
              </a:rPr>
              <a:t>в него можно увидеть не только себя, но и своего друга, может использоваться для примирения</a:t>
            </a:r>
          </a:p>
          <a:p>
            <a:pPr algn="l"/>
            <a:r>
              <a:rPr lang="ru-RU" sz="2200" dirty="0">
                <a:solidFill>
                  <a:srgbClr val="002060"/>
                </a:solidFill>
              </a:rPr>
              <a:t>Цель: развитие коммуникативных способностей, воспитание доброжелательного отношения друг к другу</a:t>
            </a:r>
            <a:r>
              <a:rPr lang="ru-RU" sz="2200" dirty="0" smtClean="0">
                <a:solidFill>
                  <a:srgbClr val="002060"/>
                </a:solidFill>
              </a:rPr>
              <a:t>.</a:t>
            </a:r>
            <a:endParaRPr lang="ru-RU" sz="2200" dirty="0">
              <a:ln>
                <a:solidFill>
                  <a:schemeClr val="tx2"/>
                </a:solidFill>
              </a:ln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2300" b="1" dirty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«Шкатулка пожеланий</a:t>
            </a:r>
            <a:r>
              <a:rPr lang="ru-RU" sz="2300" b="1" dirty="0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»</a:t>
            </a:r>
            <a:r>
              <a:rPr lang="ru-RU" sz="2300" dirty="0"/>
              <a:t> </a:t>
            </a:r>
            <a:r>
              <a:rPr lang="ru-RU" sz="2500" dirty="0">
                <a:solidFill>
                  <a:srgbClr val="002060"/>
                </a:solidFill>
              </a:rPr>
              <a:t>- </a:t>
            </a:r>
            <a:r>
              <a:rPr lang="ru-RU" sz="2500" dirty="0" smtClean="0">
                <a:solidFill>
                  <a:srgbClr val="002060"/>
                </a:solidFill>
              </a:rPr>
              <a:t>в ней хранятся самые добрые пожелания для друзей</a:t>
            </a:r>
          </a:p>
          <a:p>
            <a:pPr algn="l"/>
            <a:r>
              <a:rPr lang="ru-RU" sz="2200" dirty="0" smtClean="0">
                <a:solidFill>
                  <a:srgbClr val="002060"/>
                </a:solidFill>
              </a:rPr>
              <a:t>Цель: развитие коммуникативных способностей, воспитание дружелюбия.</a:t>
            </a:r>
            <a:endParaRPr lang="ru-RU" sz="2200" dirty="0">
              <a:ln>
                <a:solidFill>
                  <a:schemeClr val="tx2"/>
                </a:solidFill>
              </a:ln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2300" b="1" dirty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«Озеро сказок» </a:t>
            </a:r>
            <a:r>
              <a:rPr lang="ru-RU" b="1" dirty="0">
                <a:solidFill>
                  <a:srgbClr val="002060"/>
                </a:solidFill>
              </a:rPr>
              <a:t>- </a:t>
            </a:r>
            <a:r>
              <a:rPr lang="ru-RU" sz="2500" dirty="0">
                <a:solidFill>
                  <a:srgbClr val="002060"/>
                </a:solidFill>
              </a:rPr>
              <a:t>говорят, в нем можно увидеть самые разные сказки…</a:t>
            </a:r>
          </a:p>
          <a:p>
            <a:pPr algn="l"/>
            <a:r>
              <a:rPr lang="ru-RU" sz="2200" dirty="0">
                <a:solidFill>
                  <a:srgbClr val="002060"/>
                </a:solidFill>
              </a:rPr>
              <a:t>Цель: развитие связной речи, памяти, внимания; воспитание интереса к </a:t>
            </a:r>
            <a:r>
              <a:rPr lang="ru-RU" sz="2200" dirty="0" smtClean="0">
                <a:solidFill>
                  <a:srgbClr val="002060"/>
                </a:solidFill>
              </a:rPr>
              <a:t>сказкам</a:t>
            </a:r>
            <a:endParaRPr lang="ru-RU" sz="2200" dirty="0">
              <a:ln>
                <a:solidFill>
                  <a:schemeClr val="tx2"/>
                </a:solidFill>
              </a:ln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sz="2300" dirty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И</a:t>
            </a:r>
            <a:r>
              <a:rPr lang="ru-RU" sz="2300" dirty="0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гра </a:t>
            </a:r>
            <a:r>
              <a:rPr lang="ru-RU" sz="2300" b="1" i="1" dirty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«Собери сказку»</a:t>
            </a:r>
            <a:r>
              <a:rPr lang="ru-RU" sz="2300" dirty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500" dirty="0">
                <a:solidFill>
                  <a:srgbClr val="002060"/>
                </a:solidFill>
              </a:rPr>
              <a:t>- напомнит детям содержание известной народной сказки «Снегурочка»</a:t>
            </a:r>
          </a:p>
          <a:p>
            <a:pPr algn="l"/>
            <a:r>
              <a:rPr lang="ru-RU" sz="2200" b="1" dirty="0">
                <a:solidFill>
                  <a:srgbClr val="002060"/>
                </a:solidFill>
              </a:rPr>
              <a:t>Цель:</a:t>
            </a:r>
            <a:r>
              <a:rPr lang="ru-RU" sz="2200" dirty="0">
                <a:solidFill>
                  <a:srgbClr val="002060"/>
                </a:solidFill>
              </a:rPr>
              <a:t> формирование умения устанавливать последовательность событий на основе имеющихся представлений, формирование умения связно и последовательно излагать содержание сказок</a:t>
            </a:r>
            <a:r>
              <a:rPr lang="ru-RU" sz="2200" dirty="0" smtClean="0">
                <a:solidFill>
                  <a:srgbClr val="002060"/>
                </a:solidFill>
              </a:rPr>
              <a:t>.</a:t>
            </a:r>
            <a:endParaRPr lang="ru-RU" sz="2200" dirty="0">
              <a:ln>
                <a:solidFill>
                  <a:schemeClr val="tx2"/>
                </a:solidFill>
              </a:ln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endParaRPr lang="ru-RU" dirty="0"/>
          </a:p>
        </p:txBody>
      </p:sp>
      <p:pic>
        <p:nvPicPr>
          <p:cNvPr id="2056" name="Picture 8" descr="https://static.mk.ru/upload/entities/2021/03/27/07/articles/facebookPicture/05/fa/e0/07/67ee63014098a4fc7c77433fdf668f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917" r="89750">
                        <a14:foregroundMark x1="57250" y1="58500" x2="57250" y2="58500"/>
                        <a14:foregroundMark x1="57250" y1="58500" x2="56500" y2="77750"/>
                        <a14:foregroundMark x1="37167" y1="64250" x2="34750" y2="83875"/>
                        <a14:foregroundMark x1="59917" y1="12625" x2="59917" y2="22875"/>
                        <a14:foregroundMark x1="59667" y1="25000" x2="59000" y2="27250"/>
                        <a14:backgroundMark x1="44917" y1="30125" x2="47083" y2="31625"/>
                        <a14:backgroundMark x1="44667" y1="26125" x2="45167" y2="29000"/>
                        <a14:backgroundMark x1="80750" y1="32625" x2="80750" y2="3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349" y="548680"/>
            <a:ext cx="2629474" cy="175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792088"/>
          </a:xfrm>
        </p:spPr>
        <p:txBody>
          <a:bodyPr>
            <a:normAutofit/>
          </a:bodyPr>
          <a:lstStyle/>
          <a:p>
            <a:pPr lvl="0"/>
            <a:r>
              <a:rPr lang="ru-RU" b="1" dirty="0" smtClean="0"/>
              <a:t>В гостях у Снегурочки…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44" b="96568" l="0" r="95205">
                        <a14:backgroundMark x1="2807" y1="59126" x2="2807" y2="59126"/>
                        <a14:backgroundMark x1="3158" y1="9204" x2="3158" y2="9204"/>
                        <a14:backgroundMark x1="10409" y1="10764" x2="10409" y2="10764"/>
                        <a14:backgroundMark x1="10409" y1="10764" x2="22573" y2="12793"/>
                        <a14:backgroundMark x1="2690" y1="73791" x2="2339" y2="14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421077" y="2699919"/>
            <a:ext cx="4536504" cy="3402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274944" y="2829251"/>
            <a:ext cx="962648" cy="721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64" b="8777"/>
          <a:stretch/>
        </p:blipFill>
        <p:spPr bwMode="auto">
          <a:xfrm>
            <a:off x="5281789" y="3861048"/>
            <a:ext cx="1152552" cy="910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2" y="5478255"/>
            <a:ext cx="1558767" cy="1169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151261" y="5052822"/>
            <a:ext cx="1154252" cy="865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5567210"/>
            <a:ext cx="1440160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6" name="Picture 2" descr="https://images-ext-1.discordapp.net/external/cjf7Ds_1GE7Hfyo5tut7yNACJ4ouPDLKusHnU6qBO94/https/i.imgur.com/ETmF0CI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99" y="188640"/>
            <a:ext cx="1352465" cy="135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346" y="1685241"/>
            <a:ext cx="1193638" cy="895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49962" y="1051150"/>
            <a:ext cx="997387" cy="748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3664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s://snegurochkadom.ru/wp-content/uploads/2018/10/%D0%B3%D0%BB%D0%B0%D0%B2%D0%BD%D1%8B%D0%B9-%D0%BC%D0%B0%D0%BB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7" r="16021" b="50000"/>
          <a:stretch/>
        </p:blipFill>
        <p:spPr bwMode="auto">
          <a:xfrm>
            <a:off x="6702927" y="181193"/>
            <a:ext cx="1981200" cy="2376264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4320480" cy="4913449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800" dirty="0" smtClean="0">
                <a:solidFill>
                  <a:schemeClr val="bg1"/>
                </a:solidFill>
              </a:rPr>
              <a:t>   </a:t>
            </a:r>
            <a:r>
              <a:rPr lang="ru-RU" sz="2800" b="1" dirty="0" smtClean="0">
                <a:solidFill>
                  <a:schemeClr val="bg1"/>
                </a:solidFill>
              </a:rPr>
              <a:t>Содержание страницы: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b="1" i="1" dirty="0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Игра «Где </a:t>
            </a:r>
            <a:r>
              <a:rPr lang="ru-RU" b="1" i="1" dirty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мы были – мы не скажем, угадай, кого покажем</a:t>
            </a:r>
            <a:r>
              <a:rPr lang="ru-RU" b="1" i="1" dirty="0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»</a:t>
            </a:r>
            <a:endParaRPr lang="en-US" b="1" i="1" dirty="0" smtClean="0">
              <a:ln>
                <a:solidFill>
                  <a:schemeClr val="tx2"/>
                </a:solidFill>
              </a:ln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r>
              <a:rPr lang="ru-RU" sz="1700" b="1" i="1" dirty="0">
                <a:solidFill>
                  <a:srgbClr val="002060"/>
                </a:solidFill>
              </a:rPr>
              <a:t>Цель:</a:t>
            </a:r>
            <a:r>
              <a:rPr lang="ru-RU" sz="1700" i="1" dirty="0">
                <a:solidFill>
                  <a:srgbClr val="002060"/>
                </a:solidFill>
              </a:rPr>
              <a:t> формирование умения соблюдать правила игры, совершенствовать навыки устного счета, развивать коммуникативные способности, внимание, память</a:t>
            </a:r>
            <a:r>
              <a:rPr lang="ru-RU" sz="1700" i="1" dirty="0" smtClean="0">
                <a:solidFill>
                  <a:srgbClr val="002060"/>
                </a:solidFill>
              </a:rPr>
              <a:t>.</a:t>
            </a:r>
            <a:endParaRPr lang="ru-RU" sz="1900" dirty="0">
              <a:ln>
                <a:solidFill>
                  <a:schemeClr val="tx2"/>
                </a:solidFill>
              </a:ln>
              <a:solidFill>
                <a:srgbClr val="00206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b="1" i="1" dirty="0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Игра «Следы </a:t>
            </a:r>
            <a:r>
              <a:rPr lang="ru-RU" b="1" i="1" dirty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на снегу</a:t>
            </a:r>
            <a:r>
              <a:rPr lang="ru-RU" b="1" i="1" dirty="0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»</a:t>
            </a:r>
          </a:p>
          <a:p>
            <a:pPr algn="just"/>
            <a:r>
              <a:rPr lang="ru-RU" sz="1700" b="1" i="1" dirty="0">
                <a:solidFill>
                  <a:srgbClr val="002060"/>
                </a:solidFill>
              </a:rPr>
              <a:t>Цель:</a:t>
            </a:r>
            <a:r>
              <a:rPr lang="ru-RU" sz="1700" i="1" dirty="0">
                <a:solidFill>
                  <a:srgbClr val="002060"/>
                </a:solidFill>
              </a:rPr>
              <a:t> Совершенствование умения выполнять движения в соответствии с образцами, развивать ловкость, координацию движения, переключаемость, синхронность движений</a:t>
            </a:r>
            <a:r>
              <a:rPr lang="ru-RU" sz="1700" i="1" dirty="0" smtClean="0">
                <a:solidFill>
                  <a:srgbClr val="002060"/>
                </a:solidFill>
              </a:rPr>
              <a:t>.</a:t>
            </a:r>
            <a:endParaRPr lang="ru-RU" dirty="0">
              <a:ln>
                <a:solidFill>
                  <a:schemeClr val="tx2"/>
                </a:solidFill>
              </a:ln>
              <a:solidFill>
                <a:srgbClr val="00206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b="1" i="1" dirty="0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Игра «Арифметические </a:t>
            </a:r>
            <a:r>
              <a:rPr lang="ru-RU" b="1" i="1" dirty="0" err="1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бродилки</a:t>
            </a:r>
            <a:r>
              <a:rPr lang="ru-RU" b="1" i="1" dirty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»</a:t>
            </a:r>
            <a:endParaRPr lang="ru-RU" dirty="0">
              <a:ln>
                <a:solidFill>
                  <a:schemeClr val="tx2"/>
                </a:solidFill>
              </a:ln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r>
              <a:rPr lang="ru-RU" sz="1800" b="1" i="1" dirty="0">
                <a:solidFill>
                  <a:srgbClr val="002060"/>
                </a:solidFill>
              </a:rPr>
              <a:t>Цель:</a:t>
            </a:r>
            <a:r>
              <a:rPr lang="ru-RU" sz="1800" i="1" dirty="0">
                <a:solidFill>
                  <a:srgbClr val="002060"/>
                </a:solidFill>
              </a:rPr>
              <a:t> Развитие творческих способностей, ассоциативного и логического мышления, внимания.</a:t>
            </a:r>
            <a:endParaRPr lang="ru-RU" sz="1800" dirty="0">
              <a:solidFill>
                <a:srgbClr val="002060"/>
              </a:solidFill>
            </a:endParaRPr>
          </a:p>
          <a:p>
            <a:pPr algn="just"/>
            <a:endParaRPr lang="ru-RU" dirty="0">
              <a:solidFill>
                <a:srgbClr val="002060"/>
              </a:solidFill>
            </a:endParaRPr>
          </a:p>
          <a:p>
            <a:pPr algn="just"/>
            <a:endParaRPr lang="ru-RU" b="1" dirty="0">
              <a:ln>
                <a:solidFill>
                  <a:schemeClr val="tx2"/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792088"/>
          </a:xfrm>
        </p:spPr>
        <p:txBody>
          <a:bodyPr>
            <a:normAutofit/>
          </a:bodyPr>
          <a:lstStyle/>
          <a:p>
            <a:pPr lvl="0"/>
            <a:r>
              <a:rPr lang="ru-RU" b="1" dirty="0" smtClean="0"/>
              <a:t>В гостях у Главного…</a:t>
            </a:r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348479" y="5064245"/>
            <a:ext cx="1848369" cy="1386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89" b="96822" l="3850" r="96517">
                        <a14:foregroundMark x1="12191" y1="81785" x2="12191" y2="67971"/>
                        <a14:foregroundMark x1="12191" y1="80562" x2="29331" y2="81785"/>
                        <a14:foregroundMark x1="80935" y1="86186" x2="91934" y2="87897"/>
                        <a14:foregroundMark x1="94042" y1="84597" x2="93492" y2="57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166545" y="2526065"/>
            <a:ext cx="4536504" cy="3402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9753" y="3082887"/>
            <a:ext cx="1525823" cy="1144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9300" y="1351516"/>
            <a:ext cx="1584176" cy="1188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15" name="Прямая со стрелкой 14"/>
          <p:cNvCxnSpPr/>
          <p:nvPr/>
        </p:nvCxnSpPr>
        <p:spPr>
          <a:xfrm flipH="1">
            <a:off x="7635940" y="2276872"/>
            <a:ext cx="1368152" cy="98727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ttps://images-ext-1.discordapp.net/external/cjf7Ds_1GE7Hfyo5tut7yNACJ4ouPDLKusHnU6qBO94/https/i.imgur.com/ETmF0CI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99" y="188640"/>
            <a:ext cx="1352465" cy="135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50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4104456" cy="4913449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solidFill>
                  <a:schemeClr val="bg1"/>
                </a:solidFill>
              </a:rPr>
              <a:t>   </a:t>
            </a:r>
            <a:r>
              <a:rPr lang="ru-RU" sz="2800" b="1" dirty="0" smtClean="0">
                <a:solidFill>
                  <a:schemeClr val="bg1"/>
                </a:solidFill>
              </a:rPr>
              <a:t>Содержание страницы: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b="1" i="1" dirty="0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Игра «Подбери </a:t>
            </a:r>
            <a:r>
              <a:rPr lang="ru-RU" b="1" i="1" dirty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заплатку</a:t>
            </a:r>
            <a:r>
              <a:rPr lang="ru-RU" b="1" i="1" dirty="0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»</a:t>
            </a:r>
          </a:p>
          <a:p>
            <a:pPr algn="just"/>
            <a:r>
              <a:rPr lang="ru-RU" sz="1700" b="1" i="1" dirty="0">
                <a:solidFill>
                  <a:srgbClr val="002060"/>
                </a:solidFill>
              </a:rPr>
              <a:t>Цель:</a:t>
            </a:r>
            <a:r>
              <a:rPr lang="ru-RU" sz="1700" i="1" dirty="0">
                <a:solidFill>
                  <a:srgbClr val="002060"/>
                </a:solidFill>
              </a:rPr>
              <a:t> Развитие восприятия, логического мышления, внимания, памяти, умения знать и правильно называть геометрические фигуры</a:t>
            </a:r>
            <a:r>
              <a:rPr lang="ru-RU" sz="1700" i="1" dirty="0" smtClean="0">
                <a:solidFill>
                  <a:srgbClr val="002060"/>
                </a:solidFill>
              </a:rPr>
              <a:t>.</a:t>
            </a:r>
            <a:endParaRPr lang="ru-RU" sz="1700" dirty="0">
              <a:ln>
                <a:solidFill>
                  <a:schemeClr val="tx2"/>
                </a:solidFill>
              </a:ln>
              <a:solidFill>
                <a:srgbClr val="00206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b="1" i="1" dirty="0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Игры из серии «</a:t>
            </a:r>
            <a:r>
              <a:rPr lang="ru-RU" b="1" i="1" dirty="0" err="1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Шнуровочки</a:t>
            </a:r>
            <a:r>
              <a:rPr lang="ru-RU" b="1" i="1" dirty="0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»</a:t>
            </a:r>
          </a:p>
          <a:p>
            <a:pPr algn="just"/>
            <a:r>
              <a:rPr lang="ru-RU" sz="1700" b="1" i="1" dirty="0">
                <a:solidFill>
                  <a:srgbClr val="002060"/>
                </a:solidFill>
              </a:rPr>
              <a:t>Цель: </a:t>
            </a:r>
            <a:r>
              <a:rPr lang="ru-RU" sz="1700" i="1" dirty="0">
                <a:solidFill>
                  <a:srgbClr val="002060"/>
                </a:solidFill>
              </a:rPr>
              <a:t>Развитие мелкой моторики, внимания, мышления, зрительного восприятия.</a:t>
            </a:r>
            <a:endParaRPr lang="ru-RU" sz="1700" dirty="0">
              <a:solidFill>
                <a:srgbClr val="002060"/>
              </a:solidFill>
            </a:endParaRPr>
          </a:p>
          <a:p>
            <a:pPr algn="just"/>
            <a:endParaRPr lang="ru-RU" dirty="0">
              <a:ln>
                <a:solidFill>
                  <a:schemeClr val="tx2"/>
                </a:solidFill>
              </a:ln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dirty="0">
              <a:ln>
                <a:solidFill>
                  <a:schemeClr val="tx2"/>
                </a:solidFill>
              </a:ln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endParaRPr lang="ru-RU" b="1" dirty="0">
              <a:ln>
                <a:solidFill>
                  <a:schemeClr val="tx2"/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792088"/>
          </a:xfrm>
        </p:spPr>
        <p:txBody>
          <a:bodyPr>
            <a:normAutofit/>
          </a:bodyPr>
          <a:lstStyle/>
          <a:p>
            <a:pPr lvl="0"/>
            <a:r>
              <a:rPr lang="ru-RU" b="1" dirty="0" smtClean="0"/>
              <a:t>В гостях у </a:t>
            </a:r>
            <a:r>
              <a:rPr lang="ru-RU" b="1" dirty="0" err="1" smtClean="0"/>
              <a:t>Скоренки</a:t>
            </a:r>
            <a:r>
              <a:rPr lang="ru-RU" b="1" dirty="0" smtClean="0"/>
              <a:t>…</a:t>
            </a:r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4404643"/>
            <a:ext cx="2520098" cy="1890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89" b="96822" l="3850" r="96517">
                        <a14:foregroundMark x1="12191" y1="81785" x2="12191" y2="67971"/>
                        <a14:foregroundMark x1="12191" y1="80562" x2="29331" y2="81785"/>
                        <a14:foregroundMark x1="80935" y1="86186" x2="91934" y2="87897"/>
                        <a14:foregroundMark x1="94042" y1="84597" x2="93492" y2="57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195900" y="2325276"/>
            <a:ext cx="4536504" cy="3402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9912" y="3993851"/>
            <a:ext cx="2125179" cy="1593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6" descr="https://snegurochkadom.ru/wp-content/uploads/2018/10/%D0%A1%D0%BA%D0%BE%D1%80%D0%B5%D0%BD%D0%BA%D0%B0-%D0%BC%D0%B0%D0%BB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28890" b="56865"/>
          <a:stretch/>
        </p:blipFill>
        <p:spPr bwMode="auto">
          <a:xfrm>
            <a:off x="6948264" y="260648"/>
            <a:ext cx="1683085" cy="2016224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7668344" y="3672866"/>
            <a:ext cx="1368152" cy="98727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https://images-ext-1.discordapp.net/external/cjf7Ds_1GE7Hfyo5tut7yNACJ4ouPDLKusHnU6qBO94/https/i.imgur.com/ETmF0CI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99" y="188640"/>
            <a:ext cx="1352465" cy="135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2" t="13621" r="18646" b="9805"/>
          <a:stretch/>
        </p:blipFill>
        <p:spPr bwMode="auto">
          <a:xfrm>
            <a:off x="4469986" y="1545475"/>
            <a:ext cx="1499646" cy="1914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0590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snegurochkadom.ru/wp-content/uploads/2018/10/%D0%92%D0%B5%D1%81%D1%82%D0%BE%D1%87%D0%BA%D0%B0-%D0%BC%D0%B0%D0%BB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r="11999" b="55618"/>
          <a:stretch/>
        </p:blipFill>
        <p:spPr bwMode="auto">
          <a:xfrm flipH="1">
            <a:off x="6372200" y="10014"/>
            <a:ext cx="2088231" cy="2075829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4226830" cy="4913449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solidFill>
                  <a:schemeClr val="bg1"/>
                </a:solidFill>
              </a:rPr>
              <a:t>   </a:t>
            </a:r>
            <a:r>
              <a:rPr lang="ru-RU" sz="2800" b="1" dirty="0" smtClean="0">
                <a:solidFill>
                  <a:schemeClr val="bg1"/>
                </a:solidFill>
              </a:rPr>
              <a:t>Содержание страницы: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b="1" i="1" dirty="0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«</a:t>
            </a:r>
            <a:r>
              <a:rPr lang="ru-RU" b="1" i="1" dirty="0" err="1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ПИСЬМОграф</a:t>
            </a:r>
            <a:r>
              <a:rPr lang="ru-RU" b="1" i="1" dirty="0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» и маркеры</a:t>
            </a:r>
          </a:p>
          <a:p>
            <a:pPr algn="l"/>
            <a:r>
              <a:rPr lang="ru-RU" sz="1700" b="1" i="1" dirty="0">
                <a:solidFill>
                  <a:srgbClr val="002060"/>
                </a:solidFill>
              </a:rPr>
              <a:t>Цель:</a:t>
            </a:r>
            <a:r>
              <a:rPr lang="ru-RU" sz="1700" i="1" dirty="0">
                <a:solidFill>
                  <a:srgbClr val="002060"/>
                </a:solidFill>
              </a:rPr>
              <a:t> Развитие графических навыков, мелкой моторики, зрительного восприятия, внимания, памяти</a:t>
            </a:r>
            <a:r>
              <a:rPr lang="ru-RU" sz="1700" i="1" dirty="0" smtClean="0">
                <a:solidFill>
                  <a:srgbClr val="002060"/>
                </a:solidFill>
              </a:rPr>
              <a:t>.</a:t>
            </a:r>
            <a:endParaRPr lang="ru-RU" dirty="0">
              <a:ln>
                <a:solidFill>
                  <a:schemeClr val="tx2"/>
                </a:solidFill>
              </a:ln>
              <a:solidFill>
                <a:srgbClr val="002060"/>
              </a:solidFill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ru-RU" b="1" i="1" dirty="0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Игра «Графическая </a:t>
            </a:r>
            <a:r>
              <a:rPr lang="ru-RU" b="1" i="1" dirty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почта</a:t>
            </a:r>
            <a:r>
              <a:rPr lang="ru-RU" b="1" i="1" dirty="0" smtClean="0">
                <a:ln>
                  <a:solidFill>
                    <a:schemeClr val="tx2"/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»</a:t>
            </a:r>
          </a:p>
          <a:p>
            <a:pPr algn="l"/>
            <a:r>
              <a:rPr lang="ru-RU" sz="1700" b="1" i="1" dirty="0">
                <a:solidFill>
                  <a:srgbClr val="002060"/>
                </a:solidFill>
              </a:rPr>
              <a:t>Цель:</a:t>
            </a:r>
            <a:r>
              <a:rPr lang="ru-RU" sz="1700" i="1" dirty="0">
                <a:solidFill>
                  <a:srgbClr val="002060"/>
                </a:solidFill>
              </a:rPr>
              <a:t> Совершенствование умения ориентироваться на плоскости, развитие мелкой моторики, внимания, памяти, зрительного восприятия.</a:t>
            </a:r>
            <a:endParaRPr lang="ru-RU" sz="1700" dirty="0">
              <a:solidFill>
                <a:srgbClr val="002060"/>
              </a:solidFill>
            </a:endParaRPr>
          </a:p>
          <a:p>
            <a:pPr algn="l"/>
            <a:endParaRPr lang="ru-RU" dirty="0">
              <a:ln>
                <a:solidFill>
                  <a:schemeClr val="tx2"/>
                </a:solidFill>
              </a:ln>
              <a:solidFill>
                <a:schemeClr val="bg2">
                  <a:lumMod val="25000"/>
                </a:schemeClr>
              </a:solidFill>
            </a:endParaRPr>
          </a:p>
          <a:p>
            <a:pPr algn="l"/>
            <a:endParaRPr lang="ru-RU" dirty="0">
              <a:ln>
                <a:solidFill>
                  <a:schemeClr val="tx2"/>
                </a:solidFill>
              </a:ln>
              <a:solidFill>
                <a:schemeClr val="bg2">
                  <a:lumMod val="25000"/>
                </a:schemeClr>
              </a:solidFill>
            </a:endParaRPr>
          </a:p>
          <a:p>
            <a:pPr algn="just"/>
            <a:endParaRPr lang="ru-RU" b="1" dirty="0">
              <a:ln>
                <a:solidFill>
                  <a:schemeClr val="tx2"/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792088"/>
          </a:xfrm>
        </p:spPr>
        <p:txBody>
          <a:bodyPr>
            <a:normAutofit/>
          </a:bodyPr>
          <a:lstStyle/>
          <a:p>
            <a:pPr lvl="0"/>
            <a:r>
              <a:rPr lang="ru-RU" b="1" dirty="0" smtClean="0"/>
              <a:t>В гостях у Весточки…</a:t>
            </a:r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2304" y="1704608"/>
            <a:ext cx="1861915" cy="1396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00" b="97922" l="0" r="96884">
                        <a14:foregroundMark x1="10082" y1="47066" x2="9808" y2="40098"/>
                        <a14:backgroundMark x1="3391" y1="71027" x2="6141" y2="13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277156" y="2271671"/>
            <a:ext cx="4536504" cy="3402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7"/>
          <a:stretch/>
        </p:blipFill>
        <p:spPr bwMode="auto">
          <a:xfrm rot="5400000">
            <a:off x="3417310" y="4295658"/>
            <a:ext cx="2266396" cy="2117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7545408" y="2204864"/>
            <a:ext cx="1368152" cy="98727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https://images-ext-1.discordapp.net/external/cjf7Ds_1GE7Hfyo5tut7yNACJ4ouPDLKusHnU6qBO94/https/i.imgur.com/ETmF0CI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99" y="188640"/>
            <a:ext cx="1352465" cy="135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0" r="12578" b="62156"/>
          <a:stretch/>
        </p:blipFill>
        <p:spPr bwMode="auto">
          <a:xfrm>
            <a:off x="641516" y="4653136"/>
            <a:ext cx="1812295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7266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123489330504C4F8698466AE7A6975C" ma:contentTypeVersion="49" ma:contentTypeDescription="Создание документа." ma:contentTypeScope="" ma:versionID="32d4607e728508b939d52bd27b2639ae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f5713a6f217ca5ac6cf9b084a0aa521f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0AA9A2-D604-4E56-A2F2-C8DBEC88BFD5}"/>
</file>

<file path=customXml/itemProps2.xml><?xml version="1.0" encoding="utf-8"?>
<ds:datastoreItem xmlns:ds="http://schemas.openxmlformats.org/officeDocument/2006/customXml" ds:itemID="{E9323D7A-C881-43DE-9F73-FA6BB7C43270}"/>
</file>

<file path=customXml/itemProps3.xml><?xml version="1.0" encoding="utf-8"?>
<ds:datastoreItem xmlns:ds="http://schemas.openxmlformats.org/officeDocument/2006/customXml" ds:itemID="{933E46D1-7BAD-4103-B42E-5AFF3C7A438A}"/>
</file>

<file path=customXml/itemProps4.xml><?xml version="1.0" encoding="utf-8"?>
<ds:datastoreItem xmlns:ds="http://schemas.openxmlformats.org/officeDocument/2006/customXml" ds:itemID="{FD70A1EA-F0D5-47AE-85A6-54128B035B63}"/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199</TotalTime>
  <Words>681</Words>
  <Application>Microsoft Office PowerPoint</Application>
  <PresentationFormat>Экран (4:3)</PresentationFormat>
  <Paragraphs>74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Волна</vt:lpstr>
      <vt:lpstr>ПАНОРАМА МЕТОДИЧЕСКИХ ИДЕЙ-2022</vt:lpstr>
      <vt:lpstr>Актуальность</vt:lpstr>
      <vt:lpstr>Цель</vt:lpstr>
      <vt:lpstr>Задачи</vt:lpstr>
      <vt:lpstr>Сборник  игр  и  занимательных заданий  «СНЕГОбук  или  в  гостях  у  Снегурочки  и  её друзей»</vt:lpstr>
      <vt:lpstr>В гостях у Снегурочки…</vt:lpstr>
      <vt:lpstr>В гостях у Главного…</vt:lpstr>
      <vt:lpstr>В гостях у Скоренки…</vt:lpstr>
      <vt:lpstr>В гостях у Весточки…</vt:lpstr>
      <vt:lpstr>В гостях у Умника…</vt:lpstr>
      <vt:lpstr>Заключение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ПАНОРАМА МЕТОДИЧЕСКИХ ИДЕЙ-2022</dc:title>
  <dc:creator>Администратор</dc:creator>
  <cp:lastModifiedBy>Пользователь Windows</cp:lastModifiedBy>
  <cp:revision>21</cp:revision>
  <dcterms:created xsi:type="dcterms:W3CDTF">2022-05-12T20:08:40Z</dcterms:created>
  <dcterms:modified xsi:type="dcterms:W3CDTF">2022-05-13T07:57:01Z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0x010100E123489330504C4F8698466AE7A6975C</vt:lpwstr>
  </property>
</Properties>
</file>