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s/slide4.xml" ContentType="application/vnd.openxmlformats-officedocument.presentationml.slide+xml"/>
  <Override PartName="/ppt/slides/slide9.xml" ContentType="application/vnd.openxmlformats-officedocument.presentationml.slide+xml"/>
  <Override PartName="/ppt/slides/slide8.xml" ContentType="application/vnd.openxmlformats-officedocument.presentationml.slide+xml"/>
  <Override PartName="/ppt/slides/slide7.xml" ContentType="application/vnd.openxmlformats-officedocument.presentationml.slide+xml"/>
  <Override PartName="/ppt/slides/slide6.xml" ContentType="application/vnd.openxmlformats-officedocument.presentationml.slide+xml"/>
  <Override PartName="/ppt/slides/slide16.xml" ContentType="application/vnd.openxmlformats-officedocument.presentationml.slide+xml"/>
  <Override PartName="/ppt/slides/slide3.xml" ContentType="application/vnd.openxmlformats-officedocument.presentationml.slide+xml"/>
  <Override PartName="/ppt/slides/slide5.xml" ContentType="application/vnd.openxmlformats-officedocument.presentationml.slide+xml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4.xml" ContentType="application/vnd.openxmlformats-officedocument.presentationml.slide+xml"/>
  <Override PartName="/ppt/slides/slide13.xml" ContentType="application/vnd.openxmlformats-officedocument.presentationml.slide+xml"/>
  <Override PartName="/ppt/slides/slide11.xml" ContentType="application/vnd.openxmlformats-officedocument.presentationml.slide+xml"/>
  <Override PartName="/ppt/slideMasters/slideMaster1.xml" ContentType="application/vnd.openxmlformats-officedocument.presentationml.slideMaster+xml"/>
  <Override PartName="/ppt/slideLayouts/slideLayout10.xml" ContentType="application/vnd.openxmlformats-officedocument.presentationml.slideLayout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viewProps.xml" ContentType="application/vnd.openxmlformats-officedocument.presentationml.viewProps+xml"/>
  <Override PartName="/ppt/presProps.xml" ContentType="application/vnd.openxmlformats-officedocument.presentationml.presProps+xml"/>
  <Override PartName="/docProps/core.xml" ContentType="application/vnd.openxmlformats-package.core-properties+xml"/>
  <Override PartName="/docProps/app.xml" ContentType="application/vnd.openxmlformats-officedocument.extended-properties+xml"/>
  <Override PartName="/customXml/itemProps3.xml" ContentType="application/vnd.openxmlformats-officedocument.customXmlProperties+xml"/>
  <Override PartName="/customXml/itemProps2.xml" ContentType="application/vnd.openxmlformats-officedocument.customXmlProperties+xml"/>
  <Override PartName="/customXml/itemProps1.xml" ContentType="application/vnd.openxmlformats-officedocument.customXmlProperties+xml"/>
  <Override PartName="/customXml/itemProps4.xml" ContentType="application/vnd.openxmlformats-officedocument.customXml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228" r:id="rId1"/>
  </p:sldMasterIdLst>
  <p:sldIdLst>
    <p:sldId id="320" r:id="rId2"/>
    <p:sldId id="321" r:id="rId3"/>
    <p:sldId id="322" r:id="rId4"/>
    <p:sldId id="323" r:id="rId5"/>
    <p:sldId id="324" r:id="rId6"/>
    <p:sldId id="325" r:id="rId7"/>
    <p:sldId id="326" r:id="rId8"/>
    <p:sldId id="329" r:id="rId9"/>
    <p:sldId id="327" r:id="rId10"/>
    <p:sldId id="328" r:id="rId11"/>
    <p:sldId id="330" r:id="rId12"/>
    <p:sldId id="331" r:id="rId13"/>
    <p:sldId id="333" r:id="rId14"/>
    <p:sldId id="332" r:id="rId15"/>
    <p:sldId id="334" r:id="rId16"/>
    <p:sldId id="335" r:id="rId17"/>
  </p:sldIdLst>
  <p:sldSz cx="9144000" cy="6858000" type="screen4x3"/>
  <p:notesSz cx="6858000" cy="9144000"/>
  <p:defaultTextStyle>
    <a:defPPr>
      <a:defRPr lang="ru-RU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clrMru>
    <a:srgbClr val="3C17C3"/>
    <a:srgbClr val="800080"/>
    <a:srgbClr val="FF66FF"/>
    <a:srgbClr val="0C1305"/>
    <a:srgbClr val="FF0066"/>
    <a:srgbClr val="00CCFF"/>
  </p:clrMru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howOutlineIcons="0">
    <p:restoredLeft sz="17189" autoAdjust="0"/>
    <p:restoredTop sz="94638" autoAdjust="0"/>
  </p:normalViewPr>
  <p:slideViewPr>
    <p:cSldViewPr>
      <p:cViewPr>
        <p:scale>
          <a:sx n="60" d="100"/>
          <a:sy n="60" d="100"/>
        </p:scale>
        <p:origin x="-1590" y="-28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customXml" Target="../customXml/item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customXml" Target="../customXml/item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customXml" Target="../customXml/item2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customXml" Target="../customXml/item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Прямоугольный треугольник 9"/>
          <p:cNvSpPr/>
          <p:nvPr/>
        </p:nvSpPr>
        <p:spPr>
          <a:xfrm>
            <a:off x="-2" y="4664147"/>
            <a:ext cx="9151089" cy="0"/>
          </a:xfrm>
          <a:prstGeom prst="rtTriangle">
            <a:avLst/>
          </a:prstGeom>
          <a:gradFill flip="none" rotWithShape="1">
            <a:gsLst>
              <a:gs pos="0">
                <a:schemeClr val="accent1">
                  <a:shade val="35000"/>
                  <a:satMod val="170000"/>
                  <a:alpha val="100000"/>
                </a:schemeClr>
              </a:gs>
              <a:gs pos="55000">
                <a:schemeClr val="accent1">
                  <a:tint val="90000"/>
                  <a:satMod val="150000"/>
                  <a:alpha val="100000"/>
                </a:schemeClr>
              </a:gs>
              <a:gs pos="100000">
                <a:schemeClr val="accent1">
                  <a:shade val="35000"/>
                  <a:satMod val="170000"/>
                  <a:alpha val="100000"/>
                </a:schemeClr>
              </a:gs>
            </a:gsLst>
            <a:lin ang="3000000" scaled="1"/>
            <a:tileRect/>
          </a:gradFill>
          <a:ln w="12700" cap="rnd" cmpd="thickThin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685800" y="1752601"/>
            <a:ext cx="7772400" cy="1829761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defRPr sz="4800" b="1">
                <a:solidFill>
                  <a:schemeClr val="tx2"/>
                </a:solidFill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685800" y="3611607"/>
            <a:ext cx="7772400" cy="1199704"/>
          </a:xfrm>
        </p:spPr>
        <p:txBody>
          <a:bodyPr lIns="45720" rIns="45720"/>
          <a:lstStyle>
            <a:lvl1pPr marL="0" marR="64008" indent="0" algn="r">
              <a:buNone/>
              <a:defRPr>
                <a:solidFill>
                  <a:schemeClr val="tx2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  <a:extLst/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grpSp>
        <p:nvGrpSpPr>
          <p:cNvPr id="2" name="Группа 1"/>
          <p:cNvGrpSpPr/>
          <p:nvPr/>
        </p:nvGrpSpPr>
        <p:grpSpPr>
          <a:xfrm>
            <a:off x="-3765" y="4953000"/>
            <a:ext cx="9147765" cy="1912088"/>
            <a:chOff x="-3765" y="4832896"/>
            <a:chExt cx="9147765" cy="2032192"/>
          </a:xfrm>
        </p:grpSpPr>
        <p:sp>
          <p:nvSpPr>
            <p:cNvPr id="7" name="Полилиния 6"/>
            <p:cNvSpPr>
              <a:spLocks/>
            </p:cNvSpPr>
            <p:nvPr/>
          </p:nvSpPr>
          <p:spPr bwMode="auto">
            <a:xfrm>
              <a:off x="1687513" y="4832896"/>
              <a:ext cx="7456487" cy="518816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4697" y="0"/>
                </a:cxn>
                <a:cxn ang="0">
                  <a:pos x="4697" y="367"/>
                </a:cxn>
                <a:cxn ang="0">
                  <a:pos x="0" y="218"/>
                </a:cxn>
                <a:cxn ang="0">
                  <a:pos x="4697" y="0"/>
                </a:cxn>
              </a:cxnLst>
              <a:rect l="0" t="0" r="0" b="0"/>
              <a:pathLst>
                <a:path w="4697" h="367">
                  <a:moveTo>
                    <a:pt x="4697" y="0"/>
                  </a:moveTo>
                  <a:lnTo>
                    <a:pt x="4697" y="367"/>
                  </a:lnTo>
                  <a:lnTo>
                    <a:pt x="0" y="218"/>
                  </a:lnTo>
                  <a:lnTo>
                    <a:pt x="4697" y="0"/>
                  </a:lnTo>
                  <a:close/>
                </a:path>
              </a:pathLst>
            </a:custGeom>
            <a:solidFill>
              <a:schemeClr val="accent1">
                <a:tint val="65000"/>
                <a:satMod val="115000"/>
                <a:alpha val="40000"/>
              </a:scheme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8" name="Полилиния 7"/>
            <p:cNvSpPr>
              <a:spLocks/>
            </p:cNvSpPr>
            <p:nvPr/>
          </p:nvSpPr>
          <p:spPr bwMode="auto">
            <a:xfrm>
              <a:off x="35443" y="5135526"/>
              <a:ext cx="9108557" cy="838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5760" y="0"/>
                </a:cxn>
                <a:cxn ang="0">
                  <a:pos x="5760" y="528"/>
                </a:cxn>
                <a:cxn ang="0">
                  <a:pos x="48" y="0"/>
                </a:cxn>
              </a:cxnLst>
              <a:rect l="0" t="0" r="0" b="0"/>
              <a:pathLst>
                <a:path w="5760" h="528">
                  <a:moveTo>
                    <a:pt x="0" y="0"/>
                  </a:moveTo>
                  <a:lnTo>
                    <a:pt x="5760" y="0"/>
                  </a:lnTo>
                  <a:lnTo>
                    <a:pt x="5760" y="528"/>
                  </a:lnTo>
                  <a:lnTo>
                    <a:pt x="48" y="0"/>
                  </a:lnTo>
                </a:path>
              </a:pathLst>
            </a:custGeom>
            <a:solidFill>
              <a:srgbClr val="000000">
                <a:alpha val="100000"/>
              </a:srgbClr>
            </a:solidFill>
            <a:ln w="9525" cap="flat" cmpd="sng" algn="ctr">
              <a:noFill/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>
              <a:extLst/>
            </a:lstStyle>
            <a:p>
              <a:endParaRPr kumimoji="0" lang="en-US"/>
            </a:p>
          </p:txBody>
        </p:sp>
        <p:sp>
          <p:nvSpPr>
            <p:cNvPr id="11" name="Полилиния 10"/>
            <p:cNvSpPr>
              <a:spLocks/>
            </p:cNvSpPr>
            <p:nvPr/>
          </p:nvSpPr>
          <p:spPr bwMode="auto">
            <a:xfrm>
              <a:off x="0" y="4883888"/>
              <a:ext cx="9144000" cy="1981200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0"/>
                </a:cxn>
                <a:cxn ang="0">
                  <a:pos x="0" y="1248"/>
                </a:cxn>
                <a:cxn ang="0">
                  <a:pos x="5760" y="1248"/>
                </a:cxn>
                <a:cxn ang="0">
                  <a:pos x="5760" y="528"/>
                </a:cxn>
                <a:cxn ang="0">
                  <a:pos x="0" y="0"/>
                </a:cxn>
              </a:cxnLst>
              <a:rect l="0" t="0" r="0" b="0"/>
              <a:pathLst>
                <a:path w="5760" h="1248">
                  <a:moveTo>
                    <a:pt x="0" y="0"/>
                  </a:moveTo>
                  <a:lnTo>
                    <a:pt x="0" y="1248"/>
                  </a:lnTo>
                  <a:lnTo>
                    <a:pt x="5760" y="1248"/>
                  </a:lnTo>
                  <a:lnTo>
                    <a:pt x="5760" y="528"/>
                  </a:lnTo>
                  <a:lnTo>
                    <a:pt x="0" y="0"/>
                  </a:lnTo>
                  <a:close/>
                </a:path>
              </a:pathLst>
            </a:custGeom>
            <a:blipFill>
              <a:blip r:embed="rId2">
                <a:alphaModFix amt="50000"/>
              </a:blip>
              <a:tile tx="0" ty="0" sx="50000" sy="50000" flip="none" algn="t"/>
            </a:blipFill>
            <a:ln w="12700" cap="rnd" cmpd="thickThin" algn="ctr">
              <a:noFill/>
              <a:prstDash val="solid"/>
            </a:ln>
            <a:effectLst>
              <a:fillOverlay blend="mult">
                <a:gradFill flip="none" rotWithShape="1">
                  <a:gsLst>
                    <a:gs pos="0">
                      <a:schemeClr val="accent1">
                        <a:shade val="20000"/>
                        <a:satMod val="176000"/>
                        <a:alpha val="100000"/>
                      </a:schemeClr>
                    </a:gs>
                    <a:gs pos="18000">
                      <a:schemeClr val="accent1">
                        <a:shade val="48000"/>
                        <a:satMod val="153000"/>
                        <a:alpha val="100000"/>
                      </a:schemeClr>
                    </a:gs>
                    <a:gs pos="43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45000">
                      <a:schemeClr val="accent1">
                        <a:tint val="85000"/>
                        <a:satMod val="150000"/>
                        <a:alpha val="100000"/>
                      </a:schemeClr>
                    </a:gs>
                    <a:gs pos="50000">
                      <a:schemeClr val="accent1">
                        <a:tint val="86000"/>
                        <a:satMod val="149000"/>
                        <a:alpha val="100000"/>
                      </a:schemeClr>
                    </a:gs>
                    <a:gs pos="79000">
                      <a:schemeClr val="accent1">
                        <a:shade val="53000"/>
                        <a:satMod val="150000"/>
                        <a:alpha val="100000"/>
                      </a:schemeClr>
                    </a:gs>
                    <a:gs pos="100000">
                      <a:schemeClr val="accent1">
                        <a:shade val="25000"/>
                        <a:satMod val="170000"/>
                        <a:alpha val="100000"/>
                      </a:schemeClr>
                    </a:gs>
                  </a:gsLst>
                  <a:lin ang="450000" scaled="1"/>
                  <a:tileRect/>
                </a:gradFill>
              </a:fillOverlay>
            </a:effectLst>
          </p:spPr>
          <p:style>
            <a:lnRef idx="3">
              <a:schemeClr val="lt1"/>
            </a:lnRef>
            <a:fillRef idx="1">
              <a:schemeClr val="accent1"/>
            </a:fillRef>
            <a:effectRef idx="1">
              <a:schemeClr val="accent1"/>
            </a:effectRef>
            <a:fontRef idx="minor">
              <a:schemeClr val="lt1"/>
            </a:fontRef>
          </p:style>
          <p:txBody>
            <a:bodyPr vert="horz" wrap="square" lIns="91440" tIns="45720" rIns="91440" bIns="45720" anchor="ctr" compatLnSpc="1"/>
            <a:lstStyle>
              <a:extLst/>
            </a:lstStyle>
            <a:p>
              <a:pPr algn="ctr" eaLnBrk="1" latinLnBrk="0" hangingPunct="1"/>
              <a:endParaRPr kumimoji="0" lang="en-US"/>
            </a:p>
          </p:txBody>
        </p:sp>
        <p:cxnSp>
          <p:nvCxnSpPr>
            <p:cNvPr id="12" name="Прямая соединительная линия 11"/>
            <p:cNvCxnSpPr/>
            <p:nvPr/>
          </p:nvCxnSpPr>
          <p:spPr>
            <a:xfrm>
              <a:off x="-3765" y="4880373"/>
              <a:ext cx="9147765" cy="839943"/>
            </a:xfrm>
            <a:prstGeom prst="line">
              <a:avLst/>
            </a:prstGeom>
            <a:noFill/>
            <a:ln w="12065" cap="flat" cmpd="sng" algn="ctr">
              <a:gradFill>
                <a:gsLst>
                  <a:gs pos="45000">
                    <a:schemeClr val="accent1">
                      <a:tint val="70000"/>
                      <a:satMod val="110000"/>
                    </a:schemeClr>
                  </a:gs>
                  <a:gs pos="15000">
                    <a:schemeClr val="accent1">
                      <a:shade val="40000"/>
                      <a:satMod val="110000"/>
                    </a:schemeClr>
                  </a:gs>
                </a:gsLst>
                <a:lin ang="5400000" scaled="1"/>
              </a:gradFill>
              <a:prstDash val="solid"/>
              <a:miter lim="800000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7310799C-EBBD-4D3F-A767-E162187193D6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chemeClr val="accent1">
                    <a:tint val="20000"/>
                  </a:schemeClr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  <a:extLst/>
          </a:lstStyle>
          <a:p>
            <a:pPr>
              <a:defRPr/>
            </a:pPr>
            <a:fld id="{DF9E65A0-5E45-47D8-9E09-E7D871D6C1A7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1481329"/>
            <a:ext cx="8229600" cy="4386071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9D78EF6B-34C0-45DF-95EC-7EE6BC904FF8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C7212A7E-3295-498F-B432-3B9D6ED47DDB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844013" y="274640"/>
            <a:ext cx="1777470" cy="5592761"/>
          </a:xfrm>
        </p:spPr>
        <p:txBody>
          <a:bodyPr vert="eaVert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41"/>
            <a:ext cx="6324600" cy="5592760"/>
          </a:xfrm>
        </p:spPr>
        <p:txBody>
          <a:bodyPr vert="eaVert"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C296422-D279-47E4-A763-52D48B127E6B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F8CA35B-2D3C-4FEA-BC70-D02B4DFAC55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25D93B1-081A-4CA0-AB2B-B650048B31DA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81285E9C-3F10-4076-97C5-03DB5654D5EA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76" y="1059712"/>
            <a:ext cx="7772400" cy="1828800"/>
          </a:xfrm>
        </p:spPr>
        <p:txBody>
          <a:bodyPr vert="horz" anchor="b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lvl1pPr algn="r">
              <a:buNone/>
              <a:defRPr sz="4800" b="1" cap="none" baseline="0">
                <a:effectLst>
                  <a:outerShdw blurRad="31750" dist="25400" dir="540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922713" y="2931712"/>
            <a:ext cx="4572000" cy="1454888"/>
          </a:xfrm>
        </p:spPr>
        <p:txBody>
          <a:bodyPr lIns="91440" rIns="91440" anchor="t"/>
          <a:lstStyle>
            <a:lvl1pPr marL="0" indent="0" algn="l">
              <a:buNone/>
              <a:defRPr sz="23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44C18B58-8323-4D70-9403-7B040FF2201E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A8635A28-85ED-4F69-9A82-693B66232B6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7" name="Нашивка 6"/>
          <p:cNvSpPr/>
          <p:nvPr/>
        </p:nvSpPr>
        <p:spPr>
          <a:xfrm>
            <a:off x="3636680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8" name="Нашивка 7"/>
          <p:cNvSpPr/>
          <p:nvPr/>
        </p:nvSpPr>
        <p:spPr>
          <a:xfrm>
            <a:off x="3450264" y="3005472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481328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ACE0829-7FD8-4705-B695-88937E3103BA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B1FC255-BFF1-4CD3-83DC-E1FFC61134C3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8" name="Заголовок 7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8229600" cy="1143000"/>
          </a:xfrm>
        </p:spPr>
        <p:txBody>
          <a:bodyPr anchor="ctr"/>
          <a:lstStyle>
            <a:lvl1pPr>
              <a:defRPr/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5410200"/>
            <a:ext cx="4040188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6" y="5410200"/>
            <a:ext cx="4041775" cy="762000"/>
          </a:xfrm>
          <a:solidFill>
            <a:schemeClr val="accent1"/>
          </a:solidFill>
          <a:ln w="9652">
            <a:solidFill>
              <a:schemeClr val="accent1"/>
            </a:solidFill>
            <a:miter lim="800000"/>
          </a:ln>
        </p:spPr>
        <p:txBody>
          <a:bodyPr lIns="182880" anchor="ctr"/>
          <a:lstStyle>
            <a:lvl1pPr marL="0" indent="0">
              <a:buNone/>
              <a:defRPr sz="2400" b="0">
                <a:solidFill>
                  <a:schemeClr val="bg1"/>
                </a:solidFill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1444294"/>
            <a:ext cx="4040188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1444294"/>
            <a:ext cx="4041775" cy="3941763"/>
          </a:xfrm>
          <a:ln>
            <a:noFill/>
            <a:prstDash val="sysDash"/>
            <a:miter lim="800000"/>
          </a:ln>
        </p:spPr>
        <p:txBody>
          <a:bodyPr/>
          <a:lstStyle>
            <a:lvl1pPr>
              <a:spcBef>
                <a:spcPts val="0"/>
              </a:spcBef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5B27EEA9-64CE-4FCC-88A9-793D3911B438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331A8C08-F30F-4034-B2DB-D1A934DC92A8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7EBCC40F-EF67-46B2-A9DE-9176498F8B2D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F3A43253-349A-4E6B-964E-A6C01AD24D44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 rtlCol="0"/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E8D89393-7797-4D98-97C5-A38AB13E549A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B2E0CC69-A639-4DE8-A70B-C32A9E4EFA26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400" y="4876800"/>
            <a:ext cx="7481776" cy="457200"/>
          </a:xfrm>
        </p:spPr>
        <p:txBody>
          <a:bodyPr vert="horz" anchor="t">
            <a:noAutofit/>
            <a:sp3d prstMaterial="softEdge">
              <a:bevelT w="0" h="0"/>
            </a:sp3d>
          </a:bodyPr>
          <a:lstStyle>
            <a:lvl1pPr algn="r">
              <a:buNone/>
              <a:defRPr sz="2500" b="0">
                <a:solidFill>
                  <a:schemeClr val="accent1"/>
                </a:solidFill>
                <a:effectLst/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4419600" y="5355102"/>
            <a:ext cx="3974592" cy="914400"/>
          </a:xfrm>
        </p:spPr>
        <p:txBody>
          <a:bodyPr/>
          <a:lstStyle>
            <a:lvl1pPr marL="0" indent="0" algn="r">
              <a:buNone/>
              <a:defRPr sz="16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914400" y="274320"/>
            <a:ext cx="7479792" cy="457200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extLst/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>
          <a:xfrm>
            <a:off x="6727032" y="6407944"/>
            <a:ext cx="1920240" cy="365760"/>
          </a:xfrm>
        </p:spPr>
        <p:txBody>
          <a:bodyPr/>
          <a:lstStyle>
            <a:extLst/>
          </a:lstStyle>
          <a:p>
            <a:pPr>
              <a:defRPr/>
            </a:pPr>
            <a:fld id="{1C51D92A-799F-48B4-9F51-C5ECAA935B38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extLst/>
          </a:lstStyle>
          <a:p>
            <a:pPr>
              <a:defRPr/>
            </a:pPr>
            <a:fld id="{6E9BBA6B-A6DF-4622-B294-FFECCB89CB25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141232" y="5443402"/>
            <a:ext cx="7162800" cy="648232"/>
          </a:xfrm>
          <a:noFill/>
        </p:spPr>
        <p:txBody>
          <a:bodyPr lIns="91440" tIns="0" rIns="91440" anchor="t"/>
          <a:lstStyle>
            <a:lvl1pPr marL="0" marR="18288" indent="0" algn="r">
              <a:buNone/>
              <a:defRPr sz="14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28600" y="189968"/>
            <a:ext cx="8686800" cy="4389120"/>
          </a:xfrm>
          <a:prstGeom prst="rect">
            <a:avLst/>
          </a:prstGeom>
          <a:solidFill>
            <a:schemeClr val="bg2"/>
          </a:solidFill>
          <a:ln>
            <a:solidFill>
              <a:schemeClr val="bg1"/>
            </a:solidFill>
          </a:ln>
          <a:effectLst>
            <a:innerShdw blurRad="95250">
              <a:srgbClr val="000000"/>
            </a:innerShdw>
          </a:effectLst>
        </p:spPr>
        <p:txBody>
          <a:bodyPr/>
          <a:lstStyle>
            <a:lvl1pPr marL="0" indent="0">
              <a:buNone/>
              <a:defRPr sz="3200"/>
            </a:lvl1pPr>
            <a:extLst/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F1C166A3-3516-461A-863B-15A0B894B492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>
          <a:xfrm>
            <a:off x="4380072" y="6407944"/>
            <a:ext cx="2350681" cy="365125"/>
          </a:xfrm>
        </p:spPr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6118716F-8076-4D29-B32B-9038D2BC9DFD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28600" y="4865122"/>
            <a:ext cx="8075432" cy="562672"/>
          </a:xfrm>
          <a:noFill/>
        </p:spPr>
        <p:txBody>
          <a:bodyPr anchor="t">
            <a:sp3d prstMaterial="softEdge"/>
          </a:bodyPr>
          <a:lstStyle>
            <a:lvl1pPr marR="0" algn="r">
              <a:buNone/>
              <a:defRPr sz="3000" b="0">
                <a:solidFill>
                  <a:schemeClr val="accent1"/>
                </a:solidFill>
                <a:effectLst>
                  <a:outerShdw blurRad="50800" dist="25000" dir="5400000" algn="t" rotWithShape="0">
                    <a:prstClr val="black">
                      <a:alpha val="45000"/>
                    </a:prstClr>
                  </a:outerShdw>
                </a:effectLst>
              </a:defRPr>
            </a:lvl1pPr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9" name="Полилиния 8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0" name="Прямоугольный треугольник 9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2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1" name="Прямая соединительная линия 10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Нашивка 11"/>
          <p:cNvSpPr/>
          <p:nvPr/>
        </p:nvSpPr>
        <p:spPr>
          <a:xfrm>
            <a:off x="8664112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  <p:sp>
        <p:nvSpPr>
          <p:cNvPr id="13" name="Нашивка 12"/>
          <p:cNvSpPr/>
          <p:nvPr/>
        </p:nvSpPr>
        <p:spPr>
          <a:xfrm>
            <a:off x="8477696" y="4988440"/>
            <a:ext cx="182880" cy="228600"/>
          </a:xfrm>
          <a:prstGeom prst="chevron">
            <a:avLst>
              <a:gd name="adj" fmla="val 50000"/>
            </a:avLst>
          </a:prstGeom>
          <a:gradFill flip="none" rotWithShape="1">
            <a:gsLst>
              <a:gs pos="0">
                <a:schemeClr val="accent1">
                  <a:shade val="60000"/>
                  <a:satMod val="125000"/>
                </a:schemeClr>
              </a:gs>
              <a:gs pos="72000">
                <a:schemeClr val="accent1">
                  <a:tint val="90000"/>
                  <a:satMod val="138000"/>
                </a:schemeClr>
              </a:gs>
              <a:gs pos="100000">
                <a:schemeClr val="accent1">
                  <a:tint val="76000"/>
                  <a:satMod val="136000"/>
                </a:schemeClr>
              </a:gs>
            </a:gsLst>
            <a:lin ang="16200000" scaled="0"/>
          </a:gradFill>
          <a:ln w="3175" cap="rnd" cmpd="sng" algn="ctr">
            <a:solidFill>
              <a:schemeClr val="accent1">
                <a:shade val="50000"/>
              </a:schemeClr>
            </a:solidFill>
            <a:prstDash val="solid"/>
          </a:ln>
          <a:effectLst>
            <a:outerShdw blurRad="50800" dist="25400" dir="5400000">
              <a:srgbClr val="000000">
                <a:alpha val="46000"/>
              </a:srgbClr>
            </a:outerShdw>
          </a:effectLst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>
            <a:extLst/>
          </a:lstStyle>
          <a:p>
            <a:pPr algn="l" eaLnBrk="1" latinLnBrk="0" hangingPunct="1"/>
            <a:endParaRPr kumimoji="0" lang="en-US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Полилиния 12"/>
          <p:cNvSpPr>
            <a:spLocks/>
          </p:cNvSpPr>
          <p:nvPr/>
        </p:nvSpPr>
        <p:spPr bwMode="auto">
          <a:xfrm>
            <a:off x="716436" y="5001993"/>
            <a:ext cx="3802003" cy="1443111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-329" y="347"/>
                </a:moveTo>
                <a:lnTo>
                  <a:pt x="7156" y="682"/>
                </a:lnTo>
                <a:lnTo>
                  <a:pt x="5229" y="682"/>
                </a:lnTo>
                <a:lnTo>
                  <a:pt x="-328" y="345"/>
                </a:lnTo>
              </a:path>
            </a:pathLst>
          </a:custGeom>
          <a:solidFill>
            <a:schemeClr val="accent1">
              <a:tint val="65000"/>
              <a:satMod val="115000"/>
              <a:alpha val="40000"/>
            </a:scheme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2" name="Полилиния 11"/>
          <p:cNvSpPr>
            <a:spLocks/>
          </p:cNvSpPr>
          <p:nvPr/>
        </p:nvSpPr>
        <p:spPr bwMode="auto">
          <a:xfrm>
            <a:off x="-53561" y="5785023"/>
            <a:ext cx="3802003" cy="8382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5760" y="0"/>
              </a:cxn>
              <a:cxn ang="0">
                <a:pos x="5760" y="528"/>
              </a:cxn>
              <a:cxn ang="0">
                <a:pos x="48" y="0"/>
              </a:cxn>
            </a:cxnLst>
            <a:rect l="0" t="0" r="0" b="0"/>
            <a:pathLst>
              <a:path w="5760" h="528">
                <a:moveTo>
                  <a:pt x="817" y="97"/>
                </a:moveTo>
                <a:lnTo>
                  <a:pt x="6408" y="682"/>
                </a:lnTo>
                <a:lnTo>
                  <a:pt x="5232" y="685"/>
                </a:lnTo>
                <a:lnTo>
                  <a:pt x="829" y="101"/>
                </a:lnTo>
              </a:path>
            </a:pathLst>
          </a:custGeom>
          <a:solidFill>
            <a:srgbClr val="000000">
              <a:alpha val="100000"/>
            </a:srgbClr>
          </a:soli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>
            <a:extLst/>
          </a:lstStyle>
          <a:p>
            <a:endParaRPr kumimoji="0" lang="en-US"/>
          </a:p>
        </p:txBody>
      </p:sp>
      <p:sp>
        <p:nvSpPr>
          <p:cNvPr id="14" name="Прямоугольный треугольник 13"/>
          <p:cNvSpPr>
            <a:spLocks/>
          </p:cNvSpPr>
          <p:nvPr/>
        </p:nvSpPr>
        <p:spPr bwMode="auto">
          <a:xfrm>
            <a:off x="-6042" y="5791253"/>
            <a:ext cx="3402314" cy="1080868"/>
          </a:xfrm>
          <a:prstGeom prst="rtTriangle">
            <a:avLst/>
          </a:prstGeom>
          <a:blipFill>
            <a:blip r:embed="rId13">
              <a:alphaModFix amt="50000"/>
            </a:blip>
            <a:tile tx="0" ty="0" sx="50000" sy="50000" flip="none" algn="t"/>
          </a:blipFill>
          <a:ln w="12700" cap="rnd" cmpd="thickThin" algn="ctr">
            <a:noFill/>
            <a:prstDash val="solid"/>
          </a:ln>
          <a:effectLst>
            <a:fillOverlay blend="mult">
              <a:gradFill flip="none" rotWithShape="1">
                <a:gsLst>
                  <a:gs pos="0">
                    <a:schemeClr val="accent1">
                      <a:shade val="20000"/>
                      <a:satMod val="176000"/>
                      <a:alpha val="100000"/>
                    </a:schemeClr>
                  </a:gs>
                  <a:gs pos="18000">
                    <a:schemeClr val="accent1">
                      <a:shade val="48000"/>
                      <a:satMod val="153000"/>
                      <a:alpha val="100000"/>
                    </a:schemeClr>
                  </a:gs>
                  <a:gs pos="43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45000">
                    <a:schemeClr val="accent1">
                      <a:tint val="85000"/>
                      <a:satMod val="150000"/>
                      <a:alpha val="100000"/>
                    </a:schemeClr>
                  </a:gs>
                  <a:gs pos="50000">
                    <a:schemeClr val="accent1">
                      <a:tint val="86000"/>
                      <a:satMod val="149000"/>
                      <a:alpha val="100000"/>
                    </a:schemeClr>
                  </a:gs>
                  <a:gs pos="79000">
                    <a:schemeClr val="accent1">
                      <a:shade val="53000"/>
                      <a:satMod val="150000"/>
                      <a:alpha val="100000"/>
                    </a:schemeClr>
                  </a:gs>
                  <a:gs pos="100000">
                    <a:schemeClr val="accent1">
                      <a:shade val="25000"/>
                      <a:satMod val="170000"/>
                      <a:alpha val="100000"/>
                    </a:schemeClr>
                  </a:gs>
                </a:gsLst>
                <a:lin ang="450000" scaled="1"/>
                <a:tileRect/>
              </a:gradFill>
            </a:fillOverlay>
          </a:effectLst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wrap="square" lIns="91440" tIns="45720" rIns="91440" bIns="45720" anchor="ctr" compatLnSpc="1"/>
          <a:lstStyle>
            <a:extLst/>
          </a:lstStyle>
          <a:p>
            <a:pPr algn="ctr" eaLnBrk="1" latinLnBrk="0" hangingPunct="1"/>
            <a:endParaRPr kumimoji="0" lang="en-US"/>
          </a:p>
        </p:txBody>
      </p:sp>
      <p:cxnSp>
        <p:nvCxnSpPr>
          <p:cNvPr id="15" name="Прямая соединительная линия 14"/>
          <p:cNvCxnSpPr/>
          <p:nvPr/>
        </p:nvCxnSpPr>
        <p:spPr>
          <a:xfrm>
            <a:off x="-9237" y="5787738"/>
            <a:ext cx="3405509" cy="1084383"/>
          </a:xfrm>
          <a:prstGeom prst="line">
            <a:avLst/>
          </a:prstGeom>
          <a:noFill/>
          <a:ln w="12065" cap="flat" cmpd="sng" algn="ctr">
            <a:gradFill>
              <a:gsLst>
                <a:gs pos="45000">
                  <a:schemeClr val="accent1">
                    <a:tint val="70000"/>
                    <a:satMod val="110000"/>
                  </a:schemeClr>
                </a:gs>
                <a:gs pos="15000">
                  <a:schemeClr val="accent1">
                    <a:shade val="40000"/>
                    <a:satMod val="110000"/>
                  </a:schemeClr>
                </a:gs>
              </a:gsLst>
              <a:lin ang="5400000" scaled="1"/>
            </a:gradFill>
            <a:prstDash val="solid"/>
            <a:miter lim="800000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anchor="ctr">
            <a:normAutofit/>
            <a:scene3d>
              <a:camera prst="orthographicFront"/>
              <a:lightRig rig="soft" dir="t"/>
            </a:scene3d>
            <a:sp3d prstMaterial="softEdge">
              <a:bevelT w="25400" h="25400"/>
            </a:sp3d>
          </a:bodyPr>
          <a:lstStyle>
            <a:extLst/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 vert="horz">
            <a:normAutofit/>
          </a:bodyPr>
          <a:lstStyle>
            <a:extLst/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6727032" y="6407944"/>
            <a:ext cx="1920240" cy="365760"/>
          </a:xfrm>
          <a:prstGeom prst="rect">
            <a:avLst/>
          </a:prstGeom>
        </p:spPr>
        <p:txBody>
          <a:bodyPr vert="horz" anchor="b"/>
          <a:lstStyle>
            <a:lvl1pPr algn="l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A04148B9-E1C5-41D3-937C-C7DDFC7A8955}" type="datetimeFigureOut">
              <a:rPr lang="ru-RU" smtClean="0"/>
              <a:pPr>
                <a:defRPr/>
              </a:pPr>
              <a:t>13.05.2021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4380072" y="6407944"/>
            <a:ext cx="2350681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8647272" y="6407944"/>
            <a:ext cx="365760" cy="365125"/>
          </a:xfrm>
          <a:prstGeom prst="rect">
            <a:avLst/>
          </a:prstGeom>
        </p:spPr>
        <p:txBody>
          <a:bodyPr vert="horz" anchor="b"/>
          <a:lstStyle>
            <a:lvl1pPr algn="r" eaLnBrk="1" latinLnBrk="0" hangingPunct="1">
              <a:defRPr kumimoji="0" sz="1000" b="0">
                <a:solidFill>
                  <a:schemeClr val="tx1"/>
                </a:solidFill>
              </a:defRPr>
            </a:lvl1pPr>
            <a:extLst/>
          </a:lstStyle>
          <a:p>
            <a:pPr>
              <a:defRPr/>
            </a:pPr>
            <a:fld id="{234DB221-4513-41D6-A94C-1CA69A71B5DE}" type="slidenum">
              <a:rPr lang="ru-RU" smtClean="0"/>
              <a:pPr>
                <a:defRPr/>
              </a:pPr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29" r:id="rId1"/>
    <p:sldLayoutId id="2147484230" r:id="rId2"/>
    <p:sldLayoutId id="2147484231" r:id="rId3"/>
    <p:sldLayoutId id="2147484232" r:id="rId4"/>
    <p:sldLayoutId id="2147484233" r:id="rId5"/>
    <p:sldLayoutId id="2147484234" r:id="rId6"/>
    <p:sldLayoutId id="2147484235" r:id="rId7"/>
    <p:sldLayoutId id="2147484236" r:id="rId8"/>
    <p:sldLayoutId id="2147484237" r:id="rId9"/>
    <p:sldLayoutId id="2147484238" r:id="rId10"/>
    <p:sldLayoutId id="2147484239" r:id="rId11"/>
  </p:sldLayoutIdLst>
  <p:txStyles>
    <p:titleStyle>
      <a:lvl1pPr algn="l" rtl="0" eaLnBrk="1" latinLnBrk="0" hangingPunct="1">
        <a:spcBef>
          <a:spcPct val="0"/>
        </a:spcBef>
        <a:buNone/>
        <a:defRPr kumimoji="0" sz="4100" b="1" kern="1200">
          <a:solidFill>
            <a:schemeClr val="tx2"/>
          </a:solidFill>
          <a:effectLst>
            <a:outerShdw blurRad="31750" dist="25400" dir="5400000" algn="tl" rotWithShape="0">
              <a:srgbClr val="000000">
                <a:alpha val="25000"/>
              </a:srgbClr>
            </a:outerShdw>
          </a:effectLst>
          <a:latin typeface="+mj-lt"/>
          <a:ea typeface="+mj-ea"/>
          <a:cs typeface="+mj-cs"/>
        </a:defRPr>
      </a:lvl1pPr>
      <a:extLst/>
    </p:titleStyle>
    <p:bodyStyle>
      <a:lvl1pPr marL="365760" indent="-256032" algn="l" rtl="0" eaLnBrk="1" latinLnBrk="0" hangingPunct="1">
        <a:spcBef>
          <a:spcPts val="400"/>
        </a:spcBef>
        <a:spcAft>
          <a:spcPts val="0"/>
        </a:spcAft>
        <a:buClr>
          <a:schemeClr val="accent1"/>
        </a:buClr>
        <a:buSzPct val="68000"/>
        <a:buFont typeface="Wingdings 3"/>
        <a:buChar char=""/>
        <a:defRPr kumimoji="0" sz="2700" kern="1200">
          <a:solidFill>
            <a:schemeClr val="tx1"/>
          </a:solidFill>
          <a:latin typeface="+mn-lt"/>
          <a:ea typeface="+mn-ea"/>
          <a:cs typeface="+mn-cs"/>
        </a:defRPr>
      </a:lvl1pPr>
      <a:lvl2pPr marL="621792" indent="-228600" algn="l" rtl="0" eaLnBrk="1" latinLnBrk="0" hangingPunct="1">
        <a:spcBef>
          <a:spcPts val="324"/>
        </a:spcBef>
        <a:buClr>
          <a:schemeClr val="accent1"/>
        </a:buClr>
        <a:buFont typeface="Verdana"/>
        <a:buChar char="◦"/>
        <a:defRPr kumimoji="0" sz="2300" kern="1200">
          <a:solidFill>
            <a:schemeClr val="tx1"/>
          </a:solidFill>
          <a:latin typeface="+mn-lt"/>
          <a:ea typeface="+mn-ea"/>
          <a:cs typeface="+mn-cs"/>
        </a:defRPr>
      </a:lvl2pPr>
      <a:lvl3pPr marL="859536" indent="-228600" algn="l" rtl="0" eaLnBrk="1" latinLnBrk="0" hangingPunct="1">
        <a:spcBef>
          <a:spcPts val="350"/>
        </a:spcBef>
        <a:buClr>
          <a:schemeClr val="accent2"/>
        </a:buClr>
        <a:buSzPct val="100000"/>
        <a:buFont typeface="Wingdings 2"/>
        <a:buChar char="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430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600" indent="-228600" algn="l" rtl="0" eaLnBrk="1" latinLnBrk="0" hangingPunct="1">
        <a:spcBef>
          <a:spcPts val="350"/>
        </a:spcBef>
        <a:buClr>
          <a:schemeClr val="accent2"/>
        </a:buClr>
        <a:buFont typeface="Wingdings 2"/>
        <a:buChar char="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16002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7pPr>
      <a:lvl8pPr marL="20574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286000" indent="-228600" algn="l" rtl="0" eaLnBrk="1" latinLnBrk="0" hangingPunct="1">
        <a:spcBef>
          <a:spcPts val="350"/>
        </a:spcBef>
        <a:buClr>
          <a:schemeClr val="accent3"/>
        </a:buClr>
        <a:buFont typeface="Wingdings 2"/>
        <a:buChar char="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9pPr>
      <a:extLst/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  <a:extLst/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jpeg"/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eg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7" Type="http://schemas.openxmlformats.org/officeDocument/2006/relationships/image" Target="../media/image45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eg"/><Relationship Id="rId5" Type="http://schemas.openxmlformats.org/officeDocument/2006/relationships/image" Target="../media/image43.jpeg"/><Relationship Id="rId4" Type="http://schemas.openxmlformats.org/officeDocument/2006/relationships/image" Target="../media/image42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3" Type="http://schemas.openxmlformats.org/officeDocument/2006/relationships/image" Target="../media/image46.png"/><Relationship Id="rId7" Type="http://schemas.openxmlformats.org/officeDocument/2006/relationships/image" Target="../media/image50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11" Type="http://schemas.openxmlformats.org/officeDocument/2006/relationships/image" Target="../media/image54.png"/><Relationship Id="rId5" Type="http://schemas.openxmlformats.org/officeDocument/2006/relationships/image" Target="../media/image48.png"/><Relationship Id="rId10" Type="http://schemas.openxmlformats.org/officeDocument/2006/relationships/image" Target="../media/image53.png"/><Relationship Id="rId4" Type="http://schemas.openxmlformats.org/officeDocument/2006/relationships/image" Target="../media/image47.png"/><Relationship Id="rId9" Type="http://schemas.openxmlformats.org/officeDocument/2006/relationships/image" Target="../media/image5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60.jpeg"/><Relationship Id="rId3" Type="http://schemas.openxmlformats.org/officeDocument/2006/relationships/image" Target="../media/image55.jpeg"/><Relationship Id="rId7" Type="http://schemas.openxmlformats.org/officeDocument/2006/relationships/image" Target="../media/image59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8.jpeg"/><Relationship Id="rId5" Type="http://schemas.openxmlformats.org/officeDocument/2006/relationships/image" Target="../media/image57.jpeg"/><Relationship Id="rId4" Type="http://schemas.openxmlformats.org/officeDocument/2006/relationships/image" Target="../media/image56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hyperlink" Target="&#1041;&#1040;&#1056;&#1041;&#1040;&#1056;&#1048;&#1050;&#1048;%20&#1074;%20&#1076;&#1080;&#1089;&#1090;&#1072;&#1085;&#1090;&#1077;.mp4" TargetMode="External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gif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.jpeg"/><Relationship Id="rId3" Type="http://schemas.openxmlformats.org/officeDocument/2006/relationships/image" Target="../media/image7.jpeg"/><Relationship Id="rId7" Type="http://schemas.openxmlformats.org/officeDocument/2006/relationships/image" Target="../media/image11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.jpeg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7" Type="http://schemas.openxmlformats.org/officeDocument/2006/relationships/image" Target="../media/image1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jpeg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3.jpeg"/><Relationship Id="rId3" Type="http://schemas.openxmlformats.org/officeDocument/2006/relationships/image" Target="../media/image18.jpeg"/><Relationship Id="rId7" Type="http://schemas.openxmlformats.org/officeDocument/2006/relationships/image" Target="../media/image22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jpeg"/><Relationship Id="rId5" Type="http://schemas.openxmlformats.org/officeDocument/2006/relationships/image" Target="../media/image20.jpeg"/><Relationship Id="rId4" Type="http://schemas.openxmlformats.org/officeDocument/2006/relationships/image" Target="../media/image19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jpeg"/><Relationship Id="rId5" Type="http://schemas.openxmlformats.org/officeDocument/2006/relationships/image" Target="../media/image29.jpeg"/><Relationship Id="rId4" Type="http://schemas.openxmlformats.org/officeDocument/2006/relationships/image" Target="../media/image2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714348" y="2285992"/>
            <a:ext cx="7772400" cy="1829761"/>
          </a:xfrm>
        </p:spPr>
        <p:txBody>
          <a:bodyPr>
            <a:noAutofit/>
          </a:bodyPr>
          <a:lstStyle/>
          <a:p>
            <a:pPr algn="ctr"/>
            <a:r>
              <a:rPr lang="ru-RU" sz="2400" b="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Организации дистанционного образовательного процесса в группе компенсирующей направленности для детей с ТНР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Arial Black" pitchFamily="34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по лексическим темам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Arial Black" pitchFamily="34" charset="0"/>
              </a:rPr>
            </a:br>
            <a:r>
              <a:rPr lang="ru-RU" sz="2400" b="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в формате </a:t>
            </a:r>
            <a:r>
              <a:rPr lang="ru-RU" sz="2400" b="0" dirty="0" err="1" smtClean="0">
                <a:solidFill>
                  <a:schemeClr val="tx1"/>
                </a:solidFill>
                <a:effectLst/>
                <a:latin typeface="Arial Black" pitchFamily="34" charset="0"/>
              </a:rPr>
              <a:t>онлайн-журнала</a:t>
            </a:r>
            <a:r>
              <a:rPr lang="ru-RU" sz="2400" b="0" dirty="0" smtClean="0">
                <a:solidFill>
                  <a:schemeClr val="tx1"/>
                </a:solidFill>
                <a:effectLst/>
                <a:latin typeface="Arial Black" pitchFamily="34" charset="0"/>
              </a:rPr>
              <a:t> </a:t>
            </a:r>
            <a:br>
              <a:rPr lang="ru-RU" sz="2400" b="0" dirty="0" smtClean="0">
                <a:solidFill>
                  <a:schemeClr val="tx1"/>
                </a:solidFill>
                <a:effectLst/>
                <a:latin typeface="Arial Black" pitchFamily="34" charset="0"/>
              </a:rPr>
            </a:br>
            <a:r>
              <a:rPr lang="ru-RU" sz="3200" dirty="0" smtClean="0">
                <a:solidFill>
                  <a:srgbClr val="002060"/>
                </a:solidFill>
                <a:effectLst/>
                <a:latin typeface="Arial Black" pitchFamily="34" charset="0"/>
              </a:rPr>
              <a:t>«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Arial Black" pitchFamily="34" charset="0"/>
              </a:rPr>
              <a:t>Барбарики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Arial Black" pitchFamily="34" charset="0"/>
              </a:rPr>
              <a:t>» в «</a:t>
            </a:r>
            <a:r>
              <a:rPr lang="ru-RU" sz="3200" dirty="0" err="1" smtClean="0">
                <a:solidFill>
                  <a:srgbClr val="002060"/>
                </a:solidFill>
                <a:effectLst/>
                <a:latin typeface="Arial Black" pitchFamily="34" charset="0"/>
              </a:rPr>
              <a:t>дистанте</a:t>
            </a:r>
            <a:r>
              <a:rPr lang="ru-RU" sz="3200" dirty="0" smtClean="0">
                <a:solidFill>
                  <a:srgbClr val="002060"/>
                </a:solidFill>
                <a:effectLst/>
                <a:latin typeface="Arial Black" pitchFamily="34" charset="0"/>
              </a:rPr>
              <a:t>»</a:t>
            </a:r>
            <a:endParaRPr lang="ru-RU" sz="2400" dirty="0">
              <a:latin typeface="Arial Black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4643446"/>
            <a:ext cx="7772400" cy="1199704"/>
          </a:xfr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Авторы: воспитатели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Крутикова Ирина Владимировна </a:t>
            </a:r>
          </a:p>
          <a:p>
            <a:r>
              <a:rPr lang="ru-RU" sz="2000" dirty="0" smtClean="0">
                <a:solidFill>
                  <a:schemeClr val="tx1"/>
                </a:solidFill>
                <a:latin typeface="Arial" pitchFamily="34" charset="0"/>
                <a:cs typeface="Arial" pitchFamily="34" charset="0"/>
              </a:rPr>
              <a:t>Скворцова Наталья Евгеньевна</a:t>
            </a:r>
          </a:p>
          <a:p>
            <a:endParaRPr lang="ru-RU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4" name="Picture 6" descr="https://fs-thb01.getcourse.ru/fileservice/file/thumbnail/h/8a145b0c73ad7acb2ce3a3a71c806b8f.png/s/s1200x/a/57231/sc/319"/>
          <p:cNvPicPr>
            <a:picLocks noChangeAspect="1" noChangeArrowheads="1"/>
          </p:cNvPicPr>
          <p:nvPr/>
        </p:nvPicPr>
        <p:blipFill>
          <a:blip r:embed="rId3" cstate="print">
            <a:lum bright="-10000" contrast="40000"/>
          </a:blip>
          <a:srcRect/>
          <a:stretch>
            <a:fillRect/>
          </a:stretch>
        </p:blipFill>
        <p:spPr bwMode="auto">
          <a:xfrm>
            <a:off x="0" y="4500570"/>
            <a:ext cx="4392726" cy="2357430"/>
          </a:xfrm>
          <a:prstGeom prst="rect">
            <a:avLst/>
          </a:prstGeom>
          <a:noFill/>
        </p:spPr>
      </p:pic>
      <p:sp>
        <p:nvSpPr>
          <p:cNvPr id="5" name="Прямоугольник 4"/>
          <p:cNvSpPr/>
          <p:nvPr/>
        </p:nvSpPr>
        <p:spPr>
          <a:xfrm>
            <a:off x="1714480" y="500042"/>
            <a:ext cx="578644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МБДОУ города Костромы </a:t>
            </a:r>
          </a:p>
          <a:p>
            <a:pPr algn="ctr"/>
            <a:r>
              <a:rPr lang="ru-RU" dirty="0" smtClean="0"/>
              <a:t>«Центр развития ребенка – Детский сад № 38» 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643966" cy="14287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Результативность деятельности оценивается посредствам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онлайн-викторины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создаваемой с использованием  </a:t>
            </a:r>
            <a:r>
              <a:rPr lang="en-US" sz="2400" dirty="0" smtClean="0">
                <a:latin typeface="Arial" pitchFamily="34" charset="0"/>
                <a:cs typeface="Arial" pitchFamily="34" charset="0"/>
              </a:rPr>
              <a:t>GOOGLE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форм. </a:t>
            </a:r>
          </a:p>
          <a:p>
            <a:pPr algn="just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7" name="Picture 5" descr="D:\Документация группы\Конкурсное движение\Дети-онлайн\Новая папка\4\image1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00298" y="2571744"/>
            <a:ext cx="2047004" cy="3286124"/>
          </a:xfrm>
          <a:prstGeom prst="rect">
            <a:avLst/>
          </a:prstGeom>
          <a:noFill/>
        </p:spPr>
      </p:pic>
      <p:pic>
        <p:nvPicPr>
          <p:cNvPr id="3080" name="Picture 8" descr="D:\Документация группы\Конкурсное движение\Дети-онлайн\Новая папка\4\image4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857496"/>
            <a:ext cx="1881073" cy="3245478"/>
          </a:xfrm>
          <a:prstGeom prst="rect">
            <a:avLst/>
          </a:prstGeom>
          <a:noFill/>
        </p:spPr>
      </p:pic>
      <p:pic>
        <p:nvPicPr>
          <p:cNvPr id="3078" name="Picture 6" descr="D:\Документация группы\Конкурсное движение\Дети-онлайн\Новая папка\4\image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28596" y="3286124"/>
            <a:ext cx="1863226" cy="3214686"/>
          </a:xfrm>
          <a:prstGeom prst="rect">
            <a:avLst/>
          </a:prstGeom>
          <a:noFill/>
        </p:spPr>
      </p:pic>
      <p:pic>
        <p:nvPicPr>
          <p:cNvPr id="3081" name="Picture 9" descr="D:\Документация группы\Конкурсное движение\Дети-онлайн\Новая папка\4\image5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714876" y="2571744"/>
            <a:ext cx="1857388" cy="3204613"/>
          </a:xfrm>
          <a:prstGeom prst="rect">
            <a:avLst/>
          </a:prstGeom>
          <a:noFill/>
        </p:spPr>
      </p:pic>
      <p:pic>
        <p:nvPicPr>
          <p:cNvPr id="3082" name="Picture 10" descr="D:\Документация группы\Конкурсное движение\Дети-онлайн\Новая папка\4\image6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857884" y="2928934"/>
            <a:ext cx="1857388" cy="3184802"/>
          </a:xfrm>
          <a:prstGeom prst="rect">
            <a:avLst/>
          </a:prstGeom>
          <a:noFill/>
        </p:spPr>
      </p:pic>
      <p:pic>
        <p:nvPicPr>
          <p:cNvPr id="3076" name="Picture 4" descr="D:\Документация группы\Конкурсное движение\Дети-онлайн\Новая папка\4\image9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7000892" y="3286124"/>
            <a:ext cx="1821821" cy="314324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307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308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7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8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308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307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643966" cy="1428760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Участники различных акций и игр были отмечены дипломами, получили сертификаты и благодарственные письма.</a:t>
            </a:r>
          </a:p>
          <a:p>
            <a:pPr algn="just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Picture 12" descr="D:\Документация группы\Конкурсное движение\Дети-онлайн\Новая папка\2\image4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57158" y="3143248"/>
            <a:ext cx="1821820" cy="314324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Picture 13" descr="D:\Документация группы\Конкурсное движение\Дети-онлайн\Новая папка\2\image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500298" y="2643182"/>
            <a:ext cx="1863226" cy="3214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083" name="Picture 11" descr="D:\Документация группы\Конкурсное движение\Дети-онлайн\Новая папка\4\image0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714876" y="3214686"/>
            <a:ext cx="1881184" cy="3245670"/>
          </a:xfrm>
          <a:prstGeom prst="rect">
            <a:avLst/>
          </a:prstGeom>
          <a:noFill/>
        </p:spPr>
      </p:pic>
      <p:pic>
        <p:nvPicPr>
          <p:cNvPr id="3084" name="Picture 12" descr="D:\Документация группы\Конкурсное движение\Дети-онлайн\Новая папка\4\image1.png"/>
          <p:cNvPicPr>
            <a:picLocks noChangeAspect="1" noChangeArrowheads="1"/>
          </p:cNvPicPr>
          <p:nvPr/>
        </p:nvPicPr>
        <p:blipFill>
          <a:blip r:embed="rId6" cstate="print"/>
          <a:srcRect t="3619"/>
          <a:stretch>
            <a:fillRect/>
          </a:stretch>
        </p:blipFill>
        <p:spPr bwMode="auto">
          <a:xfrm>
            <a:off x="6929454" y="2643182"/>
            <a:ext cx="1875222" cy="3214686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30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308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286808" cy="1643074"/>
          </a:xfrm>
        </p:spPr>
        <p:txBody>
          <a:bodyPr>
            <a:normAutofit/>
          </a:bodyPr>
          <a:lstStyle/>
          <a:p>
            <a:pPr algn="just">
              <a:buNone/>
            </a:pP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Онлайн-журнал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позволяет использовать различные формы взаимодействия с семьями воспитанников: видеоконференции, мастер-классы, акции, опросы,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челенджи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марафоны и другие активности.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102" name="Picture 6" descr="D:\Документация группы\Конкурсное движение\Дети-онлайн\Новая папка\5\image3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28596" y="2928934"/>
            <a:ext cx="3595696" cy="3523782"/>
          </a:xfrm>
          <a:prstGeom prst="rect">
            <a:avLst/>
          </a:prstGeom>
          <a:noFill/>
        </p:spPr>
      </p:pic>
      <p:pic>
        <p:nvPicPr>
          <p:cNvPr id="4101" name="Picture 5" descr="D:\Документация группы\Конкурсное движение\Дети-онлайн\Новая папка\5\image2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3221129"/>
            <a:ext cx="2735861" cy="3636871"/>
          </a:xfrm>
          <a:prstGeom prst="rect">
            <a:avLst/>
          </a:prstGeom>
          <a:noFill/>
        </p:spPr>
      </p:pic>
      <p:pic>
        <p:nvPicPr>
          <p:cNvPr id="4100" name="Picture 4" descr="D:\Документация группы\Конкурсное движение\Дети-онлайн\Новая папка\5\image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214678" y="2857496"/>
            <a:ext cx="3094293" cy="3086041"/>
          </a:xfrm>
          <a:prstGeom prst="rect">
            <a:avLst/>
          </a:prstGeom>
          <a:noFill/>
        </p:spPr>
      </p:pic>
      <p:pic>
        <p:nvPicPr>
          <p:cNvPr id="4107" name="Picture 11" descr="D:\Документация группы\Конкурсное движение\Дети-онлайн\Новая папка\5\IMG_8309.JP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857752" y="3214686"/>
            <a:ext cx="3076460" cy="3076460"/>
          </a:xfrm>
          <a:prstGeom prst="rect">
            <a:avLst/>
          </a:prstGeom>
          <a:noFill/>
        </p:spPr>
      </p:pic>
      <p:pic>
        <p:nvPicPr>
          <p:cNvPr id="4106" name="Picture 10" descr="D:\Документация группы\Конкурсное движение\Дети-онлайн\Новая папка\5\image0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786578" y="3183230"/>
            <a:ext cx="2143140" cy="367477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10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10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286808" cy="1643074"/>
          </a:xfrm>
        </p:spPr>
        <p:txBody>
          <a:bodyPr>
            <a:normAutofit fontScale="92500" lnSpcReduction="10000"/>
          </a:bodyPr>
          <a:lstStyle/>
          <a:p>
            <a:pPr algn="just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Применение на практике дистанционного обучения в формате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онлайн-журнала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, позволило родителям стать  равноправными участниками образовательных отношений и при помощи педагогов эффективно и грамотно организовать деятельность детей дома. </a:t>
            </a:r>
          </a:p>
          <a:p>
            <a:pPr algn="just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8" name="Рисунок 17" descr="C:\Users\Администратор\AppData\Local\Microsoft\Windows\Temporary Internet Files\Content.Word\IMG_8405.png"/>
          <p:cNvPicPr/>
          <p:nvPr/>
        </p:nvPicPr>
        <p:blipFill>
          <a:blip r:embed="rId3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85720" y="3071810"/>
            <a:ext cx="1617583" cy="3143272"/>
          </a:xfrm>
          <a:prstGeom prst="rect">
            <a:avLst/>
          </a:prstGeom>
          <a:noFill/>
          <a:ln>
            <a:noFill/>
          </a:ln>
        </p:spPr>
      </p:pic>
      <p:pic>
        <p:nvPicPr>
          <p:cNvPr id="19" name="Рисунок 18" descr="C:\Users\Администратор\AppData\Local\Microsoft\Windows\Temporary Internet Files\Content.Word\IMG_8403.png"/>
          <p:cNvPicPr/>
          <p:nvPr/>
        </p:nvPicPr>
        <p:blipFill>
          <a:blip r:embed="rId4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85786" y="4000504"/>
            <a:ext cx="1867146" cy="2857496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Администратор\AppData\Local\Microsoft\Windows\Temporary Internet Files\Content.Word\IMG_8402.png"/>
          <p:cNvPicPr/>
          <p:nvPr/>
        </p:nvPicPr>
        <p:blipFill>
          <a:blip r:embed="rId5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2214546" y="3000372"/>
            <a:ext cx="1638026" cy="27860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Рисунок 15" descr="C:\Users\Администратор\AppData\Local\Microsoft\Windows\Temporary Internet Files\Content.Word\IMG_8404.png"/>
          <p:cNvPicPr/>
          <p:nvPr/>
        </p:nvPicPr>
        <p:blipFill>
          <a:blip r:embed="rId6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3000364" y="3848414"/>
            <a:ext cx="1744126" cy="3009586"/>
          </a:xfrm>
          <a:prstGeom prst="rect">
            <a:avLst/>
          </a:prstGeom>
          <a:noFill/>
          <a:ln>
            <a:noFill/>
          </a:ln>
        </p:spPr>
      </p:pic>
      <p:pic>
        <p:nvPicPr>
          <p:cNvPr id="15" name="Рисунок 14" descr="C:\Users\Администратор\AppData\Local\Microsoft\Windows\Temporary Internet Files\Content.Word\IMG_8252.png"/>
          <p:cNvPicPr/>
          <p:nvPr/>
        </p:nvPicPr>
        <p:blipFill>
          <a:blip r:embed="rId7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4071934" y="3071810"/>
            <a:ext cx="1610162" cy="2772488"/>
          </a:xfrm>
          <a:prstGeom prst="rect">
            <a:avLst/>
          </a:prstGeom>
          <a:noFill/>
          <a:ln>
            <a:noFill/>
          </a:ln>
        </p:spPr>
      </p:pic>
      <p:pic>
        <p:nvPicPr>
          <p:cNvPr id="14" name="Рисунок 13" descr="C:\Users\Администратор\AppData\Local\Microsoft\Windows\Temporary Internet Files\Content.Word\IMG_8251.png"/>
          <p:cNvPicPr/>
          <p:nvPr/>
        </p:nvPicPr>
        <p:blipFill>
          <a:blip r:embed="rId8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000628" y="4330738"/>
            <a:ext cx="1468410" cy="252726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C:\Users\Администратор\AppData\Local\Microsoft\Windows\Temporary Internet Files\Content.Word\IMG_8247.png"/>
          <p:cNvPicPr/>
          <p:nvPr/>
        </p:nvPicPr>
        <p:blipFill>
          <a:blip r:embed="rId9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5786446" y="3214686"/>
            <a:ext cx="1472148" cy="25414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" name="Рисунок 11" descr="C:\Users\Администратор\AppData\Local\Microsoft\Windows\Temporary Internet Files\Content.Word\IMG_8400.png"/>
          <p:cNvPicPr/>
          <p:nvPr/>
        </p:nvPicPr>
        <p:blipFill>
          <a:blip r:embed="rId10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6715140" y="4152392"/>
            <a:ext cx="1574101" cy="2705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 descr="C:\Users\Администратор\AppData\Local\Microsoft\Windows\Temporary Internet Files\Content.Word\IMG_8407.png"/>
          <p:cNvPicPr/>
          <p:nvPr/>
        </p:nvPicPr>
        <p:blipFill>
          <a:blip r:embed="rId11" cstate="print">
            <a:extLst>
              <a:ext uri="{28A0092B-C50C-407E-A947-70E740481C1C}">
                <a14:useLocalDpi xmlns:lc="http://schemas.openxmlformats.org/drawingml/2006/lockedCanvas" xmlns:pic="http://schemas.openxmlformats.org/drawingml/2006/picture" xmlns:a14="http://schemas.microsoft.com/office/drawing/2010/main" xmlns:wps="http://schemas.microsoft.com/office/word/2010/wordprocessingShape" xmlns:wne="http://schemas.microsoft.com/office/word/2006/wordml" xmlns:wpi="http://schemas.microsoft.com/office/word/2010/wordprocessingInk" xmlns:wpg="http://schemas.microsoft.com/office/word/2010/wordprocessingGroup" xmlns:w14="http://schemas.microsoft.com/office/word/2010/wordml" xmlns:w="http://schemas.openxmlformats.org/wordprocessingml/2006/main" xmlns:w10="urn:schemas-microsoft-com:office:word" xmlns:wp="http://schemas.openxmlformats.org/drawingml/2006/wordprocessingDrawing" xmlns:wp14="http://schemas.microsoft.com/office/word/2010/wordprocessingDrawing" xmlns:v="urn:schemas-microsoft-com:vml" xmlns:m="http://schemas.openxmlformats.org/officeDocument/2006/math" xmlns:o="urn:schemas-microsoft-com:office:office" xmlns:mc="http://schemas.openxmlformats.org/markup-compatibility/2006" xmlns:wpc="http://schemas.microsoft.com/office/word/2010/wordprocessingCanvas" xmlns="" val="0"/>
              </a:ext>
            </a:extLst>
          </a:blip>
          <a:srcRect/>
          <a:stretch>
            <a:fillRect/>
          </a:stretch>
        </p:blipFill>
        <p:spPr bwMode="auto">
          <a:xfrm>
            <a:off x="7358082" y="2928934"/>
            <a:ext cx="1552656" cy="2670961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5" dur="1000" fill="hold"/>
                                        <p:tgtEl>
                                          <p:spTgt spid="18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000"/>
                            </p:stCondLst>
                            <p:childTnLst>
                              <p:par>
                                <p:cTn id="1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0"/>
                            </p:stCondLst>
                            <p:childTnLst>
                              <p:par>
                                <p:cTn id="2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6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7000"/>
                            </p:stCondLst>
                            <p:childTnLst>
                              <p:par>
                                <p:cTn id="3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1" dur="1000" fill="hold"/>
                                        <p:tgtEl>
                                          <p:spTgt spid="17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8000"/>
                            </p:stCondLst>
                            <p:childTnLst>
                              <p:par>
                                <p:cTn id="3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7" fill="hold">
                            <p:stCondLst>
                              <p:cond delay="9000"/>
                            </p:stCondLst>
                            <p:childTnLst>
                              <p:par>
                                <p:cTn id="3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9" dur="1000" fill="hold"/>
                                        <p:tgtEl>
                                          <p:spTgt spid="1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0"/>
                            </p:stCondLst>
                            <p:childTnLst>
                              <p:par>
                                <p:cTn id="41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1000"/>
                            </p:stCondLst>
                            <p:childTnLst>
                              <p:par>
                                <p:cTn id="46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7" dur="1000" fill="hold"/>
                                        <p:tgtEl>
                                          <p:spTgt spid="1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12000"/>
                            </p:stCondLst>
                            <p:childTnLst>
                              <p:par>
                                <p:cTn id="4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3" fill="hold">
                            <p:stCondLst>
                              <p:cond delay="13000"/>
                            </p:stCondLst>
                            <p:childTnLst>
                              <p:par>
                                <p:cTn id="54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55" dur="1000" fill="hold"/>
                                        <p:tgtEl>
                                          <p:spTgt spid="14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6" fill="hold">
                            <p:stCondLst>
                              <p:cond delay="14000"/>
                            </p:stCondLst>
                            <p:childTnLst>
                              <p:par>
                                <p:cTn id="57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1" fill="hold">
                            <p:stCondLst>
                              <p:cond delay="15000"/>
                            </p:stCondLst>
                            <p:childTnLst>
                              <p:par>
                                <p:cTn id="62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3" dur="1000" fill="hold"/>
                                        <p:tgtEl>
                                          <p:spTgt spid="13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4" fill="hold">
                            <p:stCondLst>
                              <p:cond delay="16000"/>
                            </p:stCondLst>
                            <p:childTnLst>
                              <p:par>
                                <p:cTn id="6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9" fill="hold">
                            <p:stCondLst>
                              <p:cond delay="17000"/>
                            </p:stCondLst>
                            <p:childTnLst>
                              <p:par>
                                <p:cTn id="70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1" dur="1000" fill="hold"/>
                                        <p:tgtEl>
                                          <p:spTgt spid="12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8000"/>
                            </p:stCondLst>
                            <p:childTnLst>
                              <p:par>
                                <p:cTn id="73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9000"/>
                            </p:stCondLst>
                            <p:childTnLst>
                              <p:par>
                                <p:cTn id="78" presetID="6" presetClass="emph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79" dur="1000" fill="hold"/>
                                        <p:tgtEl>
                                          <p:spTgt spid="11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286808" cy="1643074"/>
          </a:xfrm>
        </p:spPr>
        <p:txBody>
          <a:bodyPr>
            <a:normAutofit fontScale="92500"/>
          </a:bodyPr>
          <a:lstStyle/>
          <a:p>
            <a:pPr algn="just">
              <a:buNone/>
            </a:pPr>
            <a:r>
              <a:rPr lang="ru-RU" sz="2400" dirty="0" smtClean="0">
                <a:latin typeface="Arial" pitchFamily="34" charset="0"/>
                <a:cs typeface="Arial" pitchFamily="34" charset="0"/>
              </a:rPr>
              <a:t>Эффективные формы взаимодействия и сотрудничества с семьями воспитанников, апробированные в период дистанционного обучения, сохранили свою актуальность и активно используются педагогами в дальнейшей работе. </a:t>
            </a:r>
          </a:p>
          <a:p>
            <a:pPr algn="just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4105" name="Picture 9" descr="D:\Документация группы\Конкурсное движение\Дети-онлайн\Новая папка\5\image6.jpe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7158" y="2928934"/>
            <a:ext cx="3595696" cy="2699169"/>
          </a:xfrm>
          <a:prstGeom prst="rect">
            <a:avLst/>
          </a:prstGeom>
          <a:noFill/>
        </p:spPr>
      </p:pic>
      <p:pic>
        <p:nvPicPr>
          <p:cNvPr id="4104" name="Picture 8" descr="D:\Документация группы\Конкурсное движение\Дети-онлайн\Новая папка\5\image5.jpe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928662" y="3305452"/>
            <a:ext cx="3595696" cy="3552548"/>
          </a:xfrm>
          <a:prstGeom prst="rect">
            <a:avLst/>
          </a:prstGeom>
          <a:noFill/>
        </p:spPr>
      </p:pic>
      <p:pic>
        <p:nvPicPr>
          <p:cNvPr id="4103" name="Picture 7" descr="D:\Документация группы\Конкурсное движение\Дети-онлайн\Новая папка\5\image4.jpeg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00232" y="3071810"/>
            <a:ext cx="3595696" cy="3566930"/>
          </a:xfrm>
          <a:prstGeom prst="rect">
            <a:avLst/>
          </a:prstGeom>
          <a:noFill/>
        </p:spPr>
      </p:pic>
      <p:pic>
        <p:nvPicPr>
          <p:cNvPr id="4098" name="Picture 2" descr="D:\Документация группы\Конкурсное движение\Дети-онлайн\Новая папка\5\image7.jpe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3143240" y="3357562"/>
            <a:ext cx="3595696" cy="2675198"/>
          </a:xfrm>
          <a:prstGeom prst="rect">
            <a:avLst/>
          </a:prstGeom>
          <a:noFill/>
        </p:spPr>
      </p:pic>
      <p:pic>
        <p:nvPicPr>
          <p:cNvPr id="4099" name="Picture 3" descr="D:\Документация группы\Конкурсное движение\Дети-онлайн\Новая папка\5\image8.jpeg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4357686" y="3071810"/>
            <a:ext cx="3404685" cy="2546705"/>
          </a:xfrm>
          <a:prstGeom prst="rect">
            <a:avLst/>
          </a:prstGeom>
          <a:noFill/>
        </p:spPr>
      </p:pic>
      <p:pic>
        <p:nvPicPr>
          <p:cNvPr id="5122" name="Picture 2" descr="D:\Документация группы\Конкурсное движение\Дети-онлайн\Новая папка\5\image0 (1).jpeg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572132" y="3429000"/>
            <a:ext cx="3239461" cy="323082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0" fill="hold"/>
                                        <p:tgtEl>
                                          <p:spTgt spid="410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1000" fill="hold"/>
                                        <p:tgtEl>
                                          <p:spTgt spid="410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4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1000" fill="hold"/>
                                        <p:tgtEl>
                                          <p:spTgt spid="410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5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1000" fill="hold"/>
                                        <p:tgtEl>
                                          <p:spTgt spid="409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6000"/>
                            </p:stCondLst>
                            <p:childTnLst>
                              <p:par>
                                <p:cTn id="2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1000" fill="hold"/>
                                        <p:tgtEl>
                                          <p:spTgt spid="409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>
                            <p:stCondLst>
                              <p:cond delay="7000"/>
                            </p:stCondLst>
                            <p:childTnLst>
                              <p:par>
                                <p:cTn id="3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6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7" dur="10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28596" y="2428868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chemeClr val="tx1"/>
                </a:solidFill>
                <a:hlinkClick r:id="rId3" action="ppaction://hlinkfile"/>
              </a:rPr>
              <a:t>«</a:t>
            </a:r>
            <a:r>
              <a:rPr lang="ru-RU" dirty="0" err="1" smtClean="0">
                <a:solidFill>
                  <a:schemeClr val="tx1"/>
                </a:solidFill>
                <a:hlinkClick r:id="rId3" action="ppaction://hlinkfile"/>
              </a:rPr>
              <a:t>Барбарики</a:t>
            </a:r>
            <a:r>
              <a:rPr lang="ru-RU" dirty="0" smtClean="0">
                <a:solidFill>
                  <a:schemeClr val="tx1"/>
                </a:solidFill>
                <a:hlinkClick r:id="rId3" action="ppaction://hlinkfile"/>
              </a:rPr>
              <a:t>» в «</a:t>
            </a:r>
            <a:r>
              <a:rPr lang="ru-RU" dirty="0" err="1" smtClean="0">
                <a:solidFill>
                  <a:schemeClr val="tx1"/>
                </a:solidFill>
                <a:hlinkClick r:id="rId3" action="ppaction://hlinkfile"/>
              </a:rPr>
              <a:t>дистанте</a:t>
            </a:r>
            <a:r>
              <a:rPr lang="ru-RU" dirty="0" smtClean="0">
                <a:solidFill>
                  <a:schemeClr val="tx1"/>
                </a:solidFill>
                <a:hlinkClick r:id="rId3" action="ppaction://hlinkfile"/>
              </a:rPr>
              <a:t>»</a:t>
            </a:r>
            <a:r>
              <a:rPr lang="ru-RU" dirty="0" smtClean="0">
                <a:solidFill>
                  <a:schemeClr val="tx1"/>
                </a:solidFill>
                <a:hlinkClick r:id="rId3" action="ppaction://hlinkfile"/>
              </a:rPr>
              <a:t>!</a:t>
            </a:r>
            <a:endParaRPr lang="ru-RU" dirty="0">
              <a:solidFill>
                <a:schemeClr val="tx1"/>
              </a:solidFill>
              <a:hlinkClick r:id="rId3" action="ppaction://hlinkfile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28596" y="357166"/>
            <a:ext cx="8229600" cy="1143000"/>
          </a:xfrm>
        </p:spPr>
        <p:txBody>
          <a:bodyPr>
            <a:normAutofit/>
          </a:bodyPr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Спасибо за внимание!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146" name="Picture 2" descr="https://sk22kerch.edusite.ru/images/rfmr.gif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flipH="1">
            <a:off x="500034" y="1357298"/>
            <a:ext cx="8255057" cy="46434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214282" y="714356"/>
            <a:ext cx="8715436" cy="5643578"/>
          </a:xfrm>
        </p:spPr>
        <p:txBody>
          <a:bodyPr>
            <a:normAutofit/>
          </a:bodyPr>
          <a:lstStyle/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Основным событием 2020 года, которое войдет в историю, стал карантин мирового масштаба, вызванный распространением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короновирусной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 инфекции. 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Перед нами, воспитателями группы компенсирующей направленности  для детей с ТНР,  остро  встал вопрос, как  обеспечить непрерывность образовательного процесса и помочь семьям с детьми в период введения ограничительных мер.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Дети нуждались в творческих, развивающих, логических и познавательных заданиях. А родителям была просто необходима консультация, как и чем в данный период, они смогут помочь своим детям.</a:t>
            </a:r>
          </a:p>
          <a:p>
            <a:pPr algn="just"/>
            <a:r>
              <a:rPr lang="ru-RU" sz="2000" dirty="0" smtClean="0">
                <a:latin typeface="Arial" pitchFamily="34" charset="0"/>
                <a:cs typeface="Arial" pitchFamily="34" charset="0"/>
              </a:rPr>
              <a:t>На помощь пришли современные технологии такие как: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видеозвонки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онлайн-презентации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, общие чаты в </a:t>
            </a:r>
            <a:r>
              <a:rPr lang="ru-RU" sz="2000" dirty="0" err="1" smtClean="0">
                <a:latin typeface="Arial" pitchFamily="34" charset="0"/>
                <a:cs typeface="Arial" pitchFamily="34" charset="0"/>
              </a:rPr>
              <a:t>мессенджерах</a:t>
            </a:r>
            <a:r>
              <a:rPr lang="ru-RU" sz="2000" dirty="0" smtClean="0"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00034" y="0"/>
            <a:ext cx="8229600" cy="868346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  <a:latin typeface="Arial" pitchFamily="34" charset="0"/>
                <a:cs typeface="Arial" pitchFamily="34" charset="0"/>
              </a:rPr>
              <a:t>Актуальность</a:t>
            </a:r>
            <a:endParaRPr lang="ru-RU" dirty="0">
              <a:solidFill>
                <a:srgbClr val="002060"/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28678" name="Picture 6" descr="https://sun9-66.userapi.com/impf/dEZ11qFsGgRUb4r582U99cFwWNBcVunjDd_cIA/AWWh2Z-tkMM.jpg?size=604x402&amp;quality=96&amp;sign=af99a6bea6a62c17f14c79d73d0b10b7&amp;type=album"/>
          <p:cNvPicPr>
            <a:picLocks noChangeAspect="1" noChangeArrowheads="1"/>
          </p:cNvPicPr>
          <p:nvPr/>
        </p:nvPicPr>
        <p:blipFill>
          <a:blip r:embed="rId3"/>
          <a:srcRect t="21233"/>
          <a:stretch>
            <a:fillRect/>
          </a:stretch>
        </p:blipFill>
        <p:spPr bwMode="auto">
          <a:xfrm>
            <a:off x="2714612" y="4911385"/>
            <a:ext cx="3713194" cy="19466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019110"/>
          </a:xfrm>
        </p:spPr>
        <p:txBody>
          <a:bodyPr/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Создание условий для организации непрерывности образовательного процесса  и соблюдения права каждого ребенка на получение достойного образования через использование формата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онлайн-журнала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в период самоизоляции.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Цель: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9698" name="Picture 2" descr="http://2.bp.blogspot.com/--eE_NXDOO8Q/Wn4xUaeAuGI/AAAAAAAAID8/uDq-lPKBXeEWhMCu38CVn7RxZlUvUTxKwCK4BGAYYCw/s1600/muhammet-negiz-blog-rusca-ceviri-hizmeti-2018-bahar-donemi.gif"/>
          <p:cNvPicPr>
            <a:picLocks noChangeAspect="1" noChangeArrowheads="1" noCrop="1"/>
          </p:cNvPicPr>
          <p:nvPr/>
        </p:nvPicPr>
        <p:blipFill>
          <a:blip r:embed="rId3">
            <a:lum bright="-10000" contrast="40000"/>
          </a:blip>
          <a:srcRect/>
          <a:stretch>
            <a:fillRect/>
          </a:stretch>
        </p:blipFill>
        <p:spPr bwMode="auto">
          <a:xfrm>
            <a:off x="2428860" y="3446875"/>
            <a:ext cx="4548166" cy="3411125"/>
          </a:xfrm>
          <a:prstGeom prst="rect">
            <a:avLst/>
          </a:prstGeom>
          <a:ln>
            <a:noFill/>
          </a:ln>
          <a:effectLst>
            <a:softEdge rad="127000"/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2143116"/>
            <a:ext cx="8229600" cy="4448001"/>
          </a:xfrm>
        </p:spPr>
        <p:txBody>
          <a:bodyPr>
            <a:normAutofit fontScale="77500" lnSpcReduction="20000"/>
          </a:bodyPr>
          <a:lstStyle/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Обеспечить качество и эффективность образовательного процесса путем внедрения  дистанционных технологий.</a:t>
            </a: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Удовлетворить потребность семей воспитанников в освоении образовательных программ непосредственно по месту их жительства или временного пребывания.</a:t>
            </a: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Распространить знания среди родителей, повысить уровень их компетенции.</a:t>
            </a: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Совершенствовать навыки педагогов  в сфере ИКТ технологий.</a:t>
            </a: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Поддерживать и развивать интерес детей к познанию окружающего мира, накоплению и совершенствованию навыков и умений.</a:t>
            </a:r>
          </a:p>
          <a:p>
            <a:pPr lvl="0" algn="just"/>
            <a:r>
              <a:rPr lang="ru-RU" dirty="0" smtClean="0">
                <a:latin typeface="Arial" pitchFamily="34" charset="0"/>
                <a:cs typeface="Arial" pitchFamily="34" charset="0"/>
              </a:rPr>
              <a:t>Поддерживать коммуникативные и межличностные связи, сложившиеся в процессе обучения, повысить самооценку детям.</a:t>
            </a:r>
          </a:p>
          <a:p>
            <a:endParaRPr lang="ru-RU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28596" y="571480"/>
            <a:ext cx="8229600" cy="1143000"/>
          </a:xfrm>
        </p:spPr>
        <p:txBody>
          <a:bodyPr/>
          <a:lstStyle/>
          <a:p>
            <a:pPr algn="ctr"/>
            <a:r>
              <a:rPr lang="ru-RU" dirty="0" smtClean="0">
                <a:solidFill>
                  <a:srgbClr val="002060"/>
                </a:solidFill>
              </a:rPr>
              <a:t>Задачи: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0726" name="Picture 6" descr="https://cdn.pixabay.com/photo/2018/06/07/06/46/pencil-3459514_1280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214414" y="214290"/>
            <a:ext cx="1934430" cy="2054830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500"/>
                            </p:stCondLst>
                            <p:childTnLst>
                              <p:par>
                                <p:cTn id="13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4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6500"/>
                            </p:stCondLst>
                            <p:childTnLst>
                              <p:par>
                                <p:cTn id="2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500"/>
                            </p:stCondLst>
                            <p:childTnLst>
                              <p:par>
                                <p:cTn id="2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500"/>
                            </p:stCondLst>
                            <p:childTnLst>
                              <p:par>
                                <p:cTn id="2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  <p:bldP spid="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457200" y="1481329"/>
            <a:ext cx="8229600" cy="2019110"/>
          </a:xfrm>
        </p:spPr>
        <p:txBody>
          <a:bodyPr>
            <a:normAutofit fontScale="92500" lnSpcReduction="20000"/>
          </a:bodyPr>
          <a:lstStyle/>
          <a:p>
            <a:pPr algn="just"/>
            <a:r>
              <a:rPr lang="ru-RU" dirty="0" smtClean="0">
                <a:latin typeface="Arial" pitchFamily="34" charset="0"/>
                <a:cs typeface="Arial" pitchFamily="34" charset="0"/>
              </a:rPr>
              <a:t>Форматом, который оптимально соответствует поставленной цели и задачам, стал </a:t>
            </a:r>
            <a:r>
              <a:rPr lang="ru-RU" dirty="0" err="1" smtClean="0">
                <a:latin typeface="Arial" pitchFamily="34" charset="0"/>
                <a:cs typeface="Arial" pitchFamily="34" charset="0"/>
              </a:rPr>
              <a:t>онлайн-журнал</a:t>
            </a:r>
            <a:r>
              <a:rPr lang="ru-RU" dirty="0" smtClean="0">
                <a:latin typeface="Arial" pitchFamily="34" charset="0"/>
                <a:cs typeface="Arial" pitchFamily="34" charset="0"/>
              </a:rPr>
              <a:t>. Его создание позволило  организовать  взаимодействие с семьями воспитанников для обеспечения качества и эффективности образовательного процесса.</a:t>
            </a:r>
          </a:p>
          <a:p>
            <a:endParaRPr lang="ru-RU" dirty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1746" name="Picture 2" descr="D:\Документация группы\Конкурсное движение\Дети-онлайн\image5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643438" y="4000504"/>
            <a:ext cx="1921090" cy="2682812"/>
          </a:xfrm>
          <a:prstGeom prst="rect">
            <a:avLst/>
          </a:prstGeom>
          <a:noFill/>
        </p:spPr>
      </p:pic>
      <p:pic>
        <p:nvPicPr>
          <p:cNvPr id="31747" name="Picture 3" descr="D:\Документация группы\Конкурсное движение\Дети-онлайн\image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14282" y="3429000"/>
            <a:ext cx="1926534" cy="2643206"/>
          </a:xfrm>
          <a:prstGeom prst="rect">
            <a:avLst/>
          </a:prstGeom>
          <a:noFill/>
        </p:spPr>
      </p:pic>
      <p:pic>
        <p:nvPicPr>
          <p:cNvPr id="31748" name="Picture 4" descr="D:\Документация группы\Конкурсное движение\Дети-онлайн\image1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5929322" y="3429000"/>
            <a:ext cx="1955879" cy="2693898"/>
          </a:xfrm>
          <a:prstGeom prst="rect">
            <a:avLst/>
          </a:prstGeom>
          <a:noFill/>
        </p:spPr>
      </p:pic>
      <p:pic>
        <p:nvPicPr>
          <p:cNvPr id="31749" name="Picture 5" descr="D:\Документация группы\Конкурсное движение\Дети-онлайн\image2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7072330" y="3786190"/>
            <a:ext cx="1897052" cy="2626886"/>
          </a:xfrm>
          <a:prstGeom prst="rect">
            <a:avLst/>
          </a:prstGeom>
          <a:noFill/>
        </p:spPr>
      </p:pic>
      <p:pic>
        <p:nvPicPr>
          <p:cNvPr id="31750" name="Picture 6" descr="D:\Документация группы\Конкурсное движение\Дети-онлайн\image3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3000364" y="3429000"/>
            <a:ext cx="1975215" cy="2686293"/>
          </a:xfrm>
          <a:prstGeom prst="rect">
            <a:avLst/>
          </a:prstGeom>
          <a:noFill/>
        </p:spPr>
      </p:pic>
      <p:pic>
        <p:nvPicPr>
          <p:cNvPr id="31751" name="Picture 7" descr="D:\Документация группы\Конкурсное движение\Дети-онлайн\image4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1428728" y="3929066"/>
            <a:ext cx="1898898" cy="2669279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2000" fill="hold"/>
                                        <p:tgtEl>
                                          <p:spTgt spid="317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2000" fill="hold"/>
                                        <p:tgtEl>
                                          <p:spTgt spid="317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4000"/>
                            </p:stCondLst>
                            <p:childTnLst>
                              <p:par>
                                <p:cTn id="1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2000" fill="hold"/>
                                        <p:tgtEl>
                                          <p:spTgt spid="317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600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2000" fill="hold"/>
                                        <p:tgtEl>
                                          <p:spTgt spid="317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8000"/>
                            </p:stCondLst>
                            <p:childTnLst>
                              <p:par>
                                <p:cTn id="25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2000" fill="hold"/>
                                        <p:tgtEl>
                                          <p:spTgt spid="317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0000"/>
                            </p:stCondLst>
                            <p:childTnLst>
                              <p:par>
                                <p:cTn id="30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7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2000" fill="hold"/>
                                        <p:tgtEl>
                                          <p:spTgt spid="317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448001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Представленный материал подобран по лексическим темам («Космос», «Лес», «Перелетные Птицы») в соответствии с программным содержанием и возрастными особенностями детей.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2770" name="Picture 2" descr="D:\Документация группы\Конкурсное движение\Дети-онлайн\image4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85721" y="3143249"/>
            <a:ext cx="2362200" cy="2832100"/>
          </a:xfrm>
          <a:prstGeom prst="rect">
            <a:avLst/>
          </a:prstGeom>
          <a:noFill/>
        </p:spPr>
      </p:pic>
      <p:pic>
        <p:nvPicPr>
          <p:cNvPr id="32774" name="Picture 6" descr="D:\Документация группы\Конкурсное движение\Дети-онлайн\image3 (1)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643042" y="2857496"/>
            <a:ext cx="2352675" cy="2867025"/>
          </a:xfrm>
          <a:prstGeom prst="rect">
            <a:avLst/>
          </a:prstGeom>
          <a:noFill/>
        </p:spPr>
      </p:pic>
      <p:pic>
        <p:nvPicPr>
          <p:cNvPr id="32773" name="Picture 5" descr="D:\Документация группы\Конкурсное движение\Дети-онлайн\image2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428992" y="3143248"/>
            <a:ext cx="2381250" cy="2860675"/>
          </a:xfrm>
          <a:prstGeom prst="rect">
            <a:avLst/>
          </a:prstGeom>
          <a:noFill/>
        </p:spPr>
      </p:pic>
      <p:pic>
        <p:nvPicPr>
          <p:cNvPr id="32772" name="Picture 4" descr="D:\Документация группы\Конкурсное движение\Дети-онлайн\image1 (1)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929190" y="2857496"/>
            <a:ext cx="2368550" cy="2832100"/>
          </a:xfrm>
          <a:prstGeom prst="rect">
            <a:avLst/>
          </a:prstGeom>
          <a:noFill/>
        </p:spPr>
      </p:pic>
      <p:pic>
        <p:nvPicPr>
          <p:cNvPr id="32771" name="Picture 3" descr="D:\Документация группы\Конкурсное движение\Дети-онлайн\image0 (1)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6429388" y="3143248"/>
            <a:ext cx="2317750" cy="2822575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500034" y="1357298"/>
            <a:ext cx="8229600" cy="4448001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Еженедельно, задания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онлайн-журнала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объединяются общей идеей (подготовка команды космонавтов, занятия в «Лесной школе» и т.д.)</a:t>
            </a: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1027" name="Picture 3" descr="D:\Документация группы\Конкурсное движение\Дети-онлайн\Новая папка\1\image0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0" y="3000372"/>
            <a:ext cx="2279196" cy="31908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2" name="Picture 8" descr="D:\Документация группы\Конкурсное движение\Дети-онлайн\Новая папка\1\image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42976" y="2500306"/>
            <a:ext cx="2279196" cy="39597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1" name="Picture 7" descr="D:\Документация группы\Конкурсное движение\Дети-онлайн\Новая папка\1\image4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071802" y="2925628"/>
            <a:ext cx="2279196" cy="393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30" name="Picture 6" descr="D:\Документация группы\Конкурсное движение\Дети-онлайн\Новая папка\1\image3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4000496" y="2500306"/>
            <a:ext cx="2279196" cy="393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 descr="D:\Документация группы\Конкурсное движение\Дети-онлайн\Новая папка\1\image2.jpeg"/>
          <p:cNvPicPr>
            <a:picLocks noChangeAspect="1" noChangeArrowheads="1"/>
          </p:cNvPicPr>
          <p:nvPr/>
        </p:nvPicPr>
        <p:blipFill>
          <a:blip r:embed="rId7" cstate="print"/>
          <a:srcRect/>
          <a:stretch>
            <a:fillRect/>
          </a:stretch>
        </p:blipFill>
        <p:spPr bwMode="auto">
          <a:xfrm>
            <a:off x="5643570" y="2925628"/>
            <a:ext cx="2279196" cy="393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 descr="D:\Документация группы\Конкурсное движение\Дети-онлайн\Новая папка\1\image6.jpeg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64804" y="2500306"/>
            <a:ext cx="2279196" cy="39323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20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2000"/>
                                        <p:tgtEl>
                                          <p:spTgt spid="10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000"/>
                            </p:stCondLst>
                            <p:childTnLst>
                              <p:par>
                                <p:cTn id="1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10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8000"/>
                            </p:stCondLst>
                            <p:childTnLst>
                              <p:par>
                                <p:cTn id="2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10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0000"/>
                            </p:stCondLst>
                            <p:childTnLst>
                              <p:par>
                                <p:cTn id="27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2000" fill="hold"/>
                                        <p:tgtEl>
                                          <p:spTgt spid="10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" fill="hold">
                            <p:stCondLst>
                              <p:cond delay="12000"/>
                            </p:stCondLst>
                            <p:childTnLst>
                              <p:par>
                                <p:cTn id="32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4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5" dur="200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357298"/>
            <a:ext cx="8858280" cy="5214974"/>
          </a:xfrm>
        </p:spPr>
        <p:txBody>
          <a:bodyPr>
            <a:normAutofit/>
          </a:bodyPr>
          <a:lstStyle/>
          <a:p>
            <a:pPr algn="just"/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Онлайн-журнал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имеет свою структуру: задания, результат выполнения. </a:t>
            </a:r>
          </a:p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Визуальный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контент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имеет единое эстетичное оформление в соответствии с лексической темой.</a:t>
            </a:r>
          </a:p>
          <a:p>
            <a:pPr algn="just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62" name="Picture 14" descr="D:\Документация группы\Конкурсное движение\Дети-онлайн\Новая папка\2\image6 (1)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905830" y="2972364"/>
            <a:ext cx="2153063" cy="37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3" name="Picture 15" descr="D:\Документация группы\Конкурсное движение\Дети-онлайн\Новая папка\3\image0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071538" y="2928934"/>
            <a:ext cx="2143140" cy="367477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064" name="Picture 16" descr="D:\Документация группы\Конкурсное движение\Дети-онлайн\Новая папка\3\image2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3500430" y="3143248"/>
            <a:ext cx="2153063" cy="37147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4000"/>
                            </p:stCondLst>
                            <p:childTnLst>
                              <p:par>
                                <p:cTn id="13" presetID="2" presetClass="entr" presetSubtype="1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6000"/>
                            </p:stCondLst>
                            <p:childTnLst>
                              <p:par>
                                <p:cTn id="18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0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" fill="hold">
                            <p:stCondLst>
                              <p:cond delay="8000"/>
                            </p:stCondLst>
                            <p:childTnLst>
                              <p:par>
                                <p:cTn id="23" presetID="2" presetClass="entr" presetSubtype="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https://mir-s3-cdn-cf.behance.net/projects/max_808/c8898f57587497.Y3JvcCw4MjMsNjQ0LDk4MCww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9144000" cy="6928755"/>
          </a:xfrm>
          <a:prstGeom prst="rect">
            <a:avLst/>
          </a:prstGeom>
          <a:noFill/>
        </p:spPr>
      </p:pic>
      <p:sp>
        <p:nvSpPr>
          <p:cNvPr id="2" name="Содержимое 1"/>
          <p:cNvSpPr>
            <a:spLocks noGrp="1"/>
          </p:cNvSpPr>
          <p:nvPr>
            <p:ph idx="1"/>
          </p:nvPr>
        </p:nvSpPr>
        <p:spPr>
          <a:xfrm>
            <a:off x="0" y="1357298"/>
            <a:ext cx="9144000" cy="5214974"/>
          </a:xfrm>
        </p:spPr>
        <p:txBody>
          <a:bodyPr>
            <a:normAutofit/>
          </a:bodyPr>
          <a:lstStyle/>
          <a:p>
            <a:pPr algn="just"/>
            <a:r>
              <a:rPr lang="ru-RU" sz="2400" dirty="0" smtClean="0">
                <a:latin typeface="Arial" pitchFamily="34" charset="0"/>
                <a:cs typeface="Arial" pitchFamily="34" charset="0"/>
              </a:rPr>
              <a:t>«Страницы»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онлайн-журнала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компонуются по принципу системности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поэтапности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и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 могут быть в формате полезных ссылок, фото, видео- и </a:t>
            </a:r>
            <a:r>
              <a:rPr lang="ru-RU" sz="2400" dirty="0" err="1" smtClean="0">
                <a:latin typeface="Arial" pitchFamily="34" charset="0"/>
                <a:cs typeface="Arial" pitchFamily="34" charset="0"/>
              </a:rPr>
              <a:t>аудиофайлов</a:t>
            </a:r>
            <a:r>
              <a:rPr lang="ru-RU" sz="24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None/>
            </a:pPr>
            <a:endParaRPr lang="ru-RU" sz="2400" dirty="0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7" name="Заголовок 2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>
            <a:normAutofit fontScale="90000"/>
          </a:bodyPr>
          <a:lstStyle/>
          <a:p>
            <a:pPr algn="ctr"/>
            <a:r>
              <a:rPr lang="ru-RU" dirty="0" err="1" smtClean="0">
                <a:solidFill>
                  <a:srgbClr val="002060"/>
                </a:solidFill>
              </a:rPr>
              <a:t>Онлайн-журнал</a:t>
            </a:r>
            <a:r>
              <a:rPr lang="ru-RU" dirty="0" smtClean="0">
                <a:solidFill>
                  <a:srgbClr val="002060"/>
                </a:solidFill>
              </a:rPr>
              <a:t> </a:t>
            </a:r>
            <a:br>
              <a:rPr lang="ru-RU" dirty="0" smtClean="0">
                <a:solidFill>
                  <a:srgbClr val="002060"/>
                </a:solidFill>
              </a:rPr>
            </a:br>
            <a:r>
              <a:rPr lang="ru-RU" dirty="0" smtClean="0">
                <a:solidFill>
                  <a:srgbClr val="002060"/>
                </a:solidFill>
              </a:rPr>
              <a:t>«</a:t>
            </a:r>
            <a:r>
              <a:rPr lang="ru-RU" dirty="0" err="1" smtClean="0">
                <a:solidFill>
                  <a:srgbClr val="002060"/>
                </a:solidFill>
              </a:rPr>
              <a:t>Барбарики</a:t>
            </a:r>
            <a:r>
              <a:rPr lang="ru-RU" dirty="0" smtClean="0">
                <a:solidFill>
                  <a:srgbClr val="002060"/>
                </a:solidFill>
              </a:rPr>
              <a:t> в «</a:t>
            </a:r>
            <a:r>
              <a:rPr lang="ru-RU" dirty="0" err="1" smtClean="0">
                <a:solidFill>
                  <a:srgbClr val="002060"/>
                </a:solidFill>
              </a:rPr>
              <a:t>дистанте</a:t>
            </a:r>
            <a:r>
              <a:rPr lang="ru-RU" dirty="0" smtClean="0">
                <a:solidFill>
                  <a:srgbClr val="002060"/>
                </a:solidFill>
              </a:rPr>
              <a:t>»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2066" name="Picture 18" descr="D:\Документация группы\Конкурсное движение\Дети-онлайн\Новая папка\3\image1.jpe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785786" y="2643182"/>
            <a:ext cx="2215629" cy="3822698"/>
          </a:xfrm>
          <a:prstGeom prst="rect">
            <a:avLst/>
          </a:prstGeom>
          <a:noFill/>
        </p:spPr>
      </p:pic>
      <p:pic>
        <p:nvPicPr>
          <p:cNvPr id="2065" name="Picture 17" descr="D:\Документация группы\Конкурсное движение\Дети-онлайн\Новая папка\3\image5.jpeg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357422" y="2969701"/>
            <a:ext cx="2267670" cy="3888299"/>
          </a:xfrm>
          <a:prstGeom prst="rect">
            <a:avLst/>
          </a:prstGeom>
          <a:noFill/>
        </p:spPr>
      </p:pic>
      <p:pic>
        <p:nvPicPr>
          <p:cNvPr id="2058" name="Picture 10" descr="D:\Документация группы\Конкурсное движение\Дети-онлайн\Новая папка\2\image0 (1).jpe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500562" y="2643182"/>
            <a:ext cx="2303903" cy="3950424"/>
          </a:xfrm>
          <a:prstGeom prst="rect">
            <a:avLst/>
          </a:prstGeom>
          <a:noFill/>
        </p:spPr>
      </p:pic>
      <p:pic>
        <p:nvPicPr>
          <p:cNvPr id="2059" name="Picture 11" descr="D:\Документация группы\Конкурсное движение\Дети-онлайн\Новая папка\2\image1.jpeg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6357950" y="3000372"/>
            <a:ext cx="2217987" cy="3857628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2000"/>
                            </p:stCondLst>
                            <p:childTnLst>
                              <p:par>
                                <p:cTn id="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2000" fill="hold"/>
                                        <p:tgtEl>
                                          <p:spTgt spid="20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4000"/>
                            </p:stCondLst>
                            <p:childTnLst>
                              <p:par>
                                <p:cTn id="1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2000" fill="hold"/>
                                        <p:tgtEl>
                                          <p:spTgt spid="20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6000"/>
                            </p:stCondLst>
                            <p:childTnLst>
                              <p:par>
                                <p:cTn id="19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1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2" dur="2000" fill="hold"/>
                                        <p:tgtEl>
                                          <p:spTgt spid="205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8000"/>
                            </p:stCondLst>
                            <p:childTnLst>
                              <p:par>
                                <p:cTn id="24" presetID="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6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7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Открытая">
  <a:themeElements>
    <a:clrScheme name="Городская">
      <a:dk1>
        <a:sysClr val="windowText" lastClr="000000"/>
      </a:dk1>
      <a:lt1>
        <a:sysClr val="window" lastClr="FFFFFF"/>
      </a:lt1>
      <a:dk2>
        <a:srgbClr val="424456"/>
      </a:dk2>
      <a:lt2>
        <a:srgbClr val="DEDEDE"/>
      </a:lt2>
      <a:accent1>
        <a:srgbClr val="53548A"/>
      </a:accent1>
      <a:accent2>
        <a:srgbClr val="438086"/>
      </a:accent2>
      <a:accent3>
        <a:srgbClr val="A04DA3"/>
      </a:accent3>
      <a:accent4>
        <a:srgbClr val="C4652D"/>
      </a:accent4>
      <a:accent5>
        <a:srgbClr val="8B5D3D"/>
      </a:accent5>
      <a:accent6>
        <a:srgbClr val="5C92B5"/>
      </a:accent6>
      <a:hlink>
        <a:srgbClr val="67AFBD"/>
      </a:hlink>
      <a:folHlink>
        <a:srgbClr val="C2A874"/>
      </a:folHlink>
    </a:clrScheme>
    <a:fontScheme name="Открытая">
      <a:maj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ajorFont>
      <a:minorFont>
        <a:latin typeface="Lucida Sans Unicode"/>
        <a:ea typeface=""/>
        <a:cs typeface=""/>
        <a:font script="Jpan" typeface="ＭＳ Ｐゴシック"/>
        <a:font script="Hang" typeface="맑은 고딕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Uigh" typeface="Microsoft Uighur"/>
      </a:minorFont>
    </a:fontScheme>
    <a:fmtScheme name="Открытая">
      <a:fillStyleLst>
        <a:solidFill>
          <a:schemeClr val="phClr"/>
        </a:solidFill>
        <a:gradFill rotWithShape="1">
          <a:gsLst>
            <a:gs pos="0">
              <a:schemeClr val="phClr">
                <a:tint val="62000"/>
                <a:satMod val="180000"/>
              </a:schemeClr>
            </a:gs>
            <a:gs pos="65000">
              <a:schemeClr val="phClr">
                <a:tint val="32000"/>
                <a:satMod val="250000"/>
              </a:schemeClr>
            </a:gs>
            <a:gs pos="100000">
              <a:schemeClr val="phClr">
                <a:tint val="23000"/>
                <a:satMod val="300000"/>
              </a:schemeClr>
            </a:gs>
          </a:gsLst>
          <a:lin ang="16200000" scaled="0"/>
        </a:gradFill>
        <a:gradFill rotWithShape="1">
          <a:gsLst>
            <a:gs pos="0">
              <a:schemeClr val="phClr">
                <a:shade val="15000"/>
                <a:satMod val="180000"/>
              </a:schemeClr>
            </a:gs>
            <a:gs pos="50000">
              <a:schemeClr val="phClr">
                <a:shade val="45000"/>
                <a:satMod val="170000"/>
              </a:schemeClr>
            </a:gs>
            <a:gs pos="70000">
              <a:schemeClr val="phClr">
                <a:tint val="99000"/>
                <a:shade val="65000"/>
                <a:satMod val="155000"/>
              </a:schemeClr>
            </a:gs>
            <a:gs pos="100000">
              <a:schemeClr val="phClr">
                <a:tint val="95500"/>
                <a:shade val="100000"/>
                <a:satMod val="15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55000" cap="flat" cmpd="thickThin" algn="ctr">
          <a:solidFill>
            <a:schemeClr val="phClr"/>
          </a:solidFill>
          <a:prstDash val="solid"/>
        </a:ln>
        <a:ln w="63500" cap="flat" cmpd="thickThin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50800" dist="381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63500" dist="38100" dir="5400000" rotWithShape="0">
              <a:srgbClr val="000000">
                <a:alpha val="45000"/>
              </a:srgbClr>
            </a:outerShdw>
          </a:effectLst>
          <a:scene3d>
            <a:camera prst="orthographicFront" fov="0">
              <a:rot lat="0" lon="0" rev="0"/>
            </a:camera>
            <a:lightRig rig="glow" dir="t">
              <a:rot lat="0" lon="0" rev="6360000"/>
            </a:lightRig>
          </a:scene3d>
          <a:sp3d contourW="1000" prstMaterial="flat">
            <a:bevelT w="95250" h="101600"/>
            <a:contourClr>
              <a:schemeClr val="phClr">
                <a:satMod val="30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5000"/>
                <a:satMod val="300000"/>
              </a:schemeClr>
            </a:gs>
            <a:gs pos="40000">
              <a:schemeClr val="phClr">
                <a:tint val="65000"/>
                <a:satMod val="300000"/>
              </a:schemeClr>
            </a:gs>
            <a:gs pos="100000">
              <a:schemeClr val="phClr">
                <a:shade val="65000"/>
                <a:satMod val="300000"/>
              </a:schemeClr>
            </a:gs>
          </a:gsLst>
          <a:path path="circle">
            <a:fillToRect l="95000" t="-106500" r="5000" b="206500"/>
          </a:path>
        </a:gradFill>
        <a:blipFill>
          <a:blip xmlns:r="http://schemas.openxmlformats.org/officeDocument/2006/relationships" r:embed="rId1">
            <a:duotone>
              <a:schemeClr val="phClr">
                <a:shade val="60000"/>
                <a:satMod val="110000"/>
              </a:schemeClr>
              <a:schemeClr val="phClr">
                <a:tint val="95000"/>
              </a:schemeClr>
            </a:duotone>
          </a:blip>
          <a:tile tx="0" ty="0" sx="50000" sy="50000" flip="none" algn="tl"/>
        </a:blipFill>
      </a:bgFillStyleLst>
    </a:fmtScheme>
  </a:themeElements>
  <a:objectDefaults/>
  <a:extraClrSchemeLst/>
</a:theme>
</file>

<file path=customXml/_rels/item1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1.xml"/></Relationships>
</file>

<file path=customXml/_rels/item2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2.xml"/></Relationships>
</file>

<file path=customXml/_rels/item3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3.xml"/></Relationships>
</file>

<file path=customXml/_rels/item4.xml.rels><?xml version="1.0" encoding="UTF-8" standalone="yes"?>
<Relationships xmlns="http://schemas.openxmlformats.org/package/2006/relationships"><Relationship Id="rId1" Type="http://schemas.openxmlformats.org/officeDocument/2006/relationships/customXmlProps" Target="itemProps4.xml"/></Relationships>
</file>

<file path=customXml/item1.xml><?xml version="1.0" encoding="utf-8"?>
<?mso-contentType ?>
<FormTemplates xmlns="http://schemas.microsoft.com/sharepoint/v3/contenttype/forms">
  <Display>DocumentLibraryForm</Display>
  <Edit>DocumentLibraryForm</Edit>
  <New>DocumentLibraryForm</New>
</FormTemplates>
</file>

<file path=customXml/item2.xml><?xml version="1.0" encoding="utf-8"?>
<?mso-contentType ?>
<spe:Receivers xmlns:spe="http://schemas.microsoft.com/sharepoint/events"/>
</file>

<file path=customXml/item3.xml><?xml version="1.0" encoding="utf-8"?>
<ct:contentTypeSchema xmlns:ct="http://schemas.microsoft.com/office/2006/metadata/contentType" xmlns:ma="http://schemas.microsoft.com/office/2006/metadata/properties/metaAttributes" ct:_="" ma:_="" ma:contentTypeName="Документ" ma:contentTypeID="0x010100E123489330504C4F8698466AE7A6975C" ma:contentTypeVersion="49" ma:contentTypeDescription="Создание документа." ma:contentTypeScope="" ma:versionID="32d4607e728508b939d52bd27b2639ae">
  <xsd:schema xmlns:xsd="http://www.w3.org/2001/XMLSchema" xmlns:xs="http://www.w3.org/2001/XMLSchema" xmlns:p="http://schemas.microsoft.com/office/2006/metadata/properties" xmlns:ns2="4a252ca3-5a62-4c1c-90a6-29f4710e47f8" targetNamespace="http://schemas.microsoft.com/office/2006/metadata/properties" ma:root="true" ma:fieldsID="f5713a6f217ca5ac6cf9b084a0aa521f" ns2:_="">
    <xsd:import namespace="4a252ca3-5a62-4c1c-90a6-29f4710e47f8"/>
    <xsd:element name="properties">
      <xsd:complexType>
        <xsd:sequence>
          <xsd:element name="documentManagement">
            <xsd:complexType>
              <xsd:all>
                <xsd:element ref="ns2:SharedWithUsers" minOccurs="0"/>
                <xsd:element ref="ns2:_dlc_DocId" minOccurs="0"/>
                <xsd:element ref="ns2:_dlc_DocIdUrl" minOccurs="0"/>
                <xsd:element ref="ns2:_dlc_DocIdPersistId" minOccurs="0"/>
              </xsd:all>
            </xsd:complexType>
          </xsd:element>
        </xsd:sequence>
      </xsd:complexType>
    </xsd:element>
  </xsd:schema>
  <xsd:schema xmlns:xsd="http://www.w3.org/2001/XMLSchema" xmlns:xs="http://www.w3.org/2001/XMLSchema" xmlns:dms="http://schemas.microsoft.com/office/2006/documentManagement/types" xmlns:pc="http://schemas.microsoft.com/office/infopath/2007/PartnerControls" targetNamespace="4a252ca3-5a62-4c1c-90a6-29f4710e47f8" elementFormDefault="qualified">
    <xsd:import namespace="http://schemas.microsoft.com/office/2006/documentManagement/types"/>
    <xsd:import namespace="http://schemas.microsoft.com/office/infopath/2007/PartnerControls"/>
    <xsd:element name="SharedWithUsers" ma:index="8" nillable="true" ma:displayName="Общий доступ с использованием" ma:description="" ma:internalName="SharedWithUsers" ma:readOnly="true">
      <xsd:complexType>
        <xsd:complexContent>
          <xsd:extension base="dms:UserMulti">
            <xsd:sequence>
              <xsd:element name="UserInfo" minOccurs="0" maxOccurs="unbounded">
                <xsd:complexType>
                  <xsd:sequence>
                    <xsd:element name="DisplayName" type="xsd:string" minOccurs="0"/>
                    <xsd:element name="AccountId" type="dms:UserId" minOccurs="0" nillable="true"/>
                    <xsd:element name="AccountType" type="xsd:string" minOccurs="0"/>
                  </xsd:sequence>
                </xsd:complexType>
              </xsd:element>
            </xsd:sequence>
          </xsd:extension>
        </xsd:complexContent>
      </xsd:complexType>
    </xsd:element>
    <xsd:element name="_dlc_DocId" ma:index="9" nillable="true" ma:displayName="Значение идентификатора документа" ma:description="Значение идентификатора документа, присвоенного данному элементу." ma:internalName="_dlc_DocId" ma:readOnly="true">
      <xsd:simpleType>
        <xsd:restriction base="dms:Text"/>
      </xsd:simpleType>
    </xsd:element>
    <xsd:element name="_dlc_DocIdUrl" ma:index="10" nillable="true" ma:displayName="Идентификатор документа" ma:description="Постоянная ссылка на этот документ." ma:hidden="true" ma:internalName="_dlc_DocIdUrl" ma:readOnly="true">
      <xsd:complexType>
        <xsd:complexContent>
          <xsd:extension base="dms:URL">
            <xsd:sequence>
              <xsd:element name="Url" type="dms:ValidUrl" minOccurs="0" nillable="true"/>
              <xsd:element name="Description" type="xsd:string" nillable="true"/>
            </xsd:sequence>
          </xsd:extension>
        </xsd:complexContent>
      </xsd:complexType>
    </xsd:element>
    <xsd:element name="_dlc_DocIdPersistId" ma:index="11" nillable="true" ma:displayName="Сохранить идентификатор" ma:description="Сохранять идентификатор при добавлении." ma:hidden="true" ma:internalName="_dlc_DocIdPersistId" ma:readOnly="true">
      <xsd:simpleType>
        <xsd:restriction base="dms:Boolean"/>
      </xsd:simpleType>
    </xsd:element>
  </xsd:schema>
  <xsd:schema xmlns="http://schemas.openxmlformats.org/package/2006/metadata/core-properties" xmlns:xsd="http://www.w3.org/2001/XMLSchema" xmlns:xsi="http://www.w3.org/2001/XMLSchema-instance" xmlns:dc="http://purl.org/dc/elements/1.1/" xmlns:dcterms="http://purl.org/dc/terms/" xmlns:odoc="http://schemas.microsoft.com/internal/obd" targetNamespace="http://schemas.openxmlformats.org/package/2006/metadata/core-properties" elementFormDefault="qualified" attributeFormDefault="unqualified" blockDefault="#all">
    <xsd:import namespace="http://purl.org/dc/elements/1.1/" schemaLocation="http://dublincore.org/schemas/xmls/qdc/2003/04/02/dc.xsd"/>
    <xsd:import namespace="http://purl.org/dc/terms/" schemaLocation="http://dublincore.org/schemas/xmls/qdc/2003/04/02/dcterms.xsd"/>
    <xsd:element name="coreProperties" type="CT_coreProperties"/>
    <xsd:complexType name="CT_coreProperties">
      <xsd:all>
        <xsd:element ref="dc:creator" minOccurs="0" maxOccurs="1"/>
        <xsd:element ref="dcterms:created" minOccurs="0" maxOccurs="1"/>
        <xsd:element ref="dc:identifier" minOccurs="0" maxOccurs="1"/>
        <xsd:element name="contentType" minOccurs="0" maxOccurs="1" type="xsd:string" ma:index="0" ma:displayName="Тип контента"/>
        <xsd:element ref="dc:title" minOccurs="0" maxOccurs="1" ma:index="4" ma:displayName="Название"/>
        <xsd:element ref="dc:subject" minOccurs="0" maxOccurs="1"/>
        <xsd:element ref="dc:description" minOccurs="0" maxOccurs="1"/>
        <xsd:element name="keywords" minOccurs="0" maxOccurs="1" type="xsd:string"/>
        <xsd:element ref="dc:language" minOccurs="0" maxOccurs="1"/>
        <xsd:element name="category" minOccurs="0" maxOccurs="1" type="xsd:string"/>
        <xsd:element name="version" minOccurs="0" maxOccurs="1" type="xsd:string"/>
        <xsd:element name="revision" minOccurs="0" maxOccurs="1" type="xsd:string">
          <xsd:annotation>
            <xsd:documentation>
                        This value indicates the number of saves or revisions. The application is responsible for updating this value after each revision.
                    </xsd:documentation>
          </xsd:annotation>
        </xsd:element>
        <xsd:element name="lastModifiedBy" minOccurs="0" maxOccurs="1" type="xsd:string"/>
        <xsd:element ref="dcterms:modified" minOccurs="0" maxOccurs="1"/>
        <xsd:element name="contentStatus" minOccurs="0" maxOccurs="1" type="xsd:string"/>
      </xsd:all>
    </xsd:complexType>
  </xsd:schema>
  <xs:schema xmlns:pc="http://schemas.microsoft.com/office/infopath/2007/PartnerControls" xmlns:xs="http://www.w3.org/2001/XMLSchema" targetNamespace="http://schemas.microsoft.com/office/infopath/2007/PartnerControls" elementFormDefault="qualified" attributeFormDefault="unqualified">
    <xs:element name="Person">
      <xs:complexType>
        <xs:sequence>
          <xs:element ref="pc:DisplayName" minOccurs="0"/>
          <xs:element ref="pc:AccountId" minOccurs="0"/>
          <xs:element ref="pc:AccountType" minOccurs="0"/>
        </xs:sequence>
      </xs:complexType>
    </xs:element>
    <xs:element name="DisplayName" type="xs:string"/>
    <xs:element name="AccountId" type="xs:string"/>
    <xs:element name="AccountType" type="xs:string"/>
    <xs:element name="BDCAssociatedEntity">
      <xs:complexType>
        <xs:sequence>
          <xs:element ref="pc:BDCEntity" minOccurs="0" maxOccurs="unbounded"/>
        </xs:sequence>
        <xs:attribute ref="pc:EntityNamespace"/>
        <xs:attribute ref="pc:EntityName"/>
        <xs:attribute ref="pc:SystemInstanceName"/>
        <xs:attribute ref="pc:AssociationName"/>
      </xs:complexType>
    </xs:element>
    <xs:attribute name="EntityNamespace" type="xs:string"/>
    <xs:attribute name="EntityName" type="xs:string"/>
    <xs:attribute name="SystemInstanceName" type="xs:string"/>
    <xs:attribute name="AssociationName" type="xs:string"/>
    <xs:element name="BDCEntity">
      <xs:complexType>
        <xs:sequence>
          <xs:element ref="pc:EntityDisplayName" minOccurs="0"/>
          <xs:element ref="pc:EntityInstanceReference" minOccurs="0"/>
          <xs:element ref="pc:EntityId1" minOccurs="0"/>
          <xs:element ref="pc:EntityId2" minOccurs="0"/>
          <xs:element ref="pc:EntityId3" minOccurs="0"/>
          <xs:element ref="pc:EntityId4" minOccurs="0"/>
          <xs:element ref="pc:EntityId5" minOccurs="0"/>
        </xs:sequence>
      </xs:complexType>
    </xs:element>
    <xs:element name="EntityDisplayName" type="xs:string"/>
    <xs:element name="EntityInstanceReference" type="xs:string"/>
    <xs:element name="EntityId1" type="xs:string"/>
    <xs:element name="EntityId2" type="xs:string"/>
    <xs:element name="EntityId3" type="xs:string"/>
    <xs:element name="EntityId4" type="xs:string"/>
    <xs:element name="EntityId5" type="xs:string"/>
    <xs:element name="Terms">
      <xs:complexType>
        <xs:sequence>
          <xs:element ref="pc:TermInfo" minOccurs="0" maxOccurs="unbounded"/>
        </xs:sequence>
      </xs:complexType>
    </xs:element>
    <xs:element name="TermInfo">
      <xs:complexType>
        <xs:sequence>
          <xs:element ref="pc:TermName" minOccurs="0"/>
          <xs:element ref="pc:TermId" minOccurs="0"/>
        </xs:sequence>
      </xs:complexType>
    </xs:element>
    <xs:element name="TermName" type="xs:string"/>
    <xs:element name="TermId" type="xs:string"/>
  </xs:schema>
</ct:contentTypeSchema>
</file>

<file path=customXml/item4.xml><?xml version="1.0" encoding="utf-8"?>
<p:properties xmlns:p="http://schemas.microsoft.com/office/2006/metadata/properties" xmlns:xsi="http://www.w3.org/2001/XMLSchema-instance" xmlns:pc="http://schemas.microsoft.com/office/infopath/2007/PartnerControls">
  <documentManagement/>
</p:properties>
</file>

<file path=customXml/itemProps1.xml><?xml version="1.0" encoding="utf-8"?>
<ds:datastoreItem xmlns:ds="http://schemas.openxmlformats.org/officeDocument/2006/customXml" ds:itemID="{AACD6A81-B8F1-4484-BF11-0C85360763DE}"/>
</file>

<file path=customXml/itemProps2.xml><?xml version="1.0" encoding="utf-8"?>
<ds:datastoreItem xmlns:ds="http://schemas.openxmlformats.org/officeDocument/2006/customXml" ds:itemID="{1D42E367-7BE7-48FC-BD54-E9025231DB32}"/>
</file>

<file path=customXml/itemProps3.xml><?xml version="1.0" encoding="utf-8"?>
<ds:datastoreItem xmlns:ds="http://schemas.openxmlformats.org/officeDocument/2006/customXml" ds:itemID="{26A9A386-68A4-4AA9-B8B9-4AE8D5522E63}"/>
</file>

<file path=customXml/itemProps4.xml><?xml version="1.0" encoding="utf-8"?>
<ds:datastoreItem xmlns:ds="http://schemas.openxmlformats.org/officeDocument/2006/customXml" ds:itemID="{7D32361E-7153-492C-9935-F34D8298B4E9}"/>
</file>

<file path=docProps/app.xml><?xml version="1.0" encoding="utf-8"?>
<Properties xmlns="http://schemas.openxmlformats.org/officeDocument/2006/extended-properties" xmlns:vt="http://schemas.openxmlformats.org/officeDocument/2006/docPropsVTypes">
  <Template>Concourse</Template>
  <TotalTime>2094</TotalTime>
  <Words>416</Words>
  <Application>Microsoft Office PowerPoint</Application>
  <PresentationFormat>Экран (4:3)</PresentationFormat>
  <Paragraphs>43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Открытая</vt:lpstr>
      <vt:lpstr>Организации дистанционного образовательного процесса в группе компенсирующей направленности для детей с ТНР  по лексическим темам  в формате онлайн-журнала  «Барбарики» в «дистанте»</vt:lpstr>
      <vt:lpstr>Актуальность</vt:lpstr>
      <vt:lpstr>Цель:</vt:lpstr>
      <vt:lpstr>Задачи: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Онлайн-журнал  «Барбарики в «дистанте»</vt:lpstr>
      <vt:lpstr>«Барбарики» в «дистанте»!</vt:lpstr>
      <vt:lpstr>Спасибо за внимание!</vt:lpstr>
    </vt:vector>
  </TitlesOfParts>
  <Company>MultiDVD Team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Пользователь</dc:creator>
  <cp:lastModifiedBy>Пользователь Windows</cp:lastModifiedBy>
  <cp:revision>218</cp:revision>
  <dcterms:created xsi:type="dcterms:W3CDTF">2013-03-26T14:01:28Z</dcterms:created>
  <dcterms:modified xsi:type="dcterms:W3CDTF">2021-05-13T09:44:15Z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ContentTypeId">
    <vt:lpwstr>0x010100E123489330504C4F8698466AE7A6975C</vt:lpwstr>
  </property>
</Properties>
</file>