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86A528-6E3D-4231-AAB5-E5B8C4AF78CE}" type="datetimeFigureOut">
              <a:rPr lang="ru-RU" smtClean="0"/>
              <a:pPr/>
              <a:t>13.05.2011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ED76D8-DDC5-4F25-9CA2-0D4625E011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refleksia.doc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Кир\Pictures\лждлж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673199">
            <a:off x="3381981" y="2939485"/>
            <a:ext cx="5058724" cy="32078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14612" y="1214422"/>
            <a:ext cx="6302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i="1" dirty="0" smtClean="0">
                <a:ln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Авторская песня</a:t>
            </a:r>
            <a:endParaRPr lang="ru-RU" sz="5400" b="1" i="1" dirty="0">
              <a:ln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7239000" cy="484632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/>
              <a:t>Практический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-выполнение запланированных действий в группе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-консультации с учителем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/>
              <a:t>Презентационный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-подготовка материалов презентации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-защита презентации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-вопросы и замечания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/>
              <a:t>Контрольный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-анализ результатов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b="1" dirty="0" smtClean="0"/>
              <a:t>-оценка работы группы</a:t>
            </a:r>
          </a:p>
          <a:p>
            <a:endParaRPr lang="ru-RU" dirty="0"/>
          </a:p>
        </p:txBody>
      </p:sp>
      <p:pic>
        <p:nvPicPr>
          <p:cNvPr id="4" name="Рисунок 3" descr="х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3857628"/>
            <a:ext cx="1700211" cy="300037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 ПЛАН  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/>
              <a:t>I</a:t>
            </a:r>
            <a:r>
              <a:rPr lang="ru-RU" sz="3200" b="1" dirty="0" smtClean="0"/>
              <a:t>.Слово  учителя</a:t>
            </a:r>
            <a:r>
              <a:rPr lang="ru-RU" sz="32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ru-RU" sz="2400" dirty="0" smtClean="0"/>
              <a:t>Место авторской песни в развитии  литературного процесса и музыкальной культуры страны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.Защита презентаций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b="1" dirty="0" smtClean="0"/>
              <a:t>III</a:t>
            </a:r>
            <a:r>
              <a:rPr lang="ru-RU" b="1" dirty="0" smtClean="0"/>
              <a:t>.Вопросы и замечания.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IV</a:t>
            </a:r>
            <a:r>
              <a:rPr lang="ru-RU" b="1" dirty="0" smtClean="0"/>
              <a:t>.Итоги  урока. Рефлексия</a:t>
            </a:r>
            <a:endParaRPr lang="ru-RU" dirty="0"/>
          </a:p>
        </p:txBody>
      </p:sp>
      <p:pic>
        <p:nvPicPr>
          <p:cNvPr id="4" name="Рисунок 3" descr="iCAIS0Z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2928933"/>
            <a:ext cx="1928826" cy="3806893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239000" cy="1143000"/>
          </a:xfrm>
        </p:spPr>
        <p:txBody>
          <a:bodyPr/>
          <a:lstStyle/>
          <a:p>
            <a:r>
              <a:rPr lang="ru-RU" dirty="0" smtClean="0"/>
              <a:t>ХОД 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lnSpc>
                <a:spcPct val="70000"/>
              </a:lnSpc>
              <a:buFont typeface="Wingdings" pitchFamily="2" charset="2"/>
              <a:buNone/>
            </a:pPr>
            <a:r>
              <a:rPr lang="ru-RU" dirty="0" smtClean="0"/>
              <a:t>Слово  учителя</a:t>
            </a:r>
            <a:r>
              <a:rPr lang="ru-RU" sz="1800" dirty="0" smtClean="0"/>
              <a:t>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1800" dirty="0" smtClean="0"/>
              <a:t>    </a:t>
            </a:r>
            <a:r>
              <a:rPr lang="ru-RU" sz="1800" dirty="0" smtClean="0"/>
              <a:t> </a:t>
            </a:r>
            <a:r>
              <a:rPr lang="ru-RU" sz="2400" dirty="0" smtClean="0"/>
              <a:t>Поэтический «бум» времен «оттепели», всплеск интереса к поэзии , к лирике нашел выражение и в явлении так называемой «авторской песни». Название это условно и подразумевает творчество «поющих бардов», сочетающих в одном автора мелодии, автора стихов, исполнителя и</a:t>
            </a:r>
            <a:r>
              <a:rPr lang="en-US" sz="2400" dirty="0" smtClean="0"/>
              <a:t> </a:t>
            </a:r>
            <a:r>
              <a:rPr lang="ru-RU" sz="2400" dirty="0" smtClean="0"/>
              <a:t>аккомпаниатора. Доминантой в «авторской песне» является стихотворный текст, которому подчинены и музыка, и манера исполнения. Поэтому словесная сторона принадлежит области художественной литературы.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Авторская песня стала общественным движением 50—90-х годов ХХ века, существует она и сегодня. Но пиком развития стали именно годы «оттепели», когда в противовес официальной советской песне чуть  не вся страна слушала и пела песни «неофициальные», соответствующие  духу времени, духу романтики, воздуху свободы, песни,  обычно простые по мелодии и глубокие по смыслу, заложенному в стихотворный текст 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Это песни Булата Окуджавы, Александра Городницкого, Александра Галича, Новеллы Матвеевой, Юрия Визбора, Евгения  Клячкина,  Владимира Высоцкого, Юлия Кима и многих других. Они поются и сегодня в дружеских компаниях, у костра, в походах, геологических экспедициях, в неформальной обстановке. Эта «неформальность» авторской песни и составляет ее главную притягательную силу. Авторская песня обращена к каждому,  она про каждого ,и потому ее интимность не противоречит массовости.</a:t>
            </a: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81000" y="6858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kumimoji="0" lang="ru-RU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Чем же ценна   авторская песня?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7772400" cy="4114800"/>
          </a:xfrm>
        </p:spPr>
        <p:txBody>
          <a:bodyPr/>
          <a:lstStyle/>
          <a:p>
            <a:pPr lvl="4">
              <a:buFontTx/>
              <a:buNone/>
            </a:pPr>
            <a:endParaRPr lang="ru-RU" dirty="0"/>
          </a:p>
          <a:p>
            <a:pPr lvl="2">
              <a:buFont typeface="Wingdings" pitchFamily="2" charset="2"/>
              <a:buNone/>
            </a:pPr>
            <a:r>
              <a:rPr lang="ru-RU" sz="3200" dirty="0"/>
              <a:t>-</a:t>
            </a:r>
            <a:r>
              <a:rPr lang="ru-RU" sz="3200" b="1" dirty="0"/>
              <a:t>значимостью текста</a:t>
            </a:r>
          </a:p>
          <a:p>
            <a:pPr lvl="2">
              <a:buFont typeface="Wingdings" pitchFamily="2" charset="2"/>
              <a:buNone/>
            </a:pPr>
            <a:r>
              <a:rPr lang="ru-RU" sz="3200" b="1" dirty="0"/>
              <a:t>-искренностью</a:t>
            </a:r>
          </a:p>
          <a:p>
            <a:pPr lvl="2">
              <a:buFont typeface="Wingdings" pitchFamily="2" charset="2"/>
              <a:buNone/>
            </a:pPr>
            <a:r>
              <a:rPr lang="ru-RU" sz="3200" b="1" dirty="0"/>
              <a:t>-доверительностью   </a:t>
            </a:r>
          </a:p>
          <a:p>
            <a:pPr lvl="2">
              <a:buFont typeface="Wingdings" pitchFamily="2" charset="2"/>
              <a:buNone/>
            </a:pPr>
            <a:r>
              <a:rPr lang="ru-RU" sz="3200" b="1" dirty="0"/>
              <a:t>- обаянием личности автора</a:t>
            </a:r>
          </a:p>
          <a:p>
            <a:pPr lvl="2">
              <a:buFont typeface="Wingdings" pitchFamily="2" charset="2"/>
              <a:buNone/>
            </a:pPr>
            <a:r>
              <a:rPr lang="ru-RU" sz="3200" b="1" dirty="0"/>
              <a:t>- демократичностью</a:t>
            </a:r>
          </a:p>
          <a:p>
            <a:pPr lvl="2">
              <a:buFont typeface="Wingdings" pitchFamily="2" charset="2"/>
              <a:buNone/>
            </a:pPr>
            <a:r>
              <a:rPr lang="ru-RU" sz="3200" b="1" dirty="0"/>
              <a:t>- исполнением</a:t>
            </a: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356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hlinkClick r:id="rId2" action="ppaction://hlinkfile"/>
              </a:rPr>
              <a:t>РЕФЛЕКСИЯ</a:t>
            </a:r>
            <a:endParaRPr lang="ru-RU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/>
              <a:t>Каковы ваши впечатления от сегодняшнего урока?</a:t>
            </a:r>
          </a:p>
          <a:p>
            <a:pPr>
              <a:lnSpc>
                <a:spcPct val="80000"/>
              </a:lnSpc>
            </a:pPr>
            <a:endParaRPr lang="ru-RU" b="1"/>
          </a:p>
          <a:p>
            <a:pPr>
              <a:lnSpc>
                <a:spcPct val="80000"/>
              </a:lnSpc>
            </a:pPr>
            <a:r>
              <a:rPr lang="ru-RU" b="1"/>
              <a:t>Изменилось ли ваше настроение?</a:t>
            </a:r>
          </a:p>
          <a:p>
            <a:pPr>
              <a:lnSpc>
                <a:spcPct val="80000"/>
              </a:lnSpc>
            </a:pPr>
            <a:endParaRPr lang="ru-RU" b="1"/>
          </a:p>
          <a:p>
            <a:pPr>
              <a:lnSpc>
                <a:spcPct val="80000"/>
              </a:lnSpc>
            </a:pPr>
            <a:r>
              <a:rPr lang="ru-RU" b="1"/>
              <a:t>Что нового вы узнали?</a:t>
            </a:r>
          </a:p>
          <a:p>
            <a:pPr>
              <a:lnSpc>
                <a:spcPct val="80000"/>
              </a:lnSpc>
            </a:pPr>
            <a:endParaRPr lang="ru-RU" b="1"/>
          </a:p>
          <a:p>
            <a:pPr>
              <a:lnSpc>
                <a:spcPct val="80000"/>
              </a:lnSpc>
            </a:pPr>
            <a:r>
              <a:rPr lang="ru-RU" b="1"/>
              <a:t>Песни каких авторов вам нравятся?</a:t>
            </a: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</a:rPr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609600" indent="-609600">
              <a:buClr>
                <a:schemeClr val="folHlink"/>
              </a:buClr>
              <a:defRPr/>
            </a:pPr>
            <a:r>
              <a:rPr lang="ru-RU" b="1" dirty="0" smtClean="0"/>
              <a:t>Андреев Ю.А. </a:t>
            </a:r>
            <a:r>
              <a:rPr lang="ru-RU" b="1" dirty="0" smtClean="0">
                <a:latin typeface="Times New Roman" pitchFamily="18" charset="0"/>
              </a:rPr>
              <a:t>Наша авторская…: история, теория и современное состояние. – М.: Молодая гвардия, 1991. – 271 с.</a:t>
            </a:r>
          </a:p>
          <a:p>
            <a:pPr marL="609600" indent="-609600">
              <a:buClr>
                <a:schemeClr val="folHlink"/>
              </a:buClr>
              <a:defRPr/>
            </a:pPr>
            <a:r>
              <a:rPr lang="ru-RU" b="1" dirty="0" smtClean="0"/>
              <a:t>Авторская песня: сборник / </a:t>
            </a:r>
            <a:r>
              <a:rPr lang="ru-RU" b="1" dirty="0" smtClean="0">
                <a:latin typeface="Times New Roman" pitchFamily="18" charset="0"/>
              </a:rPr>
              <a:t>сост., авт. </a:t>
            </a:r>
            <a:r>
              <a:rPr lang="ru-RU" b="1" dirty="0" err="1" smtClean="0">
                <a:latin typeface="Times New Roman" pitchFamily="18" charset="0"/>
              </a:rPr>
              <a:t>предисл</a:t>
            </a:r>
            <a:r>
              <a:rPr lang="ru-RU" b="1" dirty="0" smtClean="0">
                <a:latin typeface="Times New Roman" pitchFamily="18" charset="0"/>
              </a:rPr>
              <a:t>., ст. и ввод. заметок В.И. Новиков. – М.: АСТ: Олимп, 2002. – 511 с. – (Школа классики: ШК: Книга для ученика и учителя).</a:t>
            </a:r>
          </a:p>
          <a:p>
            <a:pPr marL="609600" indent="-609600">
              <a:buClr>
                <a:schemeClr val="folHlink"/>
              </a:buClr>
              <a:defRPr/>
            </a:pPr>
            <a:r>
              <a:rPr lang="ru-RU" b="1" dirty="0" smtClean="0"/>
              <a:t>Популярная история музыки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</a:rPr>
              <a:t>/ </a:t>
            </a:r>
            <a:r>
              <a:rPr lang="ru-RU" b="1" dirty="0" err="1" smtClean="0">
                <a:latin typeface="Times New Roman" pitchFamily="18" charset="0"/>
              </a:rPr>
              <a:t>Автор-сост</a:t>
            </a:r>
            <a:r>
              <a:rPr lang="ru-RU" b="1" dirty="0" smtClean="0">
                <a:latin typeface="Times New Roman" pitchFamily="18" charset="0"/>
              </a:rPr>
              <a:t>. Е.Г. Горбачёва. – М.: Вече, 2002. – 512 с., </a:t>
            </a:r>
            <a:r>
              <a:rPr lang="ru-RU" b="1" dirty="0" err="1" smtClean="0">
                <a:latin typeface="Times New Roman" pitchFamily="18" charset="0"/>
              </a:rPr>
              <a:t>илл</a:t>
            </a:r>
            <a:r>
              <a:rPr lang="ru-RU" b="1" dirty="0" smtClean="0">
                <a:latin typeface="Times New Roman" pitchFamily="18" charset="0"/>
              </a:rPr>
              <a:t>. (32 с.)</a:t>
            </a:r>
          </a:p>
          <a:p>
            <a:pPr marL="609600" indent="-609600">
              <a:buClr>
                <a:schemeClr val="folHlink"/>
              </a:buClr>
              <a:defRPr/>
            </a:pPr>
            <a:r>
              <a:rPr lang="ru-RU" b="1" dirty="0" smtClean="0"/>
              <a:t>Якименко Р.В. </a:t>
            </a:r>
            <a:r>
              <a:rPr lang="ru-RU" b="1" dirty="0" smtClean="0">
                <a:latin typeface="Times New Roman" pitchFamily="18" charset="0"/>
              </a:rPr>
              <a:t>«Слова и ноты»: художественный синтез в </a:t>
            </a:r>
            <a:r>
              <a:rPr lang="ru-RU" b="1" dirty="0" err="1" smtClean="0">
                <a:latin typeface="Times New Roman" pitchFamily="18" charset="0"/>
              </a:rPr>
              <a:t>бардовской</a:t>
            </a:r>
            <a:r>
              <a:rPr lang="ru-RU" b="1" dirty="0" smtClean="0">
                <a:latin typeface="Times New Roman" pitchFamily="18" charset="0"/>
              </a:rPr>
              <a:t> и </a:t>
            </a:r>
            <a:r>
              <a:rPr lang="ru-RU" b="1" dirty="0" err="1" smtClean="0">
                <a:latin typeface="Times New Roman" pitchFamily="18" charset="0"/>
              </a:rPr>
              <a:t>рок-лирике</a:t>
            </a:r>
            <a:r>
              <a:rPr lang="ru-RU" b="1" dirty="0" smtClean="0">
                <a:latin typeface="Times New Roman" pitchFamily="18" charset="0"/>
              </a:rPr>
              <a:t> на уроках литературы в 11 классе // Русская словесность. – 2005. </a:t>
            </a:r>
            <a:r>
              <a:rPr lang="ru-RU" b="1" dirty="0" smtClean="0">
                <a:latin typeface="Times New Roman" pitchFamily="18" charset="0"/>
              </a:rPr>
              <a:t>-№2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ИССЛЕДОВАТЕЛЬСКИЙ ПРОЕКТ УЧАЩИХСЯ 6 «В» КЛАССА</a:t>
            </a:r>
          </a:p>
          <a:p>
            <a:r>
              <a:rPr lang="ru-RU" b="1" i="1" u="sng" dirty="0" smtClean="0"/>
              <a:t>ПОДГОТОВИЛИ:</a:t>
            </a:r>
          </a:p>
          <a:p>
            <a:r>
              <a:rPr lang="ru-RU" b="1" i="1" dirty="0" smtClean="0"/>
              <a:t>КИРИЛЛОВА.Н.</a:t>
            </a:r>
          </a:p>
          <a:p>
            <a:r>
              <a:rPr lang="ru-RU" b="1" i="1" dirty="0" smtClean="0"/>
              <a:t>СИБРЕНКОВА.А.</a:t>
            </a:r>
          </a:p>
          <a:p>
            <a:r>
              <a:rPr lang="ru-RU" b="1" i="1" dirty="0" smtClean="0"/>
              <a:t>ТРУСОВА.Н.</a:t>
            </a:r>
          </a:p>
          <a:p>
            <a:r>
              <a:rPr lang="ru-RU" b="1" i="1" dirty="0" smtClean="0"/>
              <a:t>КОЮШОВА.Г.</a:t>
            </a:r>
          </a:p>
          <a:p>
            <a:r>
              <a:rPr lang="ru-RU" b="1" i="1" dirty="0" smtClean="0"/>
              <a:t>ГУРЫЛЁВА.Д.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ЦЕЛЬ:НА ОСНОВЕ РАССМОТРЕНИЯ          ОСОБЕНОСТЕЙ АВТОРСКОЙ (БАРДОВСКОЙ) ПОЭЗИИ ФОРМИРОВАТЬ ГУМАНИСТИЧЕСКОЕ МИРОВОЗЗРЕНИЕ И ХУДОЖЕСТВЕННЫЙ ВКУС УЧАЩИХСЯ.</a:t>
            </a:r>
          </a:p>
        </p:txBody>
      </p:sp>
      <p:pic>
        <p:nvPicPr>
          <p:cNvPr id="4" name="Рисунок 3" descr="лждлж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0"/>
            <a:ext cx="4071966" cy="257768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500042"/>
            <a:ext cx="6572296" cy="14287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i="1" u="sng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Заявленная  цель  предполагает решение  следующих</a:t>
            </a:r>
            <a:r>
              <a:rPr lang="ru-RU" sz="4000" b="1" i="1" u="sng" dirty="0" smtClean="0">
                <a:effectLst/>
                <a:latin typeface="Times New Roman" pitchFamily="18" charset="0"/>
              </a:rPr>
              <a:t>  задач: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2057400"/>
            <a:ext cx="8610600" cy="48006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SzPct val="110000"/>
              <a:defRPr/>
            </a:pPr>
            <a:r>
              <a:rPr lang="ru-RU" sz="3200" dirty="0" smtClean="0"/>
              <a:t> </a:t>
            </a: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сформировать  представление  о художественном  своеобразии  жанра «авторская  песня»  как  уникальном     явлении  русской  культуры;</a:t>
            </a:r>
          </a:p>
          <a:p>
            <a:pPr eaLnBrk="1" hangingPunct="1">
              <a:buClr>
                <a:schemeClr val="tx2"/>
              </a:buClr>
              <a:buSzPct val="110000"/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   продолжить  формирование  умения анализировать  и  интерпретировать художественное  произведение  как       явление  культуры   (образовательная</a:t>
            </a:r>
            <a:r>
              <a:rPr lang="ru-RU" sz="36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</a:rPr>
              <a:t>);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6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6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  <p:bldP spid="1556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533400"/>
            <a:ext cx="8839200" cy="5410200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folHlink"/>
              </a:buClr>
              <a:buSzPct val="110000"/>
              <a:defRPr/>
            </a:pP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развивать  взгляд  на  русскую литературу  как  на  литературу   «вечных»,  философских  вопросов  бытия,  на  преемственность  тем         и идей русской  литературы  разных  периодов; развивать  у учащихся познавательный  интерес  к  современному    литературному процессу.</a:t>
            </a:r>
          </a:p>
          <a:p>
            <a:pPr>
              <a:buClr>
                <a:schemeClr val="folHlink"/>
              </a:buClr>
              <a:buSzPct val="110000"/>
              <a:buNone/>
              <a:defRPr/>
            </a:pPr>
            <a:r>
              <a:rPr lang="ru-RU" sz="3600" dirty="0" smtClean="0">
                <a:latin typeface="Times New Roman" pitchFamily="18" charset="0"/>
              </a:rPr>
              <a:t>                              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</a:rPr>
              <a:t>(развивающая)</a:t>
            </a:r>
            <a:endParaRPr lang="ru-RU" sz="36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0" y="188913"/>
            <a:ext cx="8964613" cy="64087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 </a:t>
            </a:r>
            <a:r>
              <a:rPr lang="ru-RU" sz="2800" b="1" i="1" u="sng" dirty="0" smtClean="0">
                <a:solidFill>
                  <a:schemeClr val="accent5">
                    <a:lumMod val="75000"/>
                  </a:schemeClr>
                </a:solidFill>
                <a:effectLst/>
              </a:rPr>
              <a:t>Эпиграф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800" b="1" i="1" dirty="0" smtClean="0">
              <a:solidFill>
                <a:srgbClr val="FFFF00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solidFill>
                <a:schemeClr val="hlink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</a:rPr>
              <a:t>     </a:t>
            </a:r>
            <a:r>
              <a:rPr lang="ru-RU" sz="3600" b="1" i="1" dirty="0" smtClean="0">
                <a:latin typeface="Times New Roman" pitchFamily="18" charset="0"/>
              </a:rPr>
              <a:t>И   я,   забывшись  в  песенном бреду,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Times New Roman" pitchFamily="18" charset="0"/>
              </a:rPr>
              <a:t>   Как   заклинанье,  повторяю   снова,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Times New Roman" pitchFamily="18" charset="0"/>
              </a:rPr>
              <a:t>   Что   музыкант   лишь   тот,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Times New Roman" pitchFamily="18" charset="0"/>
              </a:rPr>
              <a:t>                         кто   слышит   слово,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Times New Roman" pitchFamily="18" charset="0"/>
              </a:rPr>
              <a:t>   Поэт   лишь   тот,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b="1" i="1" dirty="0" smtClean="0">
                <a:latin typeface="Times New Roman" pitchFamily="18" charset="0"/>
              </a:rPr>
              <a:t>                  кто   с   музыкой   в  ладу.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36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dirty="0" smtClean="0">
                <a:solidFill>
                  <a:schemeClr val="accent5">
                    <a:lumMod val="75000"/>
                  </a:schemeClr>
                </a:solidFill>
              </a:rPr>
              <a:t>                 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А.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</a:rPr>
              <a:t>Розенбаум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</a:rPr>
              <a:t>.  «Музыка или стихи».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2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8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72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24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6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6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614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96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4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АКТУАЛЬНОСТЬ 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Данная тема актуальна и  интересна, так как  обращена к каждому читателю и слушателю, каждый  может найти в ней то ,что близко его пониманию и духовному развитию. Сила авторской  песни в честности, искренности , поэтому не  может не заинтересовать умеющего и желающего думать человека.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    РАБОТЫ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ru-RU" sz="4400" b="1" dirty="0" smtClean="0"/>
              <a:t>- Подготовительный этап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ru-RU" sz="4400" b="1" dirty="0" smtClean="0"/>
              <a:t>- Самостоятельная работа                              </a:t>
            </a:r>
          </a:p>
          <a:p>
            <a:pPr>
              <a:buFont typeface="Wingdings" pitchFamily="2" charset="2"/>
              <a:buNone/>
            </a:pPr>
            <a:r>
              <a:rPr lang="ru-RU" sz="4400" b="1" dirty="0" smtClean="0"/>
              <a:t> -Представление и защита презентаций</a:t>
            </a:r>
          </a:p>
          <a:p>
            <a:endParaRPr lang="ru-RU" sz="44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143000"/>
          </a:xfrm>
        </p:spPr>
        <p:txBody>
          <a:bodyPr>
            <a:normAutofit fontScale="90000"/>
          </a:bodyPr>
          <a:lstStyle/>
          <a:p>
            <a:r>
              <a:rPr kumimoji="1" lang="ru-RU" sz="3600" dirty="0" smtClean="0">
                <a:solidFill>
                  <a:schemeClr val="accent2"/>
                </a:solidFill>
              </a:rPr>
              <a:t>ЭТАПЫ  ПОДГОТОВКИ  К 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600" b="1" dirty="0" smtClean="0"/>
              <a:t>Подготовительный этап</a:t>
            </a:r>
            <a:r>
              <a:rPr lang="ru-RU" sz="2400" b="1" dirty="0" smtClean="0"/>
              <a:t>                                                                                                              -создание групп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/>
              <a:t>Поисковый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-определение и выбор темы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/>
              <a:t>-</a:t>
            </a:r>
            <a:r>
              <a:rPr lang="ru-RU" b="1" dirty="0" smtClean="0"/>
              <a:t>постановка цели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3200" b="1" dirty="0" smtClean="0"/>
              <a:t>Аналитический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-анализ имеющейся информации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-сбор и изучение информации</a:t>
            </a:r>
            <a:endParaRPr lang="ru-RU" sz="36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-оценка работы группы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-определение роли каждого ученика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ED21FC5EF79C94599612CD6410FCF13" ma:contentTypeVersion="49" ma:contentTypeDescription="Создание документа." ma:contentTypeScope="" ma:versionID="438cf0f149362d1db96281d77be595d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AWJJH2MPE6E2-1022160009-3</_dlc_DocId>
    <_dlc_DocIdUrl xmlns="4a252ca3-5a62-4c1c-90a6-29f4710e47f8">
      <Url>http://edu-sps.koiro.local/Kostroma_EDU/licei20/licei20-old/_layouts/15/DocIdRedir.aspx?ID=AWJJH2MPE6E2-1022160009-3</Url>
      <Description>AWJJH2MPE6E2-1022160009-3</Description>
    </_dlc_DocIdUrl>
  </documentManagement>
</p:properties>
</file>

<file path=customXml/itemProps1.xml><?xml version="1.0" encoding="utf-8"?>
<ds:datastoreItem xmlns:ds="http://schemas.openxmlformats.org/officeDocument/2006/customXml" ds:itemID="{C6361373-60C0-4F6A-BD8A-1A692C0F08A5}"/>
</file>

<file path=customXml/itemProps2.xml><?xml version="1.0" encoding="utf-8"?>
<ds:datastoreItem xmlns:ds="http://schemas.openxmlformats.org/officeDocument/2006/customXml" ds:itemID="{A0236870-E936-4D82-87B2-BECD93AA01B0}"/>
</file>

<file path=customXml/itemProps3.xml><?xml version="1.0" encoding="utf-8"?>
<ds:datastoreItem xmlns:ds="http://schemas.openxmlformats.org/officeDocument/2006/customXml" ds:itemID="{D1D5A55D-7B09-40AB-88DF-0C7389D284FA}"/>
</file>

<file path=customXml/itemProps4.xml><?xml version="1.0" encoding="utf-8"?>
<ds:datastoreItem xmlns:ds="http://schemas.openxmlformats.org/officeDocument/2006/customXml" ds:itemID="{E2638953-A498-4EFE-BFA5-BE1F807A7A67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120</TotalTime>
  <Words>741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Слайд 1</vt:lpstr>
      <vt:lpstr>Слайд 2</vt:lpstr>
      <vt:lpstr>Слайд 3</vt:lpstr>
      <vt:lpstr>Заявленная  цель  предполагает решение  следующих  задач:</vt:lpstr>
      <vt:lpstr>Слайд 5</vt:lpstr>
      <vt:lpstr>Слайд 6</vt:lpstr>
      <vt:lpstr> АКТУАЛЬНОСТЬ  ТЕМЫ</vt:lpstr>
      <vt:lpstr>ЭТАПЫ     РАБОТЫ </vt:lpstr>
      <vt:lpstr>ЭТАПЫ  ПОДГОТОВКИ  К  УРОКУ</vt:lpstr>
      <vt:lpstr>Слайд 10</vt:lpstr>
      <vt:lpstr> ПЛАН   УРОКА</vt:lpstr>
      <vt:lpstr>ХОД  УРОКА</vt:lpstr>
      <vt:lpstr>Слайд 13</vt:lpstr>
      <vt:lpstr>Слайд 14</vt:lpstr>
      <vt:lpstr>Слайд 15</vt:lpstr>
      <vt:lpstr>РЕФЛЕКСИЯ</vt:lpstr>
      <vt:lpstr>Литература: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Авторская песня</dc:title>
  <dc:creator>Кир</dc:creator>
  <cp:lastModifiedBy>Кир</cp:lastModifiedBy>
  <cp:revision>17</cp:revision>
  <dcterms:created xsi:type="dcterms:W3CDTF">2011-04-18T17:06:00Z</dcterms:created>
  <dcterms:modified xsi:type="dcterms:W3CDTF">2011-05-13T09:49:17Z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0x0101002ED21FC5EF79C94599612CD6410FCF13</vt:lpwstr>
  </property>
  <property fmtid="{D5CDD505-2E9C-101B-9397-08002B2CF9AE}" pid="3" name="Муниципалитет">
    <vt:lpwstr>6</vt:lpwstr>
  </property>
  <property fmtid="{D5CDD505-2E9C-101B-9397-08002B2CF9AE}" pid="4" name="_dlc_DocIdItemGuid">
    <vt:lpwstr>2d587e43-4ab4-4c2e-8df9-efcb3e81c39c</vt:lpwstr>
  </property>
</Properties>
</file>