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4" r:id="rId3"/>
    <p:sldId id="258" r:id="rId4"/>
    <p:sldId id="260" r:id="rId5"/>
    <p:sldId id="259" r:id="rId6"/>
    <p:sldId id="262" r:id="rId7"/>
    <p:sldId id="263" r:id="rId8"/>
    <p:sldId id="264" r:id="rId9"/>
    <p:sldId id="29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0" r:id="rId25"/>
    <p:sldId id="280" r:id="rId26"/>
    <p:sldId id="281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612EB"/>
    <a:srgbClr val="99FF66"/>
    <a:srgbClr val="0099FF"/>
    <a:srgbClr val="F96565"/>
    <a:srgbClr val="009900"/>
    <a:srgbClr val="F26800"/>
    <a:srgbClr val="99FFCC"/>
    <a:srgbClr val="699A9F"/>
    <a:srgbClr val="C540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0BEE81-E7FC-4959-97E1-2516B348A982}" type="datetimeFigureOut">
              <a:rPr lang="ru-RU" smtClean="0"/>
              <a:pPr/>
              <a:t>15.06.2011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7762AA-1779-4D21-B36F-B3E9CD60EF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image" Target="../media/image19.gif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audio" Target="../media/audio2.wav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20.xml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64;&#1082;&#1086;&#1083;&#1100;&#1085;&#1099;&#1077;%20&#1079;&#1072;&#1087;&#1088;&#1086;&#1089;&#1099;\&#1050;%20&#1091;&#1088;&#1086;&#1082;&#1091;\&#1053;&#1086;&#1074;&#1072;&#1103;%20&#1087;&#1072;&#1087;&#1082;&#1072;\&#1059;&#1056;&#1054;&#1050;\&#1055;&#1054;&#1057;&#1051;&#1054;&#1042;&#1048;&#1062;&#1067;%20&#1048;%20&#1055;&#1054;&#1043;&#1054;&#1042;&#1054;&#1056;&#1050;&#1048;\&#1041;&#1091;&#1088;&#1072;&#1090;&#1080;&#1085;&#1086;.wmv" TargetMode="Externa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64;&#1082;&#1086;&#1083;&#1100;&#1085;&#1099;&#1077;%20&#1079;&#1072;&#1087;&#1088;&#1086;&#1089;&#1099;\&#1050;%20&#1091;&#1088;&#1086;&#1082;&#1091;\&#1053;&#1086;&#1074;&#1072;&#1103;%20&#1087;&#1072;&#1087;&#1082;&#1072;\&#1059;&#1056;&#1054;&#1050;\&#1055;&#1054;&#1057;&#1051;&#1054;&#1042;&#1048;&#1062;&#1067;%20&#1048;%20&#1055;&#1054;&#1043;&#1054;&#1042;&#1054;&#1056;&#1050;&#1048;\&#1052;&#1072;&#1096;&#1072;.wmv" TargetMode="Externa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lsongs.ru/proverb_shalash_ray.php?page=len&amp;tkposlovica=len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sibmama.ru/viewtopic.php" TargetMode="External"/><Relationship Id="rId13" Type="http://schemas.openxmlformats.org/officeDocument/2006/relationships/hyperlink" Target="http://www.vlg.rodgor.ru/news/tkrim/12195/?t=370191&amp;postdays=0&amp;postorder=asc&amp;start=195" TargetMode="External"/><Relationship Id="rId3" Type="http://schemas.openxmlformats.org/officeDocument/2006/relationships/hyperlink" Target="http://uslugi.slando.ru/moskva/fizika_matematika_lyubaya_podgotovka_P_23803593.html" TargetMode="External"/><Relationship Id="rId7" Type="http://schemas.openxmlformats.org/officeDocument/2006/relationships/hyperlink" Target="http://www.korn-keram.ru/catalog/1703/11914" TargetMode="External"/><Relationship Id="rId12" Type="http://schemas.openxmlformats.org/officeDocument/2006/relationships/hyperlink" Target="http://www.wallgrad.ru/photo/cveta/oranzhevyj_fon/39-0-3586" TargetMode="External"/><Relationship Id="rId2" Type="http://schemas.openxmlformats.org/officeDocument/2006/relationships/hyperlink" Target="http://www.axed.ru/main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el-15.ru/obraz2010.html" TargetMode="External"/><Relationship Id="rId11" Type="http://schemas.openxmlformats.org/officeDocument/2006/relationships/hyperlink" Target="http://www.basketfood.ru/fruits/m/10193_291_malina_i_k.html" TargetMode="External"/><Relationship Id="rId5" Type="http://schemas.openxmlformats.org/officeDocument/2006/relationships/hyperlink" Target="http://www.ateney.ru/art/showimg.php" TargetMode="External"/><Relationship Id="rId15" Type="http://schemas.openxmlformats.org/officeDocument/2006/relationships/hyperlink" Target="http://vkontakte.ru/id1841371?i=011/15_Portret_V.I._Dalya" TargetMode="External"/><Relationship Id="rId10" Type="http://schemas.openxmlformats.org/officeDocument/2006/relationships/hyperlink" Target="http://www.proshkolu.ru/user/abc0804/file/210245/" TargetMode="External"/><Relationship Id="rId4" Type="http://schemas.openxmlformats.org/officeDocument/2006/relationships/hyperlink" Target="http://www.harvestukraine.org/rus/litera/trackts/money.htm-" TargetMode="External"/><Relationship Id="rId9" Type="http://schemas.openxmlformats.org/officeDocument/2006/relationships/hyperlink" Target="http://www.akniga.ru/Author13362.html" TargetMode="External"/><Relationship Id="rId14" Type="http://schemas.openxmlformats.org/officeDocument/2006/relationships/hyperlink" Target="http://aphorism-list.com/poslovica.php?printform=on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bzi.ru/10-differences/" TargetMode="External"/><Relationship Id="rId3" Type="http://schemas.openxmlformats.org/officeDocument/2006/relationships/hyperlink" Target="http://segalega.ucoz.ru/news/5" TargetMode="External"/><Relationship Id="rId7" Type="http://schemas.openxmlformats.org/officeDocument/2006/relationships/hyperlink" Target="http://illustrators.ru/illustrations/?keyword=&amp;page=46&amp;sort=0&amp;tag=17673" TargetMode="External"/><Relationship Id="rId2" Type="http://schemas.openxmlformats.org/officeDocument/2006/relationships/hyperlink" Target="http://orgprazdnik.ru/cards/cards-st-valentine/395-vmest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remagemin.inf.ua/smartdesigns-smartvectorpr/c-53251.html" TargetMode="External"/><Relationship Id="rId11" Type="http://schemas.openxmlformats.org/officeDocument/2006/relationships/hyperlink" Target="http://www.gifpark.su/dom1.htm" TargetMode="External"/><Relationship Id="rId5" Type="http://schemas.openxmlformats.org/officeDocument/2006/relationships/hyperlink" Target="http://rus-katana-dogs.ru/blok_razvlekai/686.html" TargetMode="External"/><Relationship Id="rId10" Type="http://schemas.openxmlformats.org/officeDocument/2006/relationships/hyperlink" Target="http://singingstar.ucoz.ru/index/ukazateli/0-32" TargetMode="External"/><Relationship Id="rId4" Type="http://schemas.openxmlformats.org/officeDocument/2006/relationships/hyperlink" Target="http://animo2.ucoz.ru/photo/animacii_malogo_razmera/animacii_ljudej/18-2-0-0-2" TargetMode="External"/><Relationship Id="rId9" Type="http://schemas.openxmlformats.org/officeDocument/2006/relationships/hyperlink" Target="http://arttower.ru/wiki/index.php?title=%D0%9F%D0%B5%D0%B9%D0%B7%D0%B0%D0%B6&amp;oldid=53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4;&#1082;&#1086;&#1083;&#1100;&#1085;&#1099;&#1077;%20&#1079;&#1072;&#1087;&#1088;&#1086;&#1089;&#1099;\&#1050;%20&#1091;&#1088;&#1086;&#1082;&#1091;\&#1053;&#1086;&#1074;&#1072;&#1103;%20&#1087;&#1072;&#1087;&#1082;&#1072;\&#1059;&#1056;&#1054;&#1050;\&#1055;&#1054;&#1057;&#1051;&#1054;&#1042;&#1048;&#1062;&#1067;%20&#1048;%20&#1055;&#1054;&#1043;&#1054;&#1042;&#1054;&#1056;&#1050;&#1048;\&#1040;&#1079;&#1073;&#1091;&#1082;&#1072;.wma" TargetMode="External"/><Relationship Id="rId6" Type="http://schemas.openxmlformats.org/officeDocument/2006/relationships/image" Target="../media/image6.gif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4;&#1082;&#1086;&#1083;&#1100;&#1085;&#1099;&#1077;%20&#1079;&#1072;&#1087;&#1088;&#1086;&#1089;&#1099;\&#1050;%20&#1091;&#1088;&#1086;&#1082;&#1091;\&#1053;&#1086;&#1074;&#1072;&#1103;%20&#1087;&#1072;&#1087;&#1082;&#1072;\&#1059;&#1056;&#1054;&#1050;\&#1055;&#1054;&#1057;&#1051;&#1054;&#1042;&#1048;&#1062;&#1067;%20&#1048;%20&#1055;&#1054;&#1043;&#1054;&#1042;&#1054;&#1056;&#1050;&#1048;\&#1058;&#1080;&#1096;&#1077;%20&#1077;&#1076;&#1077;&#1096;&#1100;-&#1076;&#1072;&#1083;&#1100;&#1096;&#1077;%20&#1073;&#1091;&#1076;&#1077;&#1096;&#1100;.wma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4;&#1082;&#1086;&#1083;&#1100;&#1085;&#1099;&#1077;%20&#1079;&#1072;&#1087;&#1088;&#1086;&#1089;&#1099;\&#1050;%20&#1091;&#1088;&#1086;&#1082;&#1091;\&#1053;&#1086;&#1074;&#1072;&#1103;%20&#1087;&#1072;&#1087;&#1082;&#1072;\&#1059;&#1056;&#1054;&#1050;\&#1055;&#1054;&#1057;&#1051;&#1054;&#1042;&#1048;&#1062;&#1067;%20&#1048;%20&#1055;&#1054;&#1043;&#1054;&#1042;&#1054;&#1056;&#1050;&#1048;\&#1044;&#1072;&#1083;&#1100;.wma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9900"/>
                </a:solidFill>
                <a:latin typeface="Garamond Premr Pro Smbd" pitchFamily="18" charset="0"/>
              </a:rPr>
              <a:t>Конкурс  интерактивных презентаций</a:t>
            </a:r>
          </a:p>
          <a:p>
            <a:pPr algn="ctr"/>
            <a:r>
              <a:rPr lang="ru-RU" sz="4000" b="1" i="1" dirty="0" smtClean="0">
                <a:solidFill>
                  <a:srgbClr val="009900"/>
                </a:solidFill>
                <a:latin typeface="Garamond Premr Pro Smbd" pitchFamily="18" charset="0"/>
              </a:rPr>
              <a:t>«Интерактивная мозаика»</a:t>
            </a:r>
            <a:endParaRPr lang="ru-RU" sz="4000" b="1" i="1" dirty="0">
              <a:solidFill>
                <a:srgbClr val="009900"/>
              </a:solidFill>
              <a:latin typeface="Garamond Premr Pro Smb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286124"/>
            <a:ext cx="2419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Pedsovet.su</a:t>
            </a:r>
            <a:endParaRPr lang="ru-RU" sz="36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929198"/>
            <a:ext cx="685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Arial Narrow" pitchFamily="34" charset="0"/>
              </a:rPr>
              <a:t>Автор работы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Arial Narrow" pitchFamily="34" charset="0"/>
              </a:rPr>
              <a:t>Анашкина Татьяна Владимировна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Arial Narrow" pitchFamily="34" charset="0"/>
              </a:rPr>
              <a:t>Учитель русского языка и литературы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Arial Narrow" pitchFamily="34" charset="0"/>
              </a:rPr>
              <a:t>МОУ СОШ  имени 50-летия « Красноярскгэсстрой»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Arial Narrow" pitchFamily="34" charset="0"/>
              </a:rPr>
              <a:t>г. Саяногорска</a:t>
            </a:r>
            <a:r>
              <a:rPr lang="en-US" b="1" dirty="0" smtClean="0">
                <a:solidFill>
                  <a:srgbClr val="00990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009900"/>
                </a:solidFill>
                <a:latin typeface="Arial Narrow" pitchFamily="34" charset="0"/>
              </a:rPr>
              <a:t>, Республики Хакасия</a:t>
            </a:r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7929618" cy="1000132"/>
          </a:xfrm>
          <a:prstGeom prst="roundRect">
            <a:avLst/>
          </a:prstGeom>
          <a:solidFill>
            <a:srgbClr val="99FF66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angle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i="1" dirty="0" smtClean="0">
                <a:solidFill>
                  <a:srgbClr val="C00000"/>
                </a:solidFill>
                <a:latin typeface="Arial" charset="0"/>
              </a:rPr>
              <a:t>Темы пословиц и поговорок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Rectangle 9">
            <a:hlinkClick r:id="rId2" action="ppaction://hlinksldjump"/>
          </p:cNvPr>
          <p:cNvSpPr txBox="1">
            <a:spLocks noChangeArrowheads="1"/>
          </p:cNvSpPr>
          <p:nvPr/>
        </p:nvSpPr>
        <p:spPr>
          <a:xfrm>
            <a:off x="428596" y="1785926"/>
            <a:ext cx="2643206" cy="514341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Природа и приметы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angle 10">
            <a:hlinkClick r:id="rId3" action="ppaction://hlinksldjump"/>
          </p:cNvPr>
          <p:cNvSpPr txBox="1">
            <a:spLocks noChangeArrowheads="1"/>
          </p:cNvSpPr>
          <p:nvPr/>
        </p:nvSpPr>
        <p:spPr>
          <a:xfrm>
            <a:off x="428596" y="3000372"/>
            <a:ext cx="2643206" cy="54291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Грамота и обучение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1">
            <a:hlinkClick r:id="rId4" action="ppaction://hlinksldjump"/>
          </p:cNvPr>
          <p:cNvSpPr txBox="1">
            <a:spLocks noChangeArrowheads="1"/>
          </p:cNvSpPr>
          <p:nvPr/>
        </p:nvSpPr>
        <p:spPr>
          <a:xfrm>
            <a:off x="428596" y="4143380"/>
            <a:ext cx="2643206" cy="500066"/>
          </a:xfrm>
          <a:prstGeom prst="rect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 любви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Rectangle 12">
            <a:hlinkClick r:id="rId5" action="ppaction://hlinksldjump"/>
          </p:cNvPr>
          <p:cNvSpPr txBox="1">
            <a:spLocks noChangeArrowheads="1"/>
          </p:cNvSpPr>
          <p:nvPr/>
        </p:nvSpPr>
        <p:spPr>
          <a:xfrm>
            <a:off x="428596" y="5286388"/>
            <a:ext cx="2714644" cy="500066"/>
          </a:xfrm>
          <a:prstGeom prst="rect">
            <a:avLst/>
          </a:prstGeom>
          <a:solidFill>
            <a:srgbClr val="F612EB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b="1" dirty="0" smtClean="0">
                <a:latin typeface="Comic Sans MS" pitchFamily="66" charset="0"/>
              </a:rPr>
              <a:t>Рынок и власть денег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Rectangle 9">
            <a:hlinkClick r:id="rId6" action="ppaction://hlinksldjump"/>
          </p:cNvPr>
          <p:cNvSpPr txBox="1">
            <a:spLocks noChangeArrowheads="1"/>
          </p:cNvSpPr>
          <p:nvPr/>
        </p:nvSpPr>
        <p:spPr>
          <a:xfrm>
            <a:off x="5715008" y="1714488"/>
            <a:ext cx="2960679" cy="10001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Люди, их душевные свойства, внешний вид и поведение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Rectangle 10">
            <a:hlinkClick r:id="rId7" action="ppaction://hlinksldjump"/>
          </p:cNvPr>
          <p:cNvSpPr txBox="1">
            <a:spLocks noChangeArrowheads="1"/>
          </p:cNvSpPr>
          <p:nvPr/>
        </p:nvSpPr>
        <p:spPr>
          <a:xfrm>
            <a:off x="5786446" y="3071810"/>
            <a:ext cx="2857520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О счастье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9" name="Rectangle 11">
            <a:hlinkClick r:id="rId8" action="ppaction://hlinksldjump"/>
          </p:cNvPr>
          <p:cNvSpPr txBox="1">
            <a:spLocks noChangeArrowheads="1"/>
          </p:cNvSpPr>
          <p:nvPr/>
        </p:nvSpPr>
        <p:spPr>
          <a:xfrm>
            <a:off x="5857884" y="4143380"/>
            <a:ext cx="2857520" cy="500066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b="1" dirty="0" smtClean="0">
                <a:latin typeface="Comic Sans MS" pitchFamily="66" charset="0"/>
              </a:rPr>
              <a:t>Ум и глупость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Rectangle 12">
            <a:hlinkClick r:id="rId9" action="ppaction://hlinksldjump"/>
          </p:cNvPr>
          <p:cNvSpPr txBox="1">
            <a:spLocks noChangeArrowheads="1"/>
          </p:cNvSpPr>
          <p:nvPr/>
        </p:nvSpPr>
        <p:spPr>
          <a:xfrm>
            <a:off x="5857884" y="5214950"/>
            <a:ext cx="2857520" cy="571503"/>
          </a:xfrm>
          <a:prstGeom prst="rect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Народная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философия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:\Users\Сергей\Desktop\pic330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1643050"/>
            <a:ext cx="192882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ПРИРОДА И ПРИМЕТЫ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Снег глубок – год хорош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Вешний день целый год кормит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Увидел грача – весну встречай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 descr="http://s7.rimg.info/5bbb01912e708540447984bc9703111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929330"/>
            <a:ext cx="714380" cy="714380"/>
          </a:xfrm>
          <a:prstGeom prst="rect">
            <a:avLst/>
          </a:prstGeom>
          <a:noFill/>
        </p:spPr>
      </p:pic>
      <p:pic>
        <p:nvPicPr>
          <p:cNvPr id="10" name="Содержимое 9" descr="RooksBackOfSavrasov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6911" y="1600200"/>
            <a:ext cx="3625977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ГРАМОТА И ОБУЧЕНИЕ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Повторенье – мать ученья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Век живи – век учись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Сытое брюхо к ученью глухо</a:t>
            </a:r>
          </a:p>
        </p:txBody>
      </p:sp>
      <p:pic>
        <p:nvPicPr>
          <p:cNvPr id="1026" name="Picture 2" descr="C:\Users\Сергей\Desktop\Новая папка\39bec16b3a7b608f62dd633d5117362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00174"/>
            <a:ext cx="4210080" cy="4857783"/>
          </a:xfrm>
          <a:prstGeom prst="rect">
            <a:avLst/>
          </a:prstGeom>
          <a:noFill/>
        </p:spPr>
      </p:pic>
      <p:pic>
        <p:nvPicPr>
          <p:cNvPr id="7" name="Picture 6" descr="http://s7.rimg.info/5bbb01912e708540447984bc9703111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92933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 любви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Насильно мил не будешь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Без солнышка нельзя пробыть,  без милого нельзя прожить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" name="Содержимое 10" descr="shalash400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4900" y="1785926"/>
            <a:ext cx="3810000" cy="4071966"/>
          </a:xfrm>
        </p:spPr>
      </p:pic>
      <p:pic>
        <p:nvPicPr>
          <p:cNvPr id="7" name="Picture 6" descr="http://s7.rimg.info/5bbb01912e708540447984bc9703111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92933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Рынок и власть денег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Не обманешь – не продашь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Деньги отпирают все двери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Злато не говорит, да много творит</a:t>
            </a:r>
          </a:p>
        </p:txBody>
      </p:sp>
      <p:pic>
        <p:nvPicPr>
          <p:cNvPr id="9" name="Содержимое 8" descr="90874094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857364"/>
            <a:ext cx="4343400" cy="4071966"/>
          </a:xfrm>
        </p:spPr>
      </p:pic>
      <p:pic>
        <p:nvPicPr>
          <p:cNvPr id="7" name="Picture 6" descr="http://s7.rimg.info/5bbb01912e708540447984bc9703111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92933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357322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Люди, их душевные свойства, внешний вид и поведение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2071678"/>
            <a:ext cx="4191000" cy="4252922"/>
          </a:xfrm>
        </p:spPr>
        <p:txBody>
          <a:bodyPr>
            <a:normAutofit lnSpcReduction="10000"/>
          </a:bodyPr>
          <a:lstStyle/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Тощ как хвощ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У страха глаза велики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День меркнет ночью, а человек печалью</a:t>
            </a:r>
          </a:p>
        </p:txBody>
      </p:sp>
      <p:pic>
        <p:nvPicPr>
          <p:cNvPr id="10" name="Содержимое 9" descr="29196_original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b="5342"/>
          <a:stretch>
            <a:fillRect/>
          </a:stretch>
        </p:blipFill>
        <p:spPr>
          <a:xfrm>
            <a:off x="4929190" y="1214422"/>
            <a:ext cx="3578087" cy="4900634"/>
          </a:xfrm>
        </p:spPr>
      </p:pic>
      <p:pic>
        <p:nvPicPr>
          <p:cNvPr id="7" name="Picture 6" descr="http://s7.rimg.info/5bbb01912e708540447984bc9703111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92933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0013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 счастье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4191000" cy="496730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Счастье – вольная птица, где захотело, там и село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Счастье придёт и на печи найдёт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Не в деньгах счастье</a:t>
            </a:r>
          </a:p>
        </p:txBody>
      </p:sp>
      <p:pic>
        <p:nvPicPr>
          <p:cNvPr id="11" name="Содержимое 10" descr="P3170189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660" t="3125" r="9434"/>
          <a:stretch>
            <a:fillRect/>
          </a:stretch>
        </p:blipFill>
        <p:spPr>
          <a:xfrm>
            <a:off x="5214942" y="1500174"/>
            <a:ext cx="3214710" cy="4429156"/>
          </a:xfrm>
        </p:spPr>
      </p:pic>
      <p:pic>
        <p:nvPicPr>
          <p:cNvPr id="7" name="Picture 6" descr="http://s7.rimg.info/5bbb01912e708540447984bc9703111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92933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0013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Ум и глупость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Где умному горе, там дураку веселье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Око видит далеко, а мысль ещё дальше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Сколько голов, столько умов</a:t>
            </a:r>
          </a:p>
        </p:txBody>
      </p:sp>
      <p:pic>
        <p:nvPicPr>
          <p:cNvPr id="9" name="Содержимое 8" descr="0003-003-Deti-iemejut-pravo-na-besplatnoe-obrazovan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4509" r="3069"/>
          <a:stretch>
            <a:fillRect/>
          </a:stretch>
        </p:blipFill>
        <p:spPr>
          <a:xfrm>
            <a:off x="4648200" y="1785926"/>
            <a:ext cx="4210080" cy="4214842"/>
          </a:xfrm>
        </p:spPr>
      </p:pic>
      <p:pic>
        <p:nvPicPr>
          <p:cNvPr id="7" name="Picture 6" descr="http://s7.rimg.info/5bbb01912e708540447984bc9703111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92933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Народная философия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От овцы волк не родится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Каков сад, таковы и яблоки</a:t>
            </a:r>
          </a:p>
          <a:p>
            <a:pPr marL="457200" indent="-457200" algn="ctr">
              <a:buNone/>
            </a:pPr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marL="457200" indent="-45720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Цыплят по осени считают</a:t>
            </a:r>
          </a:p>
        </p:txBody>
      </p:sp>
      <p:pic>
        <p:nvPicPr>
          <p:cNvPr id="10" name="Содержимое 9" descr="62909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714488"/>
            <a:ext cx="3357586" cy="4500594"/>
          </a:xfrm>
        </p:spPr>
      </p:pic>
      <p:pic>
        <p:nvPicPr>
          <p:cNvPr id="2050" name="Picture 2" descr="E:\Школьные запросы\К уроку\Новая папка\УРОК\Интерактив презент\strelki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5857892"/>
            <a:ext cx="56197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7929618" cy="1000132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Среди пословиц и поговорок укажи лишнюю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Овал 5">
            <a:hlinkClick r:id="" action="ppaction://noaction">
              <a:snd r:embed="rId2" name="Увы.wav"/>
            </a:hlinkClick>
          </p:cNvPr>
          <p:cNvSpPr/>
          <p:nvPr/>
        </p:nvSpPr>
        <p:spPr>
          <a:xfrm>
            <a:off x="428596" y="1500174"/>
            <a:ext cx="2428892" cy="2286016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Летом всякий кустик ночевать пустит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Овал 9">
            <a:hlinkClick r:id="" action="ppaction://noaction">
              <a:snd r:embed="rId2" name="Увы.wav"/>
            </a:hlinkClick>
          </p:cNvPr>
          <p:cNvSpPr/>
          <p:nvPr/>
        </p:nvSpPr>
        <p:spPr>
          <a:xfrm>
            <a:off x="428596" y="4143380"/>
            <a:ext cx="2571768" cy="2286016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Посеешь ветер – пожнёшь бурю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Овал 11">
            <a:hlinkClick r:id="" action="ppaction://noaction">
              <a:snd r:embed="rId2" name="Увы.wav"/>
            </a:hlinkClick>
          </p:cNvPr>
          <p:cNvSpPr/>
          <p:nvPr/>
        </p:nvSpPr>
        <p:spPr>
          <a:xfrm>
            <a:off x="6215074" y="4143380"/>
            <a:ext cx="2500330" cy="2286016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Пришёл марток – надевай семеро порток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Picture 2" descr="C:\Users\Сергей\Desktop\Новая папка\39e3666ffbe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25" y="1762124"/>
            <a:ext cx="3333750" cy="4238643"/>
          </a:xfrm>
          <a:prstGeom prst="rect">
            <a:avLst/>
          </a:prstGeom>
          <a:noFill/>
        </p:spPr>
      </p:pic>
      <p:sp>
        <p:nvSpPr>
          <p:cNvPr id="14" name="Овал 13">
            <a:hlinkClick r:id="rId4" action="ppaction://hlinksldjump">
              <a:snd r:embed="rId5" name="tada.wav"/>
            </a:hlinkClick>
          </p:cNvPr>
          <p:cNvSpPr/>
          <p:nvPr/>
        </p:nvSpPr>
        <p:spPr>
          <a:xfrm>
            <a:off x="6215074" y="1571612"/>
            <a:ext cx="2500330" cy="2286016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Где любовь и совет, там и горя нет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2" descr="E:\Школьные запросы\К уроку\Новая папка\УРОК\Интерактив презент\strelki09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6029325"/>
            <a:ext cx="561975" cy="828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929190" y="928670"/>
            <a:ext cx="40005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 Premr Pro Smbd" pitchFamily="18" charset="0"/>
                <a:cs typeface="Arabic Typesetting" pitchFamily="66" charset="-78"/>
              </a:rPr>
              <a:t>Пословицы и </a:t>
            </a:r>
          </a:p>
          <a:p>
            <a:pPr algn="ctr"/>
            <a:r>
              <a:rPr lang="ru-RU" sz="60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 Premr Pro Smbd" pitchFamily="18" charset="0"/>
                <a:cs typeface="Arabic Typesetting" pitchFamily="66" charset="-78"/>
              </a:rPr>
              <a:t>поговорки</a:t>
            </a:r>
            <a:endParaRPr lang="ru-RU" sz="6000" b="1" i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 Premr Pro Smbd" pitchFamily="18" charset="0"/>
              <a:cs typeface="Arabic Typesetting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178592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E:\Школьные запросы\К уроку\Новая папка\УРОК\Интерактив презент\c197e7a6b35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550072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7929618" cy="1000132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Среди пословиц и поговорок укажи лишнюю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Овал 5">
            <a:hlinkClick r:id="" action="ppaction://noaction">
              <a:snd r:embed="rId2" name="Увы.wav"/>
            </a:hlinkClick>
          </p:cNvPr>
          <p:cNvSpPr/>
          <p:nvPr/>
        </p:nvSpPr>
        <p:spPr>
          <a:xfrm>
            <a:off x="428596" y="1500174"/>
            <a:ext cx="2428892" cy="2286016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 лица воду не пить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Овал 9">
            <a:hlinkClick r:id="" action="ppaction://noaction">
              <a:snd r:embed="rId2" name="Увы.wav"/>
            </a:hlinkClick>
          </p:cNvPr>
          <p:cNvSpPr/>
          <p:nvPr/>
        </p:nvSpPr>
        <p:spPr>
          <a:xfrm>
            <a:off x="428596" y="4143380"/>
            <a:ext cx="2571768" cy="2286016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Сам воробей, а поёт как соловей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Овал 11">
            <a:hlinkClick r:id="" action="ppaction://noaction">
              <a:snd r:embed="rId3" name="tada.wav"/>
            </a:hlinkClick>
          </p:cNvPr>
          <p:cNvSpPr/>
          <p:nvPr/>
        </p:nvSpPr>
        <p:spPr>
          <a:xfrm>
            <a:off x="6215074" y="4143380"/>
            <a:ext cx="2500330" cy="2286016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Ближняя копеечка дороже дальнего рубля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Picture 2" descr="C:\Users\Сергей\Desktop\Новая папка\39e3666ffbe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1762124"/>
            <a:ext cx="3333750" cy="4238643"/>
          </a:xfrm>
          <a:prstGeom prst="rect">
            <a:avLst/>
          </a:prstGeom>
          <a:noFill/>
        </p:spPr>
      </p:pic>
      <p:sp>
        <p:nvSpPr>
          <p:cNvPr id="14" name="Овал 13">
            <a:hlinkClick r:id="rId5" action="ppaction://hlinksldjump">
              <a:snd r:embed="rId2" name="Увы.wav"/>
            </a:hlinkClick>
          </p:cNvPr>
          <p:cNvSpPr/>
          <p:nvPr/>
        </p:nvSpPr>
        <p:spPr>
          <a:xfrm>
            <a:off x="6215074" y="1571612"/>
            <a:ext cx="2500330" cy="2286016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Лицом пригожа, да нравом негожа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 descr="E:\Школьные запросы\К уроку\Новая папка\УРОК\Интерактив презент\strelki09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6029325"/>
            <a:ext cx="561975" cy="828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358246" cy="1000132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Найди среди пословиц поговорку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785926"/>
            <a:ext cx="5429288" cy="928694"/>
          </a:xfrm>
          <a:prstGeom prst="rect">
            <a:avLst/>
          </a:prstGeom>
          <a:solidFill>
            <a:srgbClr val="F965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 мил и свет, когда друга нет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071810"/>
            <a:ext cx="5429288" cy="928694"/>
          </a:xfrm>
          <a:prstGeom prst="rect">
            <a:avLst/>
          </a:prstGeom>
          <a:solidFill>
            <a:srgbClr val="F965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Делу время, потехе - час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357694"/>
            <a:ext cx="5429288" cy="928694"/>
          </a:xfrm>
          <a:prstGeom prst="rect">
            <a:avLst/>
          </a:prstGeom>
          <a:solidFill>
            <a:srgbClr val="F965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 свадьбы заживёт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572140"/>
            <a:ext cx="5429288" cy="928694"/>
          </a:xfrm>
          <a:prstGeom prst="rect">
            <a:avLst/>
          </a:prstGeom>
          <a:solidFill>
            <a:srgbClr val="F965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Дело не медведь, в лес не уйдёт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357694"/>
            <a:ext cx="1019175" cy="1095375"/>
          </a:xfrm>
          <a:prstGeom prst="rect">
            <a:avLst/>
          </a:prstGeom>
          <a:noFill/>
        </p:spPr>
      </p:pic>
      <p:pic>
        <p:nvPicPr>
          <p:cNvPr id="1027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9FF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00892" y="1857364"/>
            <a:ext cx="1019175" cy="733425"/>
          </a:xfrm>
          <a:prstGeom prst="rect">
            <a:avLst/>
          </a:prstGeom>
          <a:noFill/>
        </p:spPr>
      </p:pic>
      <p:pic>
        <p:nvPicPr>
          <p:cNvPr id="17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214686"/>
            <a:ext cx="1019175" cy="733425"/>
          </a:xfrm>
          <a:prstGeom prst="rect">
            <a:avLst/>
          </a:prstGeom>
          <a:noFill/>
        </p:spPr>
      </p:pic>
      <p:pic>
        <p:nvPicPr>
          <p:cNvPr id="18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768" y="5715016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214290"/>
            <a:ext cx="7929618" cy="857256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Вспомните пословицу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7" name="Picture 3" descr="C:\Users\Сергей\Desktop\Новая папка\680585d81d4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</a:blip>
          <a:srcRect l="2002" r="51441"/>
          <a:stretch>
            <a:fillRect/>
          </a:stretch>
        </p:blipFill>
        <p:spPr bwMode="auto">
          <a:xfrm>
            <a:off x="1928794" y="1285860"/>
            <a:ext cx="4429156" cy="407196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785918" y="5643578"/>
            <a:ext cx="1643074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Семеро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00496" y="5643578"/>
            <a:ext cx="1500198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одного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72198" y="5572140"/>
            <a:ext cx="1571636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не ждут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1000108"/>
            <a:ext cx="7929618" cy="857256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Вспомните пословицу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50" name="Picture 2" descr="C:\Users\Сергей\Desktop\Новая папка\new_1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572164" cy="1000132"/>
          </a:xfrm>
          <a:prstGeom prst="rect">
            <a:avLst/>
          </a:prstGeom>
          <a:noFill/>
        </p:spPr>
      </p:pic>
      <p:pic>
        <p:nvPicPr>
          <p:cNvPr id="2053" name="Picture 5" descr="C:\Users\Сергей\Desktop\Новая папка\6486155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2643206" cy="3357586"/>
          </a:xfrm>
          <a:prstGeom prst="rect">
            <a:avLst/>
          </a:prstGeom>
          <a:noFill/>
        </p:spPr>
      </p:pic>
      <p:pic>
        <p:nvPicPr>
          <p:cNvPr id="2054" name="Picture 6" descr="C:\Users\Сергей\Desktop\Новая папка\an81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857628"/>
            <a:ext cx="2286000" cy="169545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000496" y="5429264"/>
            <a:ext cx="1357322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глаза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43108" y="5429264"/>
            <a:ext cx="1428760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 страха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5929322" y="5429264"/>
            <a:ext cx="1285884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велики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1000108"/>
            <a:ext cx="7929618" cy="857256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Вспомните пословицу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50" name="Picture 2" descr="C:\Users\Сергей\Desktop\Новая папка\new_1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572164" cy="100013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785918" y="5500702"/>
            <a:ext cx="1214446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день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5720" y="5500702"/>
            <a:ext cx="1428760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Скучен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3143240" y="5500702"/>
            <a:ext cx="1714512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 вечера,</a:t>
            </a:r>
            <a:endParaRPr lang="ru-RU" b="1" dirty="0"/>
          </a:p>
        </p:txBody>
      </p:sp>
      <p:pic>
        <p:nvPicPr>
          <p:cNvPr id="9" name="Picture 2" descr="C:\Users\Сергей\Desktop\cat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4357718" cy="3357586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628" y="5500702"/>
            <a:ext cx="1143008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если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6286512" y="5500702"/>
            <a:ext cx="1285884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делать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7643834" y="5500702"/>
            <a:ext cx="1285884" cy="928694"/>
          </a:xfrm>
          <a:prstGeom prst="ellipse">
            <a:avLst/>
          </a:prstGeom>
          <a:solidFill>
            <a:srgbClr val="699A9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нечего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ьные запросы\К уроку\Новая папка\УРОК\Интерактив презент\strelki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6029325"/>
            <a:ext cx="561975" cy="828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1214423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857364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428868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3071811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1142984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642918"/>
            <a:ext cx="3500462" cy="63907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cap="all" dirty="0" smtClean="0">
                <a:ln/>
                <a:solidFill>
                  <a:srgbClr val="002060"/>
                </a:solidFill>
                <a:effectLst/>
                <a:latin typeface="+mj-lt"/>
                <a:cs typeface="Aharoni" pitchFamily="2" charset="-79"/>
              </a:rPr>
              <a:t>Не пером пишут, а умом</a:t>
            </a:r>
          </a:p>
          <a:p>
            <a:pPr algn="ctr"/>
            <a:endParaRPr lang="ru-RU" sz="2400" b="1" i="1" cap="all" dirty="0" smtClean="0">
              <a:ln/>
              <a:solidFill>
                <a:srgbClr val="002060"/>
              </a:solidFill>
              <a:effectLst/>
              <a:latin typeface="+mj-lt"/>
              <a:cs typeface="Aharoni" pitchFamily="2" charset="-79"/>
            </a:endParaRPr>
          </a:p>
          <a:p>
            <a:pPr algn="ctr"/>
            <a:r>
              <a:rPr lang="ru-RU" sz="2400" b="1" i="1" cap="all" dirty="0" smtClean="0">
                <a:ln/>
                <a:solidFill>
                  <a:srgbClr val="002060"/>
                </a:solidFill>
                <a:effectLst/>
                <a:latin typeface="+mj-lt"/>
                <a:cs typeface="Aharoni" pitchFamily="2" charset="-79"/>
              </a:rPr>
              <a:t>На все руки, кроме науки</a:t>
            </a:r>
          </a:p>
          <a:p>
            <a:pPr algn="ctr"/>
            <a:endParaRPr lang="ru-RU" sz="2400" b="1" i="1" cap="all" dirty="0" smtClean="0">
              <a:ln/>
              <a:solidFill>
                <a:srgbClr val="002060"/>
              </a:solidFill>
              <a:effectLst/>
              <a:latin typeface="+mj-lt"/>
              <a:cs typeface="Aharoni" pitchFamily="2" charset="-79"/>
            </a:endParaRPr>
          </a:p>
          <a:p>
            <a:pPr algn="ctr"/>
            <a:r>
              <a:rPr lang="ru-RU" sz="2400" b="1" i="1" cap="all" dirty="0" smtClean="0">
                <a:ln/>
                <a:solidFill>
                  <a:srgbClr val="002060"/>
                </a:solidFill>
                <a:effectLst/>
                <a:latin typeface="+mj-lt"/>
                <a:cs typeface="Aharoni" pitchFamily="2" charset="-79"/>
              </a:rPr>
              <a:t>Тяжело в учении – легко в бою</a:t>
            </a:r>
          </a:p>
          <a:p>
            <a:pPr algn="ctr"/>
            <a:endParaRPr lang="ru-RU" sz="2400" b="1" i="1" cap="all" dirty="0" smtClean="0">
              <a:ln/>
              <a:solidFill>
                <a:srgbClr val="002060"/>
              </a:solidFill>
              <a:effectLst/>
              <a:latin typeface="+mj-lt"/>
              <a:cs typeface="Aharoni" pitchFamily="2" charset="-79"/>
            </a:endParaRPr>
          </a:p>
          <a:p>
            <a:pPr algn="ctr"/>
            <a:r>
              <a:rPr lang="ru-RU" sz="2400" b="1" i="1" cap="all" dirty="0" smtClean="0">
                <a:ln/>
                <a:solidFill>
                  <a:srgbClr val="002060"/>
                </a:solidFill>
                <a:effectLst/>
                <a:latin typeface="+mj-lt"/>
                <a:cs typeface="Aharoni" pitchFamily="2" charset="-79"/>
              </a:rPr>
              <a:t>Перо пишет, а ум водит</a:t>
            </a:r>
          </a:p>
          <a:p>
            <a:pPr algn="ctr"/>
            <a:endParaRPr lang="ru-RU" sz="2400" b="1" i="1" cap="all" dirty="0" smtClean="0">
              <a:ln/>
              <a:solidFill>
                <a:srgbClr val="002060"/>
              </a:solidFill>
              <a:effectLst/>
              <a:latin typeface="+mj-lt"/>
              <a:cs typeface="Aharoni" pitchFamily="2" charset="-79"/>
            </a:endParaRPr>
          </a:p>
          <a:p>
            <a:pPr algn="ctr"/>
            <a:r>
              <a:rPr lang="ru-RU" sz="2400" b="1" i="1" cap="all" dirty="0" smtClean="0">
                <a:ln/>
                <a:solidFill>
                  <a:srgbClr val="002060"/>
                </a:solidFill>
                <a:effectLst/>
                <a:latin typeface="+mj-lt"/>
                <a:cs typeface="Aharoni" pitchFamily="2" charset="-79"/>
              </a:rPr>
              <a:t>Его учить – что по лесу с бороной ездить</a:t>
            </a:r>
          </a:p>
          <a:p>
            <a:pPr algn="ctr"/>
            <a:endParaRPr lang="ru-RU" sz="2000" b="1" cap="all" spc="0" dirty="0" smtClean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haroni" pitchFamily="2" charset="-79"/>
            </a:endParaRPr>
          </a:p>
          <a:p>
            <a:pPr algn="ctr"/>
            <a:endParaRPr lang="ru-RU" sz="20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57818" y="571480"/>
            <a:ext cx="3500462" cy="5643602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Посмотрите отрывок из мультфильма и подберите пословицы и поговорки  к нему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1" name="Буратин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85800"/>
            <a:ext cx="4714908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ьные запросы\К уроку\Новая папка\УРОК\Интерактив презент\strelki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6029325"/>
            <a:ext cx="561975" cy="828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H="1">
            <a:off x="5643570" y="285729"/>
            <a:ext cx="32147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cap="all" dirty="0" smtClean="0">
              <a:ln/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ru-RU" b="1" i="1" cap="all" dirty="0" smtClean="0">
              <a:ln/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algn="ctr"/>
            <a:r>
              <a:rPr lang="ru-RU" sz="2400" b="1" i="1" cap="all" dirty="0" smtClean="0">
                <a:ln/>
                <a:solidFill>
                  <a:srgbClr val="002060"/>
                </a:solidFill>
                <a:latin typeface="+mj-lt"/>
                <a:cs typeface="Aharoni" pitchFamily="2" charset="-79"/>
              </a:rPr>
              <a:t>Здоров на еду,  да хил на  работу</a:t>
            </a:r>
          </a:p>
          <a:p>
            <a:pPr algn="ctr"/>
            <a:endParaRPr lang="ru-RU" sz="2400" b="1" i="1" cap="all" dirty="0" smtClean="0">
              <a:ln/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algn="ctr"/>
            <a:r>
              <a:rPr lang="ru-RU" sz="2400" b="1" i="1" cap="all" dirty="0" smtClean="0">
                <a:ln/>
                <a:solidFill>
                  <a:srgbClr val="002060"/>
                </a:solidFill>
                <a:latin typeface="+mj-lt"/>
                <a:cs typeface="Aharoni" pitchFamily="2" charset="-79"/>
              </a:rPr>
              <a:t>Лодырю всегда нездоровится</a:t>
            </a:r>
          </a:p>
          <a:p>
            <a:pPr algn="ctr"/>
            <a:endParaRPr lang="ru-RU" sz="2400" b="1" i="1" cap="all" dirty="0" smtClean="0">
              <a:ln/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algn="ctr"/>
            <a:r>
              <a:rPr lang="ru-RU" sz="2400" b="1" i="1" cap="all" dirty="0" smtClean="0">
                <a:ln/>
                <a:solidFill>
                  <a:srgbClr val="002060"/>
                </a:solidFill>
                <a:latin typeface="+mj-lt"/>
                <a:cs typeface="Aharoni" pitchFamily="2" charset="-79"/>
              </a:rPr>
              <a:t>Дерево смотри в плодах, а человека в делах</a:t>
            </a:r>
          </a:p>
          <a:p>
            <a:pPr algn="ctr"/>
            <a:endParaRPr lang="ru-RU" sz="2400" b="1" i="1" cap="all" dirty="0" smtClean="0">
              <a:ln/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algn="ctr"/>
            <a:r>
              <a:rPr lang="ru-RU" sz="2400" b="1" i="1" cap="all" dirty="0" smtClean="0">
                <a:ln/>
                <a:solidFill>
                  <a:srgbClr val="002060"/>
                </a:solidFill>
                <a:latin typeface="+mj-lt"/>
                <a:cs typeface="Aharoni" pitchFamily="2" charset="-79"/>
              </a:rPr>
              <a:t>Послал бог работу, да отнял чёрт охоту</a:t>
            </a:r>
          </a:p>
          <a:p>
            <a:pPr algn="ctr"/>
            <a:endParaRPr lang="ru-RU" b="1" i="1" cap="all" dirty="0" smtClean="0">
              <a:ln/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ru-RU" b="1" i="1" cap="all" dirty="0" smtClean="0">
              <a:ln/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571480"/>
            <a:ext cx="3143272" cy="5643602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Посмотрите отрывок из мультфильма и подберите пословицы и поговорки  к нему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9" name="Маш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85800"/>
            <a:ext cx="5286412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1500174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1. http://aphorism-list.com/poslovica.php?page=len&amp;tkposlovica=len</a:t>
            </a:r>
            <a:endParaRPr lang="ru-RU" sz="2000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u="sng" dirty="0" smtClean="0"/>
          </a:p>
          <a:p>
            <a:pPr marL="342900" indent="-342900"/>
            <a:r>
              <a:rPr lang="ru-RU" sz="2000" dirty="0" smtClean="0">
                <a:solidFill>
                  <a:srgbClr val="C00000"/>
                </a:solidFill>
              </a:rPr>
              <a:t>2.</a:t>
            </a: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C00000"/>
                </a:solidFill>
              </a:rPr>
              <a:t>Язык русских пословиц: Элективный курс для учащихся/</a:t>
            </a:r>
            <a:r>
              <a:rPr lang="ru-RU" sz="2000" dirty="0" err="1" smtClean="0">
                <a:solidFill>
                  <a:srgbClr val="C00000"/>
                </a:solidFill>
              </a:rPr>
              <a:t>Г.И.Канакина</a:t>
            </a:r>
            <a:r>
              <a:rPr lang="ru-RU" sz="2000" dirty="0" smtClean="0">
                <a:solidFill>
                  <a:srgbClr val="C00000"/>
                </a:solidFill>
              </a:rPr>
              <a:t>, Е.В.Викторова; под общ. ред. </a:t>
            </a:r>
            <a:r>
              <a:rPr lang="ru-RU" sz="2000" dirty="0" err="1" smtClean="0">
                <a:solidFill>
                  <a:srgbClr val="C00000"/>
                </a:solidFill>
              </a:rPr>
              <a:t>Г.И.Канакиной</a:t>
            </a:r>
            <a:r>
              <a:rPr lang="ru-RU" sz="2000" dirty="0" smtClean="0">
                <a:solidFill>
                  <a:srgbClr val="C00000"/>
                </a:solidFill>
              </a:rPr>
              <a:t>. – </a:t>
            </a:r>
            <a:r>
              <a:rPr lang="ru-RU" sz="2000" dirty="0" err="1" smtClean="0">
                <a:solidFill>
                  <a:srgbClr val="C00000"/>
                </a:solidFill>
              </a:rPr>
              <a:t>М.:Вербум</a:t>
            </a:r>
            <a:r>
              <a:rPr lang="ru-RU" sz="2000" dirty="0" smtClean="0">
                <a:solidFill>
                  <a:srgbClr val="C00000"/>
                </a:solidFill>
              </a:rPr>
              <a:t> – М, 2006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 startAt="3"/>
            </a:pPr>
            <a:r>
              <a:rPr lang="ru-RU" sz="2000" dirty="0" err="1" smtClean="0">
                <a:solidFill>
                  <a:srgbClr val="C00000"/>
                </a:solidFill>
              </a:rPr>
              <a:t>Фелицына</a:t>
            </a:r>
            <a:r>
              <a:rPr lang="ru-RU" sz="2000" dirty="0" smtClean="0">
                <a:solidFill>
                  <a:srgbClr val="C00000"/>
                </a:solidFill>
              </a:rPr>
              <a:t> В.П., Прохоров Ю.Е. Русские пословицы, поговорки и крылатые выражения: Лингвострановедческий словарь/ </a:t>
            </a:r>
            <a:r>
              <a:rPr lang="ru-RU" sz="2000" dirty="0" err="1" smtClean="0">
                <a:solidFill>
                  <a:srgbClr val="C00000"/>
                </a:solidFill>
              </a:rPr>
              <a:t>Ин-т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рус.яз</a:t>
            </a:r>
            <a:r>
              <a:rPr lang="ru-RU" sz="2000" dirty="0" smtClean="0">
                <a:solidFill>
                  <a:srgbClr val="C00000"/>
                </a:solidFill>
              </a:rPr>
              <a:t>. Им. А.С.Пушкина; Под ред. Е.М.Верещагина, В.Г.Костомарова. – М.:Рус.яз.,1979.</a:t>
            </a:r>
          </a:p>
          <a:p>
            <a:pPr marL="457200" indent="-457200">
              <a:buAutoNum type="arabicPeriod" startAt="3"/>
            </a:pPr>
            <a:r>
              <a:rPr lang="en-US" sz="2000" u="sng" dirty="0" smtClean="0">
                <a:solidFill>
                  <a:srgbClr val="C00000"/>
                </a:solidFill>
              </a:rPr>
              <a:t>http://www.lenta.tv/index.php?id=685&amp;tx_fesearchintable_pi1[sTable]=tt_news&amp;tx_fesearchintable_pi1[sUID]=79541&amp;tx_ttnews[tt_news]=79541</a:t>
            </a:r>
            <a:r>
              <a:rPr lang="ru-RU" sz="2000" u="sng" dirty="0" smtClean="0">
                <a:solidFill>
                  <a:srgbClr val="C00000"/>
                </a:solidFill>
              </a:rPr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«Маша больше не лентяйка». </a:t>
            </a:r>
          </a:p>
          <a:p>
            <a:pPr marL="457200" indent="-457200">
              <a:buAutoNum type="arabicPeriod" startAt="3"/>
            </a:pPr>
            <a:r>
              <a:rPr lang="en-US" sz="2000" u="sng" dirty="0" smtClean="0">
                <a:solidFill>
                  <a:srgbClr val="C00000"/>
                </a:solidFill>
              </a:rPr>
              <a:t>http://sonic002.ucoz.ru/</a:t>
            </a:r>
            <a:r>
              <a:rPr lang="ru-RU" sz="2000" u="sng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-  «Буратино».</a:t>
            </a:r>
          </a:p>
          <a:p>
            <a:pPr marL="457200" indent="-457200">
              <a:buAutoNum type="arabicPeriod" startAt="3"/>
            </a:pPr>
            <a:r>
              <a:rPr lang="ru-RU" sz="2000" dirty="0" smtClean="0">
                <a:solidFill>
                  <a:srgbClr val="C00000"/>
                </a:solidFill>
              </a:rPr>
              <a:t>Звукозапись - собственная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500042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no Pro Smbd Display" pitchFamily="18" charset="0"/>
              </a:rPr>
              <a:t>Использованные ресурсы (тексты)</a:t>
            </a:r>
            <a:r>
              <a:rPr lang="en-US" sz="3600" dirty="0" smtClean="0">
                <a:solidFill>
                  <a:srgbClr val="7030A0"/>
                </a:solidFill>
                <a:latin typeface="Arno Pro Smbd Display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Arno Pro Smbd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568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no Pro Smbd Display" pitchFamily="18" charset="0"/>
              </a:rPr>
              <a:t>Использованные ресурсы (иллюстрации)</a:t>
            </a:r>
            <a:r>
              <a:rPr lang="en-US" sz="3600" dirty="0" smtClean="0">
                <a:solidFill>
                  <a:srgbClr val="7030A0"/>
                </a:solidFill>
                <a:latin typeface="Arno Pro Smbd Display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Arno Pro Smbd Displa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3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http://www.wallgrad.ru/photo/cveta/oranzhevyj_fon/39-0-3586</a:t>
            </a:r>
            <a:r>
              <a:rPr lang="ru-RU" dirty="0" smtClean="0"/>
              <a:t> - фон презентации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http://www.vlg.rodgor.ru/news/tkrim/12195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- машина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92880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http://www.proshkolu.ru/user/abc0804/file/210245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- голодный волк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1455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>http://www.basketfood.ru/fruits/m/10193_291_malina_i_k.html</a:t>
            </a:r>
            <a:r>
              <a:rPr lang="ru-RU" dirty="0" smtClean="0"/>
              <a:t>  - две клубнички</a:t>
            </a:r>
          </a:p>
          <a:p>
            <a:r>
              <a:rPr lang="ru-RU" u="sng" dirty="0" smtClean="0">
                <a:hlinkClick r:id="rId6"/>
              </a:rPr>
              <a:t>http://www.axed.ru/main.php</a:t>
            </a:r>
            <a:r>
              <a:rPr lang="ru-RU" dirty="0" smtClean="0"/>
              <a:t> - синяя роза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78605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7"/>
              </a:rPr>
              <a:t>http://uslugi.slando.ru/moskva/fizika_matematika_lyubaya_podgotovka_P_23803593.html</a:t>
            </a:r>
            <a:r>
              <a:rPr lang="ru-RU" dirty="0" smtClean="0"/>
              <a:t> - грамота и обучение</a:t>
            </a:r>
          </a:p>
          <a:p>
            <a:r>
              <a:rPr lang="ru-RU" u="sng" dirty="0" smtClean="0">
                <a:hlinkClick r:id="rId8"/>
              </a:rPr>
              <a:t>http://www.soulsongs.ru/proverb_shalash_ray.php</a:t>
            </a:r>
            <a:r>
              <a:rPr lang="ru-RU" dirty="0" smtClean="0"/>
              <a:t> - с милым рай и в шалаше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14752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9"/>
              </a:rPr>
              <a:t>http://www.harvestukraine.org/rus/litera/trackts/money.htm-</a:t>
            </a:r>
            <a:r>
              <a:rPr lang="ru-RU" u="sng" dirty="0" smtClean="0"/>
              <a:t> </a:t>
            </a:r>
            <a:r>
              <a:rPr lang="ru-RU" dirty="0" smtClean="0"/>
              <a:t>рынок и власть денег</a:t>
            </a:r>
          </a:p>
          <a:p>
            <a:r>
              <a:rPr lang="ru-RU" u="sng" dirty="0" smtClean="0">
                <a:hlinkClick r:id="rId10"/>
              </a:rPr>
              <a:t>http://vkontakte.ru/id1841371</a:t>
            </a:r>
            <a:r>
              <a:rPr lang="ru-RU" dirty="0" smtClean="0"/>
              <a:t> - печальный человек</a:t>
            </a:r>
          </a:p>
          <a:p>
            <a:r>
              <a:rPr lang="ru-RU" u="sng" dirty="0" smtClean="0">
                <a:hlinkClick r:id="rId11"/>
              </a:rPr>
              <a:t>http://www.chel-15.ru/obraz2010.html</a:t>
            </a:r>
            <a:r>
              <a:rPr lang="ru-RU" dirty="0" smtClean="0"/>
              <a:t> - сколько голов - столько умов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http://www.forchel.ru/photoshop/page/15/</a:t>
            </a:r>
            <a:r>
              <a:rPr lang="ru-RU" dirty="0" smtClean="0"/>
              <a:t> - дерево с яблоками</a:t>
            </a:r>
          </a:p>
          <a:p>
            <a:r>
              <a:rPr lang="ru-RU" u="sng" dirty="0" smtClean="0">
                <a:hlinkClick r:id="rId12"/>
              </a:rPr>
              <a:t>http://www.korn-keram.ru/catalog/1703/11914</a:t>
            </a:r>
            <a:r>
              <a:rPr lang="ru-RU" dirty="0" smtClean="0"/>
              <a:t> - счастье в дом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http://www.proshkolu.ru/user/elena570/folder/12698/ </a:t>
            </a:r>
            <a:r>
              <a:rPr lang="ru-RU" dirty="0" smtClean="0"/>
              <a:t>- сова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42926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3"/>
              </a:rPr>
              <a:t>http://forum.sibmama.ru/viewtopic.php?t=370191&amp;postdays=0&amp;postorder=asc&amp;start=195</a:t>
            </a:r>
            <a:r>
              <a:rPr lang="ru-RU" dirty="0" smtClean="0"/>
              <a:t> – дом с дымом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600076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4"/>
              </a:rPr>
              <a:t>http://</a:t>
            </a:r>
            <a:r>
              <a:rPr lang="ru-RU" dirty="0" smtClean="0">
                <a:hlinkClick r:id="rId14"/>
              </a:rPr>
              <a:t>www.akniga.ru/Author13362.html?printform=on</a:t>
            </a:r>
            <a:r>
              <a:rPr lang="ru-RU" dirty="0" smtClean="0"/>
              <a:t> - книга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6286520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5"/>
              </a:rPr>
              <a:t>http://www.ateney.ru/art/showimg.php?i=011/15_Portret_V.I._Dalya</a:t>
            </a:r>
            <a:r>
              <a:rPr lang="ru-RU" dirty="0" smtClean="0"/>
              <a:t> - портрет В.Даля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http://orgprazdnik.ru/cards/cards-st-valentine/395-vmeste.html</a:t>
            </a:r>
            <a:r>
              <a:rPr lang="ru-RU" dirty="0" smtClean="0"/>
              <a:t> два кота вместе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7"/>
            <a:ext cx="878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http://segalega.ucoz.ru/news/5</a:t>
            </a:r>
            <a:r>
              <a:rPr lang="ru-RU" dirty="0" smtClean="0"/>
              <a:t> - павлины</a:t>
            </a:r>
          </a:p>
          <a:p>
            <a:r>
              <a:rPr lang="ru-RU" u="sng" dirty="0" smtClean="0">
                <a:hlinkClick r:id="rId4"/>
              </a:rPr>
              <a:t>http://animo2.ucoz.ru/photo/animacii_malogo_razmera/animacii_ljudej/18-2-0-0-2</a:t>
            </a:r>
            <a:r>
              <a:rPr lang="ru-RU" dirty="0" smtClean="0"/>
              <a:t> -  </a:t>
            </a:r>
            <a:r>
              <a:rPr lang="ru-RU" smtClean="0"/>
              <a:t>испуганный мальчик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http://rus-katana-dogs.ru/blok_razvlekai/686.html</a:t>
            </a:r>
            <a:r>
              <a:rPr lang="ru-RU" dirty="0" smtClean="0"/>
              <a:t> - бегущая собачка</a:t>
            </a:r>
          </a:p>
          <a:p>
            <a:r>
              <a:rPr lang="ru-RU" u="sng" dirty="0" smtClean="0">
                <a:hlinkClick r:id="rId6"/>
              </a:rPr>
              <a:t>http://uremagemin.inf.ua/smartdesigns-smartvectorpr/c-53251.html</a:t>
            </a:r>
            <a:r>
              <a:rPr lang="ru-RU" dirty="0" smtClean="0"/>
              <a:t> - </a:t>
            </a:r>
            <a:r>
              <a:rPr lang="ru-RU" dirty="0" err="1" smtClean="0"/>
              <a:t>смайлы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49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http://illustrators.ru/illustrations/?keyword=&amp;page=46&amp;sort=0&amp;tag=17673</a:t>
            </a:r>
            <a:r>
              <a:rPr lang="ru-RU" dirty="0" smtClean="0"/>
              <a:t> – лесная азбука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35756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http://www.rebzi.ru/10-differences/</a:t>
            </a:r>
            <a:r>
              <a:rPr lang="ru-RU" dirty="0" smtClean="0"/>
              <a:t> - семеро одного не ждут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14752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http://arttower.ru/wiki/index.php?title=%D0%9F%D0%B5%D0%B9%D0%B7%D0%B0%D0%B6&amp;oldid=5317</a:t>
            </a:r>
            <a:r>
              <a:rPr lang="ru-RU" dirty="0" smtClean="0"/>
              <a:t> – грачи прилетели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42913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http://singingstar.ucoz.ru/index/ukazateli/0-32</a:t>
            </a:r>
            <a:r>
              <a:rPr lang="ru-RU" dirty="0" smtClean="0"/>
              <a:t> - стрелки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714884"/>
            <a:ext cx="490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1"/>
              </a:rPr>
              <a:t>http://</a:t>
            </a:r>
            <a:r>
              <a:rPr lang="ru-RU" dirty="0" smtClean="0">
                <a:hlinkClick r:id="rId11"/>
              </a:rPr>
              <a:t>www.gifpark.su/dom1.htm</a:t>
            </a:r>
            <a:r>
              <a:rPr lang="ru-RU" dirty="0" smtClean="0"/>
              <a:t>  - кот в гамаке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00042"/>
            <a:ext cx="756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no Pro Smbd Display" pitchFamily="18" charset="0"/>
              </a:rPr>
              <a:t>Использованные ресурсы (иллюстрации)</a:t>
            </a:r>
            <a:r>
              <a:rPr lang="en-US" sz="3600" dirty="0" smtClean="0">
                <a:solidFill>
                  <a:srgbClr val="7030A0"/>
                </a:solidFill>
                <a:latin typeface="Arno Pro Smbd Display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Arno Pro Smbd Display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357166"/>
            <a:ext cx="7929618" cy="1000132"/>
          </a:xfrm>
          <a:prstGeom prst="roundRect">
            <a:avLst/>
          </a:prstGeom>
          <a:solidFill>
            <a:srgbClr val="99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Пословица и поговорка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428604"/>
            <a:ext cx="6286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5429256" y="2928934"/>
            <a:ext cx="3071834" cy="1571636"/>
          </a:xfrm>
          <a:prstGeom prst="actionButtonBlank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Aharoni" pitchFamily="2" charset="-79"/>
                <a:hlinkClick r:id="rId2" action="ppaction://hlinksldjump"/>
              </a:rPr>
              <a:t>ПОГОВОРКА</a:t>
            </a:r>
            <a:endParaRPr lang="ru-RU" sz="3200" b="1" dirty="0">
              <a:latin typeface="+mj-lt"/>
              <a:cs typeface="Aharoni" pitchFamily="2" charset="-79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571472" y="3000372"/>
            <a:ext cx="3214710" cy="1571636"/>
          </a:xfrm>
          <a:prstGeom prst="actionButtonBlank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  <a:cs typeface="Aharoni" pitchFamily="2" charset="-79"/>
                <a:hlinkClick r:id="rId3" action="ppaction://hlinksldjump"/>
              </a:rPr>
              <a:t>ПОСЛОВИЦА</a:t>
            </a:r>
            <a:endParaRPr lang="ru-RU" sz="3200" b="1" dirty="0">
              <a:solidFill>
                <a:srgbClr val="C0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1928802"/>
            <a:ext cx="3786214" cy="4214842"/>
          </a:xfrm>
          <a:prstGeom prst="roundRect">
            <a:avLst/>
          </a:prstGeom>
          <a:gradFill>
            <a:gsLst>
              <a:gs pos="100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Четкое, яркое народное выражение, часть суждения без вывода, без заключения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90" y="1928802"/>
            <a:ext cx="3929090" cy="4214842"/>
          </a:xfrm>
          <a:prstGeom prst="roundRect">
            <a:avLst/>
          </a:prstGeom>
          <a:gradFill>
            <a:gsLst>
              <a:gs pos="100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Краткое мудрое изречение, содержащее законченную мысль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28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238625" algn="l"/>
              </a:tabLst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Голодный волк сильнее сытой собаки</a:t>
            </a:r>
          </a:p>
        </p:txBody>
      </p:sp>
      <p:pic>
        <p:nvPicPr>
          <p:cNvPr id="16387" name="Picture 3" descr="C:\Users\Сергей\Desktop\Новая папка\1278693165_12.jpg"/>
          <p:cNvPicPr>
            <a:picLocks noChangeAspect="1" noChangeArrowheads="1"/>
          </p:cNvPicPr>
          <p:nvPr/>
        </p:nvPicPr>
        <p:blipFill>
          <a:blip r:embed="rId2"/>
          <a:srcRect l="5000" t="3564" r="1250" b="10601"/>
          <a:stretch>
            <a:fillRect/>
          </a:stretch>
        </p:blipFill>
        <p:spPr bwMode="auto">
          <a:xfrm>
            <a:off x="1357290" y="1857364"/>
            <a:ext cx="6429420" cy="4429156"/>
          </a:xfrm>
          <a:prstGeom prst="rect">
            <a:avLst/>
          </a:prstGeom>
          <a:noFill/>
        </p:spPr>
      </p:pic>
      <p:pic>
        <p:nvPicPr>
          <p:cNvPr id="6" name="Picture 6" descr="http://s7.rimg.info/5bbb01912e708540447984bc9703111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92933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28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238625" algn="l"/>
              </a:tabLst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Их  водой не разольёшь</a:t>
            </a:r>
          </a:p>
        </p:txBody>
      </p:sp>
      <p:pic>
        <p:nvPicPr>
          <p:cNvPr id="1031" name="Picture 7" descr="C:\Users\Сергей\Desktop\6de8879d1262cc40a870cbd3ad8adc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215106" cy="4714908"/>
          </a:xfrm>
          <a:prstGeom prst="rect">
            <a:avLst/>
          </a:prstGeom>
          <a:noFill/>
        </p:spPr>
      </p:pic>
      <p:pic>
        <p:nvPicPr>
          <p:cNvPr id="4" name="Picture 2" descr="E:\Школьные запросы\К уроку\Новая папка\УРОК\Интерактив презент\strelki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6029325"/>
            <a:ext cx="56197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7929618" cy="1000132"/>
          </a:xfrm>
          <a:prstGeom prst="roundRect">
            <a:avLst/>
          </a:prstGeom>
          <a:solidFill>
            <a:srgbClr val="99FF66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angle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charset="0"/>
              </a:rPr>
              <a:t>Отличай пословицу от поговорки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85720" y="2000240"/>
            <a:ext cx="3643338" cy="1077218"/>
          </a:xfrm>
          <a:prstGeom prst="homePlate">
            <a:avLst>
              <a:gd name="adj" fmla="val 106063"/>
            </a:avLst>
          </a:prstGeom>
          <a:gradFill rotWithShape="0">
            <a:gsLst>
              <a:gs pos="0">
                <a:srgbClr val="66CCFF"/>
              </a:gs>
              <a:gs pos="50000">
                <a:srgbClr val="E0F5FF"/>
              </a:gs>
              <a:gs pos="100000">
                <a:srgbClr val="66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2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  <a:latin typeface="Arial Narrow" pitchFamily="34" charset="0"/>
                <a:cs typeface="Aharoni" pitchFamily="2" charset="-79"/>
              </a:rPr>
              <a:t>ПОГОВОРКА – </a:t>
            </a:r>
            <a:r>
              <a:rPr lang="ru-RU" sz="3200" b="1" dirty="0" smtClean="0">
                <a:solidFill>
                  <a:srgbClr val="0070C0"/>
                </a:solidFill>
                <a:latin typeface="Arial Narrow" pitchFamily="34" charset="0"/>
                <a:cs typeface="Aharoni" pitchFamily="2" charset="-79"/>
              </a:rPr>
              <a:t>украшение речи </a:t>
            </a:r>
            <a:endParaRPr lang="ru-RU" sz="3200" b="1" dirty="0">
              <a:solidFill>
                <a:srgbClr val="0070C0"/>
              </a:solidFill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12" name="Picture 15" descr="ag0034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54"/>
            <a:ext cx="1371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9000976">
            <a:off x="6279997" y="1704132"/>
            <a:ext cx="2514600" cy="207170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spcBef>
                <a:spcPct val="50000"/>
              </a:spcBef>
            </a:pPr>
            <a:endParaRPr lang="ru-RU" sz="2000" dirty="0">
              <a:latin typeface="Arial Narrow" pitchFamily="34" charset="0"/>
            </a:endParaRPr>
          </a:p>
          <a:p>
            <a:pPr eaLnBrk="0" hangingPunct="0"/>
            <a:endParaRPr lang="ru-RU" sz="2000" dirty="0">
              <a:latin typeface="Arial Narrow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85720" y="5143512"/>
            <a:ext cx="3929090" cy="1077218"/>
          </a:xfrm>
          <a:prstGeom prst="homePlate">
            <a:avLst>
              <a:gd name="adj" fmla="val 68919"/>
            </a:avLst>
          </a:prstGeom>
          <a:gradFill rotWithShape="0">
            <a:gsLst>
              <a:gs pos="0">
                <a:srgbClr val="66CCFF"/>
              </a:gs>
              <a:gs pos="50000">
                <a:srgbClr val="E0F5FF"/>
              </a:gs>
              <a:gs pos="100000">
                <a:srgbClr val="66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/>
                </a:solidFill>
                <a:latin typeface="Arial Narrow" pitchFamily="34" charset="0"/>
                <a:cs typeface="Aharoni" pitchFamily="2" charset="-79"/>
              </a:rPr>
              <a:t>ПОСЛОВИЦА – </a:t>
            </a:r>
            <a:r>
              <a:rPr lang="ru-RU" sz="3200" b="1" dirty="0" smtClean="0">
                <a:solidFill>
                  <a:srgbClr val="C5400B"/>
                </a:solidFill>
                <a:latin typeface="Arial Narrow" pitchFamily="34" charset="0"/>
                <a:cs typeface="Aharoni" pitchFamily="2" charset="-79"/>
              </a:rPr>
              <a:t>зрелое суждение</a:t>
            </a:r>
            <a:endParaRPr lang="ru-RU" sz="3200" b="1" dirty="0">
              <a:solidFill>
                <a:srgbClr val="C5400B"/>
              </a:solidFill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17" name="Picture 124" descr="ag0034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286388"/>
            <a:ext cx="1371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286512" y="4572008"/>
            <a:ext cx="2428892" cy="201453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ru-RU" sz="2000" dirty="0">
              <a:latin typeface="Arial Narrow" pitchFamily="34" charset="0"/>
            </a:endParaRPr>
          </a:p>
          <a:p>
            <a:pPr eaLnBrk="0" hangingPunct="0"/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238625" algn="l"/>
              </a:tabLst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Азбука – ступенька к учению</a:t>
            </a:r>
          </a:p>
        </p:txBody>
      </p:sp>
      <p:pic>
        <p:nvPicPr>
          <p:cNvPr id="1026" name="Picture 2" descr="C:\Users\Сергей\Desktop\Новая папка\fileCj7dq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00174"/>
            <a:ext cx="5286411" cy="4500594"/>
          </a:xfrm>
          <a:prstGeom prst="rect">
            <a:avLst/>
          </a:prstGeom>
          <a:noFill/>
        </p:spPr>
      </p:pic>
      <p:pic>
        <p:nvPicPr>
          <p:cNvPr id="7" name="Азбу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Picture 6" descr="http://s7.rimg.info/5bbb01912e708540447984bc9703111c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585789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238625" algn="l"/>
              </a:tabLst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Тише едешь –дальше будешь</a:t>
            </a:r>
          </a:p>
        </p:txBody>
      </p:sp>
      <p:pic>
        <p:nvPicPr>
          <p:cNvPr id="1028" name="Picture 4" descr="C:\Users\Сергей\Desktop\Новая папка\3.jpg"/>
          <p:cNvPicPr>
            <a:picLocks noChangeAspect="1" noChangeArrowheads="1"/>
          </p:cNvPicPr>
          <p:nvPr/>
        </p:nvPicPr>
        <p:blipFill>
          <a:blip r:embed="rId3"/>
          <a:srcRect l="1250" t="2500" b="5000"/>
          <a:stretch>
            <a:fillRect/>
          </a:stretch>
        </p:blipFill>
        <p:spPr bwMode="auto">
          <a:xfrm>
            <a:off x="1142976" y="1285860"/>
            <a:ext cx="6715172" cy="5286412"/>
          </a:xfrm>
          <a:prstGeom prst="rect">
            <a:avLst/>
          </a:prstGeom>
          <a:noFill/>
        </p:spPr>
      </p:pic>
      <p:pic>
        <p:nvPicPr>
          <p:cNvPr id="6" name="Тише едешь-дальше будеш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Picture 2" descr="E:\Школьные запросы\К уроку\Новая папка\УРОК\Интерактив презент\strelki09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6029325"/>
            <a:ext cx="56197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P12_2847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28662" y="1714488"/>
            <a:ext cx="2952750" cy="4652962"/>
          </a:xfrm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472" y="357166"/>
            <a:ext cx="7929618" cy="1000132"/>
          </a:xfrm>
          <a:prstGeom prst="roundRect">
            <a:avLst/>
          </a:prstGeom>
          <a:solidFill>
            <a:srgbClr val="99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haroni" pitchFamily="2" charset="-79"/>
              </a:rPr>
              <a:t>Составитель сборника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C:\Users\Сергей\Desktop\Новая папка\da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900" y="1643050"/>
            <a:ext cx="3681438" cy="4765668"/>
          </a:xfrm>
          <a:prstGeom prst="rect">
            <a:avLst/>
          </a:prstGeom>
          <a:noFill/>
        </p:spPr>
      </p:pic>
      <p:pic>
        <p:nvPicPr>
          <p:cNvPr id="6" name="Дал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  <p:pic>
        <p:nvPicPr>
          <p:cNvPr id="7" name="Picture 2" descr="E:\Школьные запросы\К уроку\Новая папка\УРОК\Интерактив презент\strelki09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6029325"/>
            <a:ext cx="56197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Forte"/>
        <a:ea typeface=""/>
        <a:cs typeface=""/>
      </a:majorFont>
      <a:minorFont>
        <a:latin typeface="Franklin Gothic Book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EB7B98ED14DC47A4A595BD6B5DCF85" ma:contentTypeVersion="49" ma:contentTypeDescription="Создание документа." ma:contentTypeScope="" ma:versionID="b6658d853093c2e01d0866a25981205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AWJJH2MPE6E2-236178030-14</_dlc_DocId>
    <_dlc_DocIdUrl xmlns="4a252ca3-5a62-4c1c-90a6-29f4710e47f8">
      <Url>http://edu-sps.koiro.local/Kostroma_EDU/licei20/licei20-old/_layouts/15/DocIdRedir.aspx?ID=AWJJH2MPE6E2-236178030-14</Url>
      <Description>AWJJH2MPE6E2-236178030-14</Description>
    </_dlc_DocIdUrl>
  </documentManagement>
</p:properties>
</file>

<file path=customXml/itemProps1.xml><?xml version="1.0" encoding="utf-8"?>
<ds:datastoreItem xmlns:ds="http://schemas.openxmlformats.org/officeDocument/2006/customXml" ds:itemID="{BEB126EC-6347-4432-85A3-6D4B13B0ABCB}"/>
</file>

<file path=customXml/itemProps2.xml><?xml version="1.0" encoding="utf-8"?>
<ds:datastoreItem xmlns:ds="http://schemas.openxmlformats.org/officeDocument/2006/customXml" ds:itemID="{3E6B6A83-2B1F-4AA9-8D39-97039383AE00}"/>
</file>

<file path=customXml/itemProps3.xml><?xml version="1.0" encoding="utf-8"?>
<ds:datastoreItem xmlns:ds="http://schemas.openxmlformats.org/officeDocument/2006/customXml" ds:itemID="{C2E10EF1-5E2F-4619-A607-8C0A158D67E7}"/>
</file>

<file path=customXml/itemProps4.xml><?xml version="1.0" encoding="utf-8"?>
<ds:datastoreItem xmlns:ds="http://schemas.openxmlformats.org/officeDocument/2006/customXml" ds:itemID="{AFCB1D61-C3A0-4E55-AD76-F103DCE59A8D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1762</TotalTime>
  <Words>770</Words>
  <Application>Microsoft Office PowerPoint</Application>
  <PresentationFormat>Экран (4:3)</PresentationFormat>
  <Paragraphs>168</Paragraphs>
  <Slides>29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ПРИРОДА И ПРИМЕТЫ </vt:lpstr>
      <vt:lpstr>ГРАМОТА И ОБУЧЕНИЕ </vt:lpstr>
      <vt:lpstr>О любви </vt:lpstr>
      <vt:lpstr>Рынок и власть денег </vt:lpstr>
      <vt:lpstr>Люди, их душевные свойства, внешний вид и поведение </vt:lpstr>
      <vt:lpstr>О счастье </vt:lpstr>
      <vt:lpstr>Ум и глупость </vt:lpstr>
      <vt:lpstr>Народная философия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204</cp:revision>
  <dcterms:created xsi:type="dcterms:W3CDTF">2011-06-01T10:12:09Z</dcterms:created>
  <dcterms:modified xsi:type="dcterms:W3CDTF">2011-06-15T13:23:18Z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0x010100A7EB7B98ED14DC47A4A595BD6B5DCF85</vt:lpwstr>
  </property>
  <property fmtid="{D5CDD505-2E9C-101B-9397-08002B2CF9AE}" pid="4" name="_dlc_DocIdItemGuid">
    <vt:lpwstr>2719a605-5610-4978-ba32-80ddb7594145</vt:lpwstr>
  </property>
</Properties>
</file>