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3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69" r:id="rId2"/>
    <p:sldId id="270" r:id="rId3"/>
    <p:sldId id="271" r:id="rId4"/>
    <p:sldId id="272" r:id="rId5"/>
    <p:sldId id="273" r:id="rId6"/>
    <p:sldId id="256" r:id="rId7"/>
    <p:sldId id="257" r:id="rId8"/>
    <p:sldId id="258" r:id="rId9"/>
    <p:sldId id="259" r:id="rId10"/>
    <p:sldId id="260" r:id="rId11"/>
    <p:sldId id="261" r:id="rId12"/>
    <p:sldId id="262" r:id="rId13"/>
    <p:sldId id="264" r:id="rId14"/>
    <p:sldId id="263" r:id="rId15"/>
    <p:sldId id="274" r:id="rId16"/>
    <p:sldId id="267" r:id="rId17"/>
    <p:sldId id="268" r:id="rId18"/>
    <p:sldId id="265" r:id="rId19"/>
    <p:sldId id="275" r:id="rId20"/>
    <p:sldId id="266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28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21.07.2011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21.07.2011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21.07.2011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21.07.2011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21.07.2011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21.07.2011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med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21.07.2011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med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21.07.2011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21.07.2011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21.07.2011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21.07.2011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21.07.2011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 spd="med">
    <p:wedge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вот так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2609850"/>
            <a:ext cx="3494087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Овал 4"/>
          <p:cNvSpPr/>
          <p:nvPr/>
        </p:nvSpPr>
        <p:spPr>
          <a:xfrm>
            <a:off x="431540" y="282674"/>
            <a:ext cx="6552728" cy="23271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/>
              <a:t>Причастие </a:t>
            </a:r>
          </a:p>
          <a:p>
            <a:pPr algn="ctr"/>
            <a:r>
              <a:rPr lang="ru-RU" sz="4000" b="1" dirty="0" smtClean="0"/>
              <a:t>как часть речи</a:t>
            </a:r>
            <a:endParaRPr lang="ru-RU" sz="40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6012160" y="5373216"/>
            <a:ext cx="29523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Подготовила учитель русского языка </a:t>
            </a:r>
          </a:p>
          <a:p>
            <a:pPr algn="ctr"/>
            <a:r>
              <a:rPr lang="ru-RU" b="1" dirty="0" smtClean="0"/>
              <a:t>МОУ «СОШ № 8» Жукова Л.Г.</a:t>
            </a:r>
            <a:endParaRPr lang="ru-RU" b="1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764704"/>
            <a:ext cx="4370784" cy="23762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Жёлты</a:t>
            </a:r>
            <a:r>
              <a:rPr lang="ru-RU" sz="2400" b="1" dirty="0" smtClean="0"/>
              <a:t>й </a:t>
            </a:r>
          </a:p>
          <a:p>
            <a:pPr algn="ctr"/>
            <a:endParaRPr lang="ru-RU" sz="2400" b="1" dirty="0" smtClean="0"/>
          </a:p>
          <a:p>
            <a:pPr algn="ctr"/>
            <a:r>
              <a:rPr lang="ru-RU" sz="2400" b="1" u="sng" dirty="0" smtClean="0"/>
              <a:t>постоянный признак </a:t>
            </a:r>
            <a:r>
              <a:rPr lang="ru-RU" sz="2400" b="1" dirty="0" smtClean="0"/>
              <a:t>(лист, который цвет не изменит, цвет постоянен) </a:t>
            </a:r>
            <a:endParaRPr lang="ru-RU" sz="24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3645024"/>
            <a:ext cx="4392488" cy="25202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Желтеющий</a:t>
            </a:r>
          </a:p>
          <a:p>
            <a:pPr algn="ctr"/>
            <a:endParaRPr lang="ru-RU" dirty="0" smtClean="0"/>
          </a:p>
          <a:p>
            <a:pPr algn="ctr"/>
            <a:r>
              <a:rPr lang="ru-RU" sz="2400" b="1" u="sng" dirty="0" smtClean="0"/>
              <a:t>непостоянный признак </a:t>
            </a:r>
          </a:p>
          <a:p>
            <a:pPr algn="ctr"/>
            <a:r>
              <a:rPr lang="ru-RU" sz="2400" b="1" dirty="0" smtClean="0"/>
              <a:t>(цвет листа находится в процессе изменения, действия)</a:t>
            </a:r>
            <a:endParaRPr lang="ru-RU" sz="2400" b="1" dirty="0"/>
          </a:p>
        </p:txBody>
      </p:sp>
      <p:sp>
        <p:nvSpPr>
          <p:cNvPr id="20" name="Стрелка вправо 19"/>
          <p:cNvSpPr/>
          <p:nvPr/>
        </p:nvSpPr>
        <p:spPr>
          <a:xfrm>
            <a:off x="5148064" y="170080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право 20"/>
          <p:cNvSpPr/>
          <p:nvPr/>
        </p:nvSpPr>
        <p:spPr>
          <a:xfrm>
            <a:off x="5220072" y="465313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/>
          <p:cNvSpPr txBox="1"/>
          <p:nvPr/>
        </p:nvSpPr>
        <p:spPr>
          <a:xfrm>
            <a:off x="6012160" y="1484784"/>
            <a:ext cx="29158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Имя прилагательное</a:t>
            </a:r>
            <a:endParaRPr lang="ru-RU" sz="2400" b="1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6300192" y="4509120"/>
            <a:ext cx="257153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dirty="0" smtClean="0"/>
              <a:t>Причастие</a:t>
            </a:r>
            <a:endParaRPr lang="ru-RU" sz="2400" b="1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20" grpId="0" animBg="1"/>
      <p:bldP spid="21" grpId="0" animBg="1"/>
      <p:bldP spid="22" grpId="0"/>
      <p:bldP spid="2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51520" y="1397000"/>
          <a:ext cx="8640960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0"/>
                <a:gridCol w="432048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Сходство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Различие</a:t>
                      </a:r>
                      <a:endParaRPr lang="ru-RU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Вопрос (какой?)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u="sng" dirty="0" smtClean="0"/>
                        <a:t>Имя прилагательное</a:t>
                      </a:r>
                    </a:p>
                    <a:p>
                      <a:r>
                        <a:rPr lang="ru-RU" sz="2000" b="1" i="1" u="none" dirty="0" smtClean="0"/>
                        <a:t>Признак предмета, постоянный признак (ровный, вечерний,</a:t>
                      </a:r>
                    </a:p>
                    <a:p>
                      <a:r>
                        <a:rPr lang="ru-RU" sz="2000" b="1" i="1" u="none" dirty="0" smtClean="0"/>
                        <a:t>золотой…)</a:t>
                      </a:r>
                      <a:endParaRPr lang="ru-RU" sz="2000" b="1" i="1" u="non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u="sng" dirty="0" smtClean="0"/>
                        <a:t>Причастие</a:t>
                      </a:r>
                    </a:p>
                    <a:p>
                      <a:r>
                        <a:rPr lang="ru-RU" sz="2000" b="1" i="1" u="none" dirty="0" smtClean="0"/>
                        <a:t>Признак предмета </a:t>
                      </a:r>
                      <a:r>
                        <a:rPr lang="ru-RU" sz="2000" b="1" i="1" u="sng" dirty="0" smtClean="0"/>
                        <a:t>по действию,</a:t>
                      </a:r>
                    </a:p>
                    <a:p>
                      <a:r>
                        <a:rPr lang="ru-RU" sz="2000" b="1" i="1" u="none" dirty="0" smtClean="0"/>
                        <a:t> признак проявляется не постоянно, а</a:t>
                      </a:r>
                      <a:r>
                        <a:rPr lang="ru-RU" sz="2000" b="1" i="1" u="none" baseline="0" dirty="0" smtClean="0"/>
                        <a:t> во времени (выровненный, </a:t>
                      </a:r>
                      <a:r>
                        <a:rPr lang="ru-RU" sz="2000" b="1" i="1" u="none" baseline="0" dirty="0" err="1" smtClean="0"/>
                        <a:t>вечереющий</a:t>
                      </a:r>
                      <a:r>
                        <a:rPr lang="ru-RU" sz="2000" b="1" i="1" u="none" baseline="0" dirty="0" smtClean="0"/>
                        <a:t>, позолоченный…)</a:t>
                      </a:r>
                      <a:endParaRPr lang="ru-RU" sz="1800" b="1" i="1" u="non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611560" y="332656"/>
            <a:ext cx="7848872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4">
                    <a:lumMod val="50000"/>
                  </a:schemeClr>
                </a:solidFill>
              </a:rPr>
              <a:t>Имя прилагательное - причастие</a:t>
            </a:r>
            <a:endParaRPr lang="ru-RU" sz="28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9218" name="Picture 2" descr="C:\Users\111\Desktop\картинки\школа\Рисунок1 (2)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3789040"/>
            <a:ext cx="2088232" cy="1626879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1556792"/>
            <a:ext cx="77048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Причастие = </a:t>
            </a:r>
          </a:p>
          <a:p>
            <a:pPr algn="ctr"/>
            <a:r>
              <a:rPr lang="ru-RU" sz="4000" b="1" dirty="0" smtClean="0"/>
              <a:t>глагол + прилагательное</a:t>
            </a:r>
            <a:endParaRPr lang="ru-RU" sz="4000" b="1" dirty="0"/>
          </a:p>
        </p:txBody>
      </p:sp>
      <p:cxnSp>
        <p:nvCxnSpPr>
          <p:cNvPr id="4" name="Прямая со стрелкой 3"/>
          <p:cNvCxnSpPr/>
          <p:nvPr/>
        </p:nvCxnSpPr>
        <p:spPr>
          <a:xfrm rot="5400000">
            <a:off x="935596" y="3104964"/>
            <a:ext cx="504056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rot="16200000" flipH="1">
            <a:off x="2375756" y="3032956"/>
            <a:ext cx="504056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23528" y="3789040"/>
            <a:ext cx="1728192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Время</a:t>
            </a:r>
          </a:p>
          <a:p>
            <a:pPr algn="ctr"/>
            <a:r>
              <a:rPr lang="ru-RU" b="1" dirty="0" smtClean="0"/>
              <a:t>(настоящее, прошедшее время)</a:t>
            </a:r>
            <a:endParaRPr lang="ru-RU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267744" y="3861048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Вид</a:t>
            </a:r>
            <a:endParaRPr lang="ru-RU" sz="2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4211960" y="3861048"/>
            <a:ext cx="43924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Род</a:t>
            </a:r>
            <a:r>
              <a:rPr lang="ru-RU" sz="2400" dirty="0" smtClean="0"/>
              <a:t>         </a:t>
            </a:r>
            <a:r>
              <a:rPr lang="ru-RU" sz="2400" b="1" dirty="0" smtClean="0"/>
              <a:t>Число</a:t>
            </a:r>
            <a:r>
              <a:rPr lang="ru-RU" sz="2400" dirty="0" smtClean="0"/>
              <a:t>    </a:t>
            </a:r>
            <a:r>
              <a:rPr lang="ru-RU" sz="2400" b="1" dirty="0" smtClean="0"/>
              <a:t>Падеж</a:t>
            </a:r>
          </a:p>
          <a:p>
            <a:pPr algn="ctr"/>
            <a:endParaRPr lang="ru-RU" sz="2400" b="1" dirty="0" smtClean="0"/>
          </a:p>
          <a:p>
            <a:pPr algn="ctr"/>
            <a:r>
              <a:rPr lang="ru-RU" sz="2400" b="1" dirty="0" smtClean="0"/>
              <a:t>Синтаксическая роль</a:t>
            </a:r>
            <a:endParaRPr lang="ru-RU" sz="2400" b="1" dirty="0"/>
          </a:p>
        </p:txBody>
      </p:sp>
      <p:cxnSp>
        <p:nvCxnSpPr>
          <p:cNvPr id="14" name="Прямая со стрелкой 13"/>
          <p:cNvCxnSpPr/>
          <p:nvPr/>
        </p:nvCxnSpPr>
        <p:spPr>
          <a:xfrm rot="5400000">
            <a:off x="4535996" y="2960948"/>
            <a:ext cx="648072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rot="16200000" flipH="1">
            <a:off x="6012160" y="3068960"/>
            <a:ext cx="576064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rot="16200000" flipH="1">
            <a:off x="7053736" y="2886400"/>
            <a:ext cx="581356" cy="50384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 rot="5400000">
            <a:off x="4752020" y="3609020"/>
            <a:ext cx="1368152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" name="Picture 12" descr="Рисунок1123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88640"/>
            <a:ext cx="1944216" cy="213946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404664"/>
            <a:ext cx="8496944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   1. </a:t>
            </a:r>
            <a:r>
              <a:rPr lang="ru-RU" sz="3200" b="1" u="sng" dirty="0" smtClean="0">
                <a:solidFill>
                  <a:schemeClr val="accent4">
                    <a:lumMod val="75000"/>
                  </a:schemeClr>
                </a:solidFill>
              </a:rPr>
              <a:t>Причастие</a:t>
            </a:r>
            <a:r>
              <a:rPr lang="ru-RU" sz="2400" b="1" dirty="0" smtClean="0"/>
              <a:t> – самостоятельная часть речи, которая обозначает проявляющийся во времени признак предмета по действию и отвечает на вопросы  какой? (</a:t>
            </a:r>
            <a:r>
              <a:rPr lang="ru-RU" sz="2400" b="1" dirty="0" err="1" smtClean="0"/>
              <a:t>ая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ие</a:t>
            </a:r>
            <a:r>
              <a:rPr lang="ru-RU" sz="2400" b="1" dirty="0" smtClean="0"/>
              <a:t>).</a:t>
            </a:r>
          </a:p>
          <a:p>
            <a:r>
              <a:rPr lang="ru-RU" sz="2400" b="1" dirty="0" smtClean="0"/>
              <a:t>   2. Причастия бывают совершенного и несовершенного вида, настоящего и прошедшего времени.</a:t>
            </a:r>
          </a:p>
          <a:p>
            <a:r>
              <a:rPr lang="ru-RU" sz="2400" b="1" dirty="0" smtClean="0"/>
              <a:t>Изменяются по числам, падежам, по родам (только в ед. числе!).</a:t>
            </a:r>
          </a:p>
          <a:p>
            <a:r>
              <a:rPr lang="ru-RU" sz="2400" b="1" dirty="0" smtClean="0"/>
              <a:t>   3. В предложениях причастия обычно бывают определениями, реже – сказуемыми. </a:t>
            </a:r>
            <a:endParaRPr lang="ru-RU" sz="2400" b="1" dirty="0"/>
          </a:p>
        </p:txBody>
      </p:sp>
      <p:pic>
        <p:nvPicPr>
          <p:cNvPr id="6146" name="Picture 2" descr="C:\Users\111\Desktop\картинки\школа\093115f16d924f6a669787e5ae57bdd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5" y="4725144"/>
            <a:ext cx="1743453" cy="1716211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260648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Подсказка!</a:t>
            </a:r>
            <a:endParaRPr lang="ru-RU" sz="4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4" y="1916832"/>
            <a:ext cx="8424936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4">
                    <a:lumMod val="50000"/>
                  </a:schemeClr>
                </a:solidFill>
              </a:rPr>
              <a:t>Причастие можно заменить синонимичным сочетанием</a:t>
            </a:r>
          </a:p>
          <a:p>
            <a:pPr algn="ctr"/>
            <a:r>
              <a:rPr lang="ru-RU" sz="2800" b="1" dirty="0" smtClean="0"/>
              <a:t>(существительное + «который» + глагол)</a:t>
            </a:r>
          </a:p>
          <a:p>
            <a:pPr algn="ctr"/>
            <a:endParaRPr lang="ru-RU" sz="2800" b="1" dirty="0" smtClean="0"/>
          </a:p>
          <a:p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Желтеющий лист = </a:t>
            </a:r>
            <a:r>
              <a:rPr lang="ru-RU" sz="2800" b="1" dirty="0" err="1" smtClean="0">
                <a:solidFill>
                  <a:schemeClr val="accent2">
                    <a:lumMod val="50000"/>
                  </a:schemeClr>
                </a:solidFill>
              </a:rPr>
              <a:t>лист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, который желтеет</a:t>
            </a:r>
          </a:p>
          <a:p>
            <a:endParaRPr lang="ru-RU" sz="28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ru-RU" sz="28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Засеянное поле = </a:t>
            </a:r>
            <a:r>
              <a:rPr lang="ru-RU" sz="2800" b="1" dirty="0" err="1" smtClean="0">
                <a:solidFill>
                  <a:schemeClr val="accent2">
                    <a:lumMod val="50000"/>
                  </a:schemeClr>
                </a:solidFill>
              </a:rPr>
              <a:t>поле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, которое засеяли</a:t>
            </a:r>
            <a:endParaRPr lang="ru-RU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4" name="Picture 2" descr="C:\Users\111\Desktop\картинки\школа\школа\1070601182_0fe532a667_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332656"/>
            <a:ext cx="1451992" cy="1451992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899592" y="260648"/>
            <a:ext cx="7467600" cy="850106"/>
          </a:xfrm>
        </p:spPr>
        <p:txBody>
          <a:bodyPr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Образование причастий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0" y="1484784"/>
          <a:ext cx="9144000" cy="432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457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Действительные причастия</a:t>
                      </a:r>
                      <a:endParaRPr lang="ru-RU" sz="240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Страдательные </a:t>
                      </a:r>
                    </a:p>
                    <a:p>
                      <a:pPr algn="ctr"/>
                      <a:r>
                        <a:rPr lang="ru-RU" sz="24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причастия</a:t>
                      </a:r>
                      <a:endParaRPr lang="ru-RU" sz="240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u="sng" dirty="0" smtClean="0"/>
                        <a:t>Настоящее время</a:t>
                      </a:r>
                    </a:p>
                    <a:p>
                      <a:pPr algn="ctr"/>
                      <a:r>
                        <a:rPr lang="ru-RU" sz="2800" b="1" dirty="0" err="1" smtClean="0">
                          <a:solidFill>
                            <a:srgbClr val="C00000"/>
                          </a:solidFill>
                        </a:rPr>
                        <a:t>ущ</a:t>
                      </a:r>
                      <a:r>
                        <a:rPr lang="ru-RU" sz="2800" b="1" dirty="0" smtClean="0">
                          <a:solidFill>
                            <a:srgbClr val="C00000"/>
                          </a:solidFill>
                        </a:rPr>
                        <a:t>, </a:t>
                      </a:r>
                      <a:r>
                        <a:rPr lang="ru-RU" sz="2800" b="1" dirty="0" err="1" smtClean="0">
                          <a:solidFill>
                            <a:srgbClr val="C00000"/>
                          </a:solidFill>
                        </a:rPr>
                        <a:t>ющ</a:t>
                      </a:r>
                      <a:r>
                        <a:rPr lang="ru-RU" sz="2800" b="1" dirty="0" smtClean="0">
                          <a:solidFill>
                            <a:srgbClr val="C00000"/>
                          </a:solidFill>
                        </a:rPr>
                        <a:t> – от гл. </a:t>
                      </a:r>
                      <a:r>
                        <a:rPr lang="en-US" sz="2800" b="1" dirty="0" smtClean="0">
                          <a:solidFill>
                            <a:srgbClr val="C00000"/>
                          </a:solidFill>
                        </a:rPr>
                        <a:t>I</a:t>
                      </a:r>
                      <a:r>
                        <a:rPr lang="en-US" sz="2800" b="1" baseline="0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ru-RU" sz="2800" b="1" baseline="0" dirty="0" err="1" smtClean="0">
                          <a:solidFill>
                            <a:srgbClr val="C00000"/>
                          </a:solidFill>
                        </a:rPr>
                        <a:t>спр</a:t>
                      </a:r>
                      <a:r>
                        <a:rPr lang="ru-RU" sz="2800" b="1" baseline="0" dirty="0" smtClean="0">
                          <a:solidFill>
                            <a:srgbClr val="C00000"/>
                          </a:solidFill>
                        </a:rPr>
                        <a:t>.</a:t>
                      </a:r>
                    </a:p>
                    <a:p>
                      <a:pPr algn="ctr"/>
                      <a:r>
                        <a:rPr lang="ru-RU" sz="2800" b="1" baseline="0" dirty="0" err="1" smtClean="0">
                          <a:solidFill>
                            <a:srgbClr val="C00000"/>
                          </a:solidFill>
                        </a:rPr>
                        <a:t>ащ</a:t>
                      </a:r>
                      <a:r>
                        <a:rPr lang="ru-RU" sz="2800" b="1" baseline="0" dirty="0" smtClean="0">
                          <a:solidFill>
                            <a:srgbClr val="C00000"/>
                          </a:solidFill>
                        </a:rPr>
                        <a:t>, </a:t>
                      </a:r>
                      <a:r>
                        <a:rPr lang="ru-RU" sz="2800" b="1" baseline="0" dirty="0" err="1" smtClean="0">
                          <a:solidFill>
                            <a:srgbClr val="C00000"/>
                          </a:solidFill>
                        </a:rPr>
                        <a:t>ящ</a:t>
                      </a:r>
                      <a:r>
                        <a:rPr lang="ru-RU" sz="2800" b="1" baseline="0" dirty="0" smtClean="0">
                          <a:solidFill>
                            <a:srgbClr val="C00000"/>
                          </a:solidFill>
                        </a:rPr>
                        <a:t> – от гл. </a:t>
                      </a:r>
                      <a:r>
                        <a:rPr lang="en-US" sz="2800" b="1" baseline="0" dirty="0" smtClean="0">
                          <a:solidFill>
                            <a:srgbClr val="C00000"/>
                          </a:solidFill>
                        </a:rPr>
                        <a:t>II</a:t>
                      </a:r>
                      <a:r>
                        <a:rPr lang="ru-RU" sz="2800" b="1" baseline="0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ru-RU" sz="2800" b="1" baseline="0" dirty="0" err="1" smtClean="0">
                          <a:solidFill>
                            <a:srgbClr val="C00000"/>
                          </a:solidFill>
                        </a:rPr>
                        <a:t>спр</a:t>
                      </a:r>
                      <a:r>
                        <a:rPr lang="ru-RU" sz="2800" b="1" baseline="0" dirty="0" smtClean="0">
                          <a:solidFill>
                            <a:srgbClr val="C00000"/>
                          </a:solidFill>
                        </a:rPr>
                        <a:t>.</a:t>
                      </a:r>
                    </a:p>
                    <a:p>
                      <a:pPr algn="ctr"/>
                      <a:r>
                        <a:rPr lang="ru-RU" sz="2400" b="1" i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Борющийся, клеящий</a:t>
                      </a:r>
                    </a:p>
                    <a:p>
                      <a:pPr algn="ctr"/>
                      <a:endParaRPr lang="ru-RU" sz="2000" b="1" baseline="0" dirty="0" smtClean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ru-RU" sz="2000" b="1" u="sng" baseline="0" dirty="0" smtClean="0">
                          <a:solidFill>
                            <a:schemeClr val="tx1"/>
                          </a:solidFill>
                        </a:rPr>
                        <a:t>Прошедшее время</a:t>
                      </a:r>
                    </a:p>
                    <a:p>
                      <a:pPr algn="ctr"/>
                      <a:r>
                        <a:rPr lang="ru-RU" sz="2800" b="1" dirty="0" err="1" smtClean="0">
                          <a:solidFill>
                            <a:srgbClr val="C00000"/>
                          </a:solidFill>
                        </a:rPr>
                        <a:t>вш</a:t>
                      </a:r>
                      <a:r>
                        <a:rPr lang="ru-RU" sz="2800" b="1" dirty="0" smtClean="0">
                          <a:solidFill>
                            <a:srgbClr val="C00000"/>
                          </a:solidFill>
                        </a:rPr>
                        <a:t>, </a:t>
                      </a:r>
                      <a:r>
                        <a:rPr lang="ru-RU" sz="2800" b="1" dirty="0" err="1" smtClean="0">
                          <a:solidFill>
                            <a:srgbClr val="C00000"/>
                          </a:solidFill>
                        </a:rPr>
                        <a:t>ш</a:t>
                      </a:r>
                      <a:endParaRPr lang="ru-RU" sz="2800" b="1" dirty="0" smtClean="0">
                        <a:solidFill>
                          <a:srgbClr val="C00000"/>
                        </a:solidFill>
                      </a:endParaRPr>
                    </a:p>
                    <a:p>
                      <a:pPr algn="ctr"/>
                      <a:r>
                        <a:rPr lang="ru-RU" sz="240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Засмотревшийся,</a:t>
                      </a:r>
                    </a:p>
                    <a:p>
                      <a:pPr algn="ctr"/>
                      <a:r>
                        <a:rPr lang="ru-RU" sz="240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унесший</a:t>
                      </a:r>
                      <a:endParaRPr lang="ru-RU" sz="2000" b="1" i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u="sng" dirty="0" smtClean="0"/>
                        <a:t>Настоящее время</a:t>
                      </a:r>
                    </a:p>
                    <a:p>
                      <a:pPr algn="ctr"/>
                      <a:r>
                        <a:rPr lang="ru-RU" sz="2800" b="1" dirty="0" err="1" smtClean="0">
                          <a:solidFill>
                            <a:srgbClr val="C00000"/>
                          </a:solidFill>
                        </a:rPr>
                        <a:t>ом</a:t>
                      </a:r>
                      <a:r>
                        <a:rPr lang="ru-RU" sz="2800" b="1" dirty="0" smtClean="0">
                          <a:solidFill>
                            <a:srgbClr val="C00000"/>
                          </a:solidFill>
                        </a:rPr>
                        <a:t>, ем - от гл. </a:t>
                      </a:r>
                      <a:r>
                        <a:rPr lang="en-US" sz="2800" b="1" dirty="0" smtClean="0">
                          <a:solidFill>
                            <a:srgbClr val="C00000"/>
                          </a:solidFill>
                        </a:rPr>
                        <a:t>I</a:t>
                      </a:r>
                      <a:r>
                        <a:rPr lang="en-US" sz="2800" b="1" baseline="0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ru-RU" sz="2800" b="1" baseline="0" dirty="0" err="1" smtClean="0">
                          <a:solidFill>
                            <a:srgbClr val="C00000"/>
                          </a:solidFill>
                        </a:rPr>
                        <a:t>спр</a:t>
                      </a:r>
                      <a:r>
                        <a:rPr lang="ru-RU" sz="2800" b="1" baseline="0" dirty="0" smtClean="0">
                          <a:solidFill>
                            <a:srgbClr val="C00000"/>
                          </a:solidFill>
                        </a:rPr>
                        <a:t>.</a:t>
                      </a:r>
                    </a:p>
                    <a:p>
                      <a:pPr algn="ctr"/>
                      <a:r>
                        <a:rPr lang="ru-RU" sz="2800" b="1" baseline="0" dirty="0" smtClean="0">
                          <a:solidFill>
                            <a:srgbClr val="C00000"/>
                          </a:solidFill>
                        </a:rPr>
                        <a:t>им - от гл. </a:t>
                      </a:r>
                      <a:r>
                        <a:rPr lang="en-US" sz="2800" b="1" baseline="0" dirty="0" smtClean="0">
                          <a:solidFill>
                            <a:srgbClr val="C00000"/>
                          </a:solidFill>
                        </a:rPr>
                        <a:t>II</a:t>
                      </a:r>
                      <a:r>
                        <a:rPr lang="ru-RU" sz="2800" b="1" baseline="0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ru-RU" sz="2800" b="1" baseline="0" dirty="0" err="1" smtClean="0">
                          <a:solidFill>
                            <a:srgbClr val="C00000"/>
                          </a:solidFill>
                        </a:rPr>
                        <a:t>спр</a:t>
                      </a:r>
                      <a:r>
                        <a:rPr lang="ru-RU" sz="2800" b="1" baseline="0" dirty="0" smtClean="0">
                          <a:solidFill>
                            <a:srgbClr val="C00000"/>
                          </a:solidFill>
                        </a:rPr>
                        <a:t>.</a:t>
                      </a:r>
                    </a:p>
                    <a:p>
                      <a:pPr algn="ctr"/>
                      <a:r>
                        <a:rPr lang="ru-RU" sz="2400" b="1" i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Одеваемая, гонимый</a:t>
                      </a:r>
                      <a:endParaRPr lang="ru-RU" sz="2000" b="1" i="1" baseline="0" dirty="0" smtClean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endParaRPr lang="ru-RU" sz="2800" b="1" baseline="0" dirty="0" smtClean="0">
                        <a:solidFill>
                          <a:srgbClr val="C00000"/>
                        </a:solidFill>
                      </a:endParaRPr>
                    </a:p>
                    <a:p>
                      <a:pPr algn="ctr"/>
                      <a:r>
                        <a:rPr lang="ru-RU" sz="2000" b="1" u="sng" baseline="0" dirty="0" smtClean="0">
                          <a:solidFill>
                            <a:schemeClr val="tx1"/>
                          </a:solidFill>
                        </a:rPr>
                        <a:t>Прошедшее время</a:t>
                      </a:r>
                      <a:endParaRPr lang="ru-RU" sz="2800" b="1" u="sng" baseline="0" dirty="0" smtClean="0">
                        <a:solidFill>
                          <a:srgbClr val="C00000"/>
                        </a:solidFill>
                      </a:endParaRPr>
                    </a:p>
                    <a:p>
                      <a:pPr algn="ctr"/>
                      <a:r>
                        <a:rPr lang="ru-RU" sz="2800" b="1" baseline="0" dirty="0" err="1" smtClean="0">
                          <a:solidFill>
                            <a:srgbClr val="C00000"/>
                          </a:solidFill>
                        </a:rPr>
                        <a:t>енн</a:t>
                      </a:r>
                      <a:r>
                        <a:rPr lang="ru-RU" sz="2800" b="1" baseline="0" dirty="0" smtClean="0">
                          <a:solidFill>
                            <a:srgbClr val="C00000"/>
                          </a:solidFill>
                        </a:rPr>
                        <a:t>, </a:t>
                      </a:r>
                      <a:r>
                        <a:rPr lang="ru-RU" sz="2800" b="1" baseline="0" dirty="0" err="1" smtClean="0">
                          <a:solidFill>
                            <a:srgbClr val="C00000"/>
                          </a:solidFill>
                        </a:rPr>
                        <a:t>ённ</a:t>
                      </a:r>
                      <a:r>
                        <a:rPr lang="ru-RU" sz="2800" b="1" baseline="0" dirty="0" smtClean="0">
                          <a:solidFill>
                            <a:srgbClr val="C00000"/>
                          </a:solidFill>
                        </a:rPr>
                        <a:t>, </a:t>
                      </a:r>
                      <a:r>
                        <a:rPr lang="ru-RU" sz="2800" b="1" baseline="0" dirty="0" err="1" smtClean="0">
                          <a:solidFill>
                            <a:srgbClr val="C00000"/>
                          </a:solidFill>
                        </a:rPr>
                        <a:t>нн</a:t>
                      </a:r>
                      <a:r>
                        <a:rPr lang="ru-RU" sz="2800" b="1" baseline="0" dirty="0" smtClean="0">
                          <a:solidFill>
                            <a:srgbClr val="C00000"/>
                          </a:solidFill>
                        </a:rPr>
                        <a:t>, т</a:t>
                      </a:r>
                    </a:p>
                    <a:p>
                      <a:pPr algn="ctr"/>
                      <a:r>
                        <a:rPr lang="ru-RU" sz="240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Увиденный, услышанный, пригретый</a:t>
                      </a:r>
                      <a:endParaRPr lang="ru-RU" sz="2400" b="1" i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627784" y="0"/>
            <a:ext cx="6156176" cy="1196752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Практическая работа № 1</a:t>
            </a:r>
            <a:endParaRPr lang="ru-RU" sz="2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Picture 3" descr="C:\Users\111\Desktop\картинки\школа\школа\chouettemail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60648"/>
            <a:ext cx="1937465" cy="1512168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539552" y="1988840"/>
            <a:ext cx="82809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u="sng" cap="small" dirty="0" smtClean="0">
                <a:solidFill>
                  <a:schemeClr val="accent4">
                    <a:lumMod val="75000"/>
                  </a:schemeClr>
                </a:solidFill>
                <a:ea typeface="+mj-ea"/>
                <a:cs typeface="+mj-cs"/>
              </a:rPr>
              <a:t>Распредели в два столбика данные слова, в левый – прилагательные, в правый - причастия</a:t>
            </a:r>
            <a:r>
              <a:rPr lang="ru-RU" sz="2000" b="1" u="sng" cap="small" dirty="0" smtClean="0">
                <a:solidFill>
                  <a:srgbClr val="444D26"/>
                </a:solidFill>
                <a:ea typeface="+mj-ea"/>
                <a:cs typeface="+mj-cs"/>
              </a:rPr>
              <a:t/>
            </a:r>
            <a:br>
              <a:rPr lang="ru-RU" sz="2000" b="1" u="sng" cap="small" dirty="0" smtClean="0">
                <a:solidFill>
                  <a:srgbClr val="444D26"/>
                </a:solidFill>
                <a:ea typeface="+mj-ea"/>
                <a:cs typeface="+mj-cs"/>
              </a:rPr>
            </a:br>
            <a:endParaRPr lang="ru-RU" sz="2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11560" y="2780928"/>
            <a:ext cx="792088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Зеленый луг, построенное здание, плачущий ребенок, грязная лужа, вкусный крыжовник, бушующее море, связанная кофта, вымытые руки, легкая задача, резкий звук, немигающий взгляд, цветущий луг, развесистый клен, величайшее открытие</a:t>
            </a:r>
            <a:endParaRPr lang="ru-RU" sz="2800" b="1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Проверим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1988840"/>
            <a:ext cx="3960440" cy="45434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</a:rPr>
              <a:t>Имя прилагательное</a:t>
            </a:r>
          </a:p>
          <a:p>
            <a:pPr>
              <a:buNone/>
            </a:pPr>
            <a:r>
              <a:rPr lang="ru-RU" b="1" dirty="0" smtClean="0"/>
              <a:t>Зеленый луг, </a:t>
            </a:r>
          </a:p>
          <a:p>
            <a:pPr>
              <a:buNone/>
            </a:pPr>
            <a:r>
              <a:rPr lang="ru-RU" b="1" dirty="0" smtClean="0"/>
              <a:t>грязная лужа, </a:t>
            </a:r>
          </a:p>
          <a:p>
            <a:pPr>
              <a:buNone/>
            </a:pPr>
            <a:r>
              <a:rPr lang="ru-RU" b="1" dirty="0" smtClean="0"/>
              <a:t>вкусный крыжовник,</a:t>
            </a:r>
          </a:p>
          <a:p>
            <a:pPr>
              <a:buNone/>
            </a:pPr>
            <a:r>
              <a:rPr lang="ru-RU" b="1" dirty="0" smtClean="0"/>
              <a:t>легкая задача, </a:t>
            </a:r>
          </a:p>
          <a:p>
            <a:pPr>
              <a:buNone/>
            </a:pPr>
            <a:r>
              <a:rPr lang="ru-RU" b="1" dirty="0" smtClean="0"/>
              <a:t>резкий звук,</a:t>
            </a:r>
          </a:p>
          <a:p>
            <a:pPr>
              <a:buNone/>
            </a:pPr>
            <a:r>
              <a:rPr lang="ru-RU" b="1" dirty="0" smtClean="0"/>
              <a:t>развесистый клен,</a:t>
            </a:r>
          </a:p>
          <a:p>
            <a:pPr>
              <a:buNone/>
            </a:pPr>
            <a:r>
              <a:rPr lang="ru-RU" b="1" dirty="0" smtClean="0"/>
              <a:t>величайшее открытие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572000" y="1988840"/>
            <a:ext cx="3873624" cy="4572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</a:rPr>
              <a:t>Причастие</a:t>
            </a:r>
          </a:p>
          <a:p>
            <a:pPr>
              <a:buNone/>
            </a:pPr>
            <a:r>
              <a:rPr lang="ru-RU" b="1" dirty="0" smtClean="0"/>
              <a:t>построенное здание, </a:t>
            </a:r>
          </a:p>
          <a:p>
            <a:pPr>
              <a:buNone/>
            </a:pPr>
            <a:r>
              <a:rPr lang="ru-RU" b="1" dirty="0" smtClean="0"/>
              <a:t>плачущий ребенок,</a:t>
            </a:r>
          </a:p>
          <a:p>
            <a:pPr>
              <a:buNone/>
            </a:pPr>
            <a:r>
              <a:rPr lang="ru-RU" b="1" dirty="0" smtClean="0"/>
              <a:t>бушующее море,</a:t>
            </a:r>
          </a:p>
          <a:p>
            <a:pPr>
              <a:buNone/>
            </a:pPr>
            <a:r>
              <a:rPr lang="ru-RU" b="1" dirty="0" smtClean="0"/>
              <a:t>связанная кофта, </a:t>
            </a:r>
          </a:p>
          <a:p>
            <a:pPr>
              <a:buNone/>
            </a:pPr>
            <a:r>
              <a:rPr lang="ru-RU" b="1" dirty="0" smtClean="0"/>
              <a:t>вымытые руки, </a:t>
            </a:r>
          </a:p>
          <a:p>
            <a:pPr>
              <a:buNone/>
            </a:pPr>
            <a:r>
              <a:rPr lang="ru-RU" b="1" dirty="0" smtClean="0"/>
              <a:t>немигающий взгляд, </a:t>
            </a:r>
          </a:p>
          <a:p>
            <a:pPr>
              <a:buNone/>
            </a:pPr>
            <a:r>
              <a:rPr lang="ru-RU" b="1" dirty="0" smtClean="0"/>
              <a:t>цветущий луг </a:t>
            </a:r>
            <a:endParaRPr lang="ru-RU" dirty="0"/>
          </a:p>
        </p:txBody>
      </p:sp>
      <p:pic>
        <p:nvPicPr>
          <p:cNvPr id="6" name="Picture 2" descr="C:\Users\111\Desktop\картинки\школа\школа\1070601182_0fe532a667_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260648"/>
            <a:ext cx="1451992" cy="1451992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332656"/>
            <a:ext cx="792088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Практическая работа № 2</a:t>
            </a:r>
          </a:p>
          <a:p>
            <a:pPr algn="r"/>
            <a:r>
              <a:rPr lang="ru-RU" sz="2400" b="1" u="sng" dirty="0" smtClean="0"/>
              <a:t>Укажи прилагательные и причастия.</a:t>
            </a:r>
          </a:p>
          <a:p>
            <a:pPr algn="ctr"/>
            <a:r>
              <a:rPr lang="ru-RU" sz="2400" b="1" u="sng" dirty="0" smtClean="0"/>
              <a:t>Подчеркни причастия как член </a:t>
            </a:r>
          </a:p>
          <a:p>
            <a:pPr algn="ctr"/>
            <a:r>
              <a:rPr lang="ru-RU" sz="2400" b="1" u="sng" dirty="0" smtClean="0"/>
              <a:t>предложения. </a:t>
            </a:r>
            <a:endParaRPr lang="ru-RU" sz="2400" b="1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323528" y="2132856"/>
            <a:ext cx="8568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>
                <a:solidFill>
                  <a:schemeClr val="accent5">
                    <a:lumMod val="50000"/>
                  </a:schemeClr>
                </a:solidFill>
              </a:rPr>
              <a:t>По небу плыли светлые облака. – На светлеющем небосклоне начала гаснуть вечерняя звезда. – В светлевшем небе показались стаи птиц.</a:t>
            </a:r>
            <a:endParaRPr lang="ru-RU" sz="2400" b="1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3356992"/>
            <a:ext cx="82089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>
                <a:solidFill>
                  <a:schemeClr val="accent4">
                    <a:lumMod val="50000"/>
                  </a:schemeClr>
                </a:solidFill>
              </a:rPr>
              <a:t>В  вечернем воздухе долго то раздавались, то замирали звуки знакомой мелодии. – В густом вечереющем воздухе летали грачи.</a:t>
            </a:r>
            <a:endParaRPr lang="ru-RU" sz="2400" b="1" i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4581128"/>
            <a:ext cx="820891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>
                <a:solidFill>
                  <a:schemeClr val="bg2">
                    <a:lumMod val="25000"/>
                  </a:schemeClr>
                </a:solidFill>
              </a:rPr>
              <a:t>Белая берёза под моим окном принакрылась снегом, точно серебром. – Люблю дымок спаленной жнивы… и на холме средь желтой нивы чету белеющих берез. – На полях лежал белейший снег.</a:t>
            </a:r>
            <a:endParaRPr lang="ru-RU" sz="2400" b="1" i="1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9" name="Picture 3" descr="C:\Users\111\Desktop\картинки\школа\школа\chouettemail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8"/>
            <a:ext cx="1937465" cy="151216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111\Desktop\картинки\школа\школа\chouettemail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60648"/>
            <a:ext cx="1937465" cy="1512168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771800" y="476672"/>
            <a:ext cx="51443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Практическая работа № 3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1560" y="2492896"/>
            <a:ext cx="82809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Выполни упражнение № 56.</a:t>
            </a:r>
          </a:p>
          <a:p>
            <a:pPr algn="ctr"/>
            <a:r>
              <a:rPr lang="ru-RU" sz="2400" b="1" dirty="0" smtClean="0"/>
              <a:t>Выпиши из текста сначала прилагательные (вместе с существительными), </a:t>
            </a:r>
          </a:p>
          <a:p>
            <a:pPr algn="ctr"/>
            <a:r>
              <a:rPr lang="ru-RU" sz="2400" b="1" dirty="0" smtClean="0"/>
              <a:t>затем – причастия (вместе с существительными)</a:t>
            </a:r>
            <a:endParaRPr lang="ru-RU" sz="2400" b="1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31640" y="476672"/>
            <a:ext cx="68407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Жили-были суффиксы</a:t>
            </a:r>
          </a:p>
          <a:p>
            <a:endParaRPr lang="ru-RU" sz="2400" b="1" dirty="0" smtClean="0"/>
          </a:p>
          <a:p>
            <a:endParaRPr lang="ru-RU" sz="2400" b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043608" y="1196752"/>
          <a:ext cx="6096000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i="0" dirty="0" smtClean="0">
                          <a:solidFill>
                            <a:schemeClr val="tx1"/>
                          </a:solidFill>
                        </a:rPr>
                        <a:t>УЩ,</a:t>
                      </a:r>
                      <a:r>
                        <a:rPr lang="ru-RU" sz="2000" i="0" baseline="0" dirty="0" smtClean="0">
                          <a:solidFill>
                            <a:schemeClr val="tx1"/>
                          </a:solidFill>
                        </a:rPr>
                        <a:t> ЮЩ</a:t>
                      </a:r>
                    </a:p>
                    <a:p>
                      <a:pPr algn="ctr"/>
                      <a:r>
                        <a:rPr lang="ru-RU" sz="2000" i="0" baseline="0" dirty="0" smtClean="0">
                          <a:solidFill>
                            <a:schemeClr val="tx1"/>
                          </a:solidFill>
                        </a:rPr>
                        <a:t>АЩ, ЯЩ</a:t>
                      </a:r>
                      <a:endParaRPr lang="ru-RU" sz="2000" i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ВШ,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</a:rPr>
                        <a:t> Ш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ОМ,</a:t>
                      </a:r>
                      <a:r>
                        <a:rPr lang="ru-RU" sz="2000" b="1" baseline="0" dirty="0" smtClean="0"/>
                        <a:t> ЕМ, ИМ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ЕНН, (А,Я)НН, Т</a:t>
                      </a:r>
                      <a:endParaRPr lang="ru-RU" sz="20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51520" y="2564904"/>
            <a:ext cx="835292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Были они одинаковые, ничего не значащие. Бредут они по стране Грамматике и плачут. </a:t>
            </a:r>
          </a:p>
          <a:p>
            <a:pPr algn="ctr"/>
            <a:r>
              <a:rPr lang="ru-RU" sz="2400" b="1" dirty="0" smtClean="0"/>
              <a:t>А навстречу им Глаголы </a:t>
            </a: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</a:rPr>
              <a:t>«лететь, плачут, нести». </a:t>
            </a:r>
          </a:p>
          <a:p>
            <a:r>
              <a:rPr lang="ru-RU" sz="2400" b="1" dirty="0" smtClean="0"/>
              <a:t>- Почему, суффиксы, плачете?</a:t>
            </a:r>
          </a:p>
          <a:p>
            <a:r>
              <a:rPr lang="ru-RU" sz="2400" b="1" dirty="0" smtClean="0"/>
              <a:t>- Бедные мы, одинокие, ничего не значащие. Другие суффиксы новые слова помогают образовывать. Вон </a:t>
            </a:r>
            <a:r>
              <a:rPr lang="ru-RU" sz="2400" b="1" i="1" dirty="0" smtClean="0"/>
              <a:t>–чик, -</a:t>
            </a:r>
            <a:r>
              <a:rPr lang="ru-RU" sz="2400" b="1" i="1" dirty="0" err="1" smtClean="0"/>
              <a:t>щик</a:t>
            </a:r>
            <a:r>
              <a:rPr lang="ru-RU" sz="2400" b="1" i="1" dirty="0" smtClean="0"/>
              <a:t>, -ан, -</a:t>
            </a:r>
            <a:r>
              <a:rPr lang="ru-RU" sz="2400" b="1" i="1" dirty="0" err="1" smtClean="0"/>
              <a:t>ян</a:t>
            </a:r>
            <a:r>
              <a:rPr lang="ru-RU" sz="2400" b="1" i="1" dirty="0" smtClean="0"/>
              <a:t>… </a:t>
            </a:r>
            <a:r>
              <a:rPr lang="ru-RU" sz="2400" b="1" dirty="0" smtClean="0"/>
              <a:t>всех не перечислишь, а мы живем без слов.</a:t>
            </a:r>
          </a:p>
          <a:p>
            <a:r>
              <a:rPr lang="ru-RU" sz="2400" b="1" dirty="0" smtClean="0"/>
              <a:t>- А вы попытайтесь формы образовывать. Возьмите мою основу, - предложил Глагол.</a:t>
            </a:r>
            <a:endParaRPr lang="ru-RU" sz="2400" b="1" dirty="0"/>
          </a:p>
        </p:txBody>
      </p:sp>
      <p:pic>
        <p:nvPicPr>
          <p:cNvPr id="11267" name="Picture 3" descr="C:\Users\111\Desktop\картинки\разное\красота_анимации\j0283270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332656"/>
            <a:ext cx="1626592" cy="122413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260648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Проверим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467544" y="1628800"/>
            <a:ext cx="4392488" cy="5445224"/>
          </a:xfrm>
        </p:spPr>
        <p:txBody>
          <a:bodyPr>
            <a:normAutofit fontScale="92500"/>
          </a:bodyPr>
          <a:lstStyle/>
          <a:p>
            <a:r>
              <a:rPr lang="ru-RU" u="sng" dirty="0" smtClean="0"/>
              <a:t>Имя прилагательное</a:t>
            </a:r>
          </a:p>
          <a:p>
            <a:r>
              <a:rPr lang="ru-RU" b="1" i="1" dirty="0" smtClean="0"/>
              <a:t>бойкая пристань</a:t>
            </a:r>
          </a:p>
          <a:p>
            <a:r>
              <a:rPr lang="ru-RU" b="1" i="1" dirty="0" smtClean="0"/>
              <a:t>тысячеголосая волна</a:t>
            </a:r>
          </a:p>
          <a:p>
            <a:r>
              <a:rPr lang="ru-RU" b="1" i="1" dirty="0" smtClean="0"/>
              <a:t>синевато-грязный рыхлый лед</a:t>
            </a:r>
          </a:p>
          <a:p>
            <a:r>
              <a:rPr lang="ru-RU" b="1" i="1" dirty="0" smtClean="0"/>
              <a:t>жёлтые наледи</a:t>
            </a:r>
          </a:p>
          <a:p>
            <a:r>
              <a:rPr lang="ru-RU" b="1" i="1" dirty="0" smtClean="0"/>
              <a:t>черные полыньи</a:t>
            </a:r>
          </a:p>
          <a:p>
            <a:r>
              <a:rPr lang="ru-RU" b="1" i="1" dirty="0" smtClean="0"/>
              <a:t>густой ельник</a:t>
            </a:r>
          </a:p>
          <a:p>
            <a:r>
              <a:rPr lang="ru-RU" b="1" i="1" dirty="0" smtClean="0"/>
              <a:t>могучая зеленая щетка</a:t>
            </a:r>
          </a:p>
          <a:p>
            <a:r>
              <a:rPr lang="ru-RU" b="1" i="1" dirty="0" smtClean="0"/>
              <a:t>первая весенняя травка</a:t>
            </a:r>
          </a:p>
          <a:p>
            <a:r>
              <a:rPr lang="ru-RU" b="1" i="1" dirty="0" smtClean="0"/>
              <a:t>березы голы</a:t>
            </a:r>
          </a:p>
          <a:p>
            <a:r>
              <a:rPr lang="ru-RU" b="1" i="1" dirty="0" smtClean="0"/>
              <a:t>красноватые ветви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860032" y="1529408"/>
            <a:ext cx="4032448" cy="5328592"/>
          </a:xfrm>
        </p:spPr>
        <p:txBody>
          <a:bodyPr>
            <a:normAutofit fontScale="92500"/>
          </a:bodyPr>
          <a:lstStyle/>
          <a:p>
            <a:pPr algn="ctr"/>
            <a:r>
              <a:rPr lang="ru-RU" u="sng" dirty="0" smtClean="0"/>
              <a:t>Причастие</a:t>
            </a:r>
          </a:p>
          <a:p>
            <a:r>
              <a:rPr lang="ru-RU" b="1" i="1" dirty="0" smtClean="0"/>
              <a:t>расстилавшейся картиной</a:t>
            </a:r>
          </a:p>
          <a:p>
            <a:r>
              <a:rPr lang="ru-RU" b="1" i="1" dirty="0" smtClean="0"/>
              <a:t>пристани, залитой волной</a:t>
            </a:r>
          </a:p>
          <a:p>
            <a:r>
              <a:rPr lang="ru-RU" b="1" i="1" dirty="0" smtClean="0"/>
              <a:t>собравшегося народа</a:t>
            </a:r>
          </a:p>
          <a:p>
            <a:r>
              <a:rPr lang="ru-RU" b="1" i="1" dirty="0" smtClean="0"/>
              <a:t>лед, покрытый наледями</a:t>
            </a:r>
          </a:p>
          <a:p>
            <a:r>
              <a:rPr lang="ru-RU" b="1" i="1" dirty="0" smtClean="0"/>
              <a:t>загораживавшие горы</a:t>
            </a:r>
          </a:p>
          <a:p>
            <a:r>
              <a:rPr lang="ru-RU" b="1" i="1" dirty="0" smtClean="0"/>
              <a:t>снег, изъеденный червями</a:t>
            </a:r>
          </a:p>
          <a:p>
            <a:r>
              <a:rPr lang="ru-RU" b="1" i="1" dirty="0" smtClean="0"/>
              <a:t>припухшие ветви</a:t>
            </a:r>
          </a:p>
          <a:p>
            <a:endParaRPr lang="ru-RU" b="1" i="1" dirty="0"/>
          </a:p>
        </p:txBody>
      </p:sp>
      <p:pic>
        <p:nvPicPr>
          <p:cNvPr id="8195" name="Picture 3" descr="C:\Users\111\Desktop\картинки\школа\stock-photo-boy-with-your-scholar-itens-159284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214290"/>
            <a:ext cx="1393904" cy="146881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1600" y="260648"/>
            <a:ext cx="756084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</a:rPr>
              <a:t>Лететь –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лете</a:t>
            </a:r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</a:rPr>
              <a:t>-</a:t>
            </a:r>
          </a:p>
          <a:p>
            <a:pPr algn="ctr"/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</a:rPr>
              <a:t>   Плачут –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плач-</a:t>
            </a:r>
          </a:p>
          <a:p>
            <a:pPr algn="ctr"/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</a:rPr>
              <a:t>Нести –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нес-</a:t>
            </a:r>
          </a:p>
          <a:p>
            <a:r>
              <a:rPr lang="ru-RU" sz="2400" b="1" dirty="0" smtClean="0"/>
              <a:t>	Обрадовались суффиксы. Основу </a:t>
            </a:r>
            <a:r>
              <a:rPr lang="ru-RU" sz="2400" b="1" i="1" dirty="0" smtClean="0">
                <a:solidFill>
                  <a:schemeClr val="accent2">
                    <a:lumMod val="50000"/>
                  </a:schemeClr>
                </a:solidFill>
              </a:rPr>
              <a:t>лете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-</a:t>
            </a:r>
            <a:r>
              <a:rPr lang="ru-RU" sz="2400" b="1" dirty="0" smtClean="0"/>
              <a:t> подхватил </a:t>
            </a:r>
            <a:r>
              <a:rPr lang="ru-RU" sz="2400" b="1" i="1" dirty="0" smtClean="0">
                <a:solidFill>
                  <a:schemeClr val="accent1">
                    <a:lumMod val="50000"/>
                  </a:schemeClr>
                </a:solidFill>
              </a:rPr>
              <a:t>-</a:t>
            </a:r>
            <a:r>
              <a:rPr lang="ru-RU" sz="2400" b="1" i="1" dirty="0" err="1" smtClean="0">
                <a:solidFill>
                  <a:schemeClr val="accent1">
                    <a:lumMod val="50000"/>
                  </a:schemeClr>
                </a:solidFill>
              </a:rPr>
              <a:t>вш</a:t>
            </a:r>
            <a:r>
              <a:rPr lang="ru-RU" sz="2400" b="1" i="1" dirty="0" smtClean="0">
                <a:solidFill>
                  <a:schemeClr val="accent1">
                    <a:lumMod val="50000"/>
                  </a:schemeClr>
                </a:solidFill>
              </a:rPr>
              <a:t>-</a:t>
            </a:r>
            <a:r>
              <a:rPr lang="ru-RU" sz="2400" b="1" dirty="0" smtClean="0"/>
              <a:t>, основу </a:t>
            </a:r>
            <a:r>
              <a:rPr lang="ru-RU" sz="2400" b="1" i="1" dirty="0" smtClean="0">
                <a:solidFill>
                  <a:schemeClr val="accent2">
                    <a:lumMod val="50000"/>
                  </a:schemeClr>
                </a:solidFill>
              </a:rPr>
              <a:t>плач-</a:t>
            </a:r>
            <a:r>
              <a:rPr lang="ru-RU" sz="2400" b="1" dirty="0" smtClean="0"/>
              <a:t> - суффикс </a:t>
            </a:r>
            <a:r>
              <a:rPr lang="ru-RU" sz="2400" b="1" i="1" dirty="0" smtClean="0">
                <a:solidFill>
                  <a:schemeClr val="accent1">
                    <a:lumMod val="50000"/>
                  </a:schemeClr>
                </a:solidFill>
              </a:rPr>
              <a:t>-</a:t>
            </a:r>
            <a:r>
              <a:rPr lang="ru-RU" sz="2400" b="1" i="1" dirty="0" err="1" smtClean="0">
                <a:solidFill>
                  <a:schemeClr val="accent1">
                    <a:lumMod val="50000"/>
                  </a:schemeClr>
                </a:solidFill>
              </a:rPr>
              <a:t>ущ</a:t>
            </a:r>
            <a:r>
              <a:rPr lang="ru-RU" sz="2400" b="1" i="1" dirty="0" smtClean="0">
                <a:solidFill>
                  <a:schemeClr val="accent1">
                    <a:lumMod val="50000"/>
                  </a:schemeClr>
                </a:solidFill>
              </a:rPr>
              <a:t>-</a:t>
            </a:r>
            <a:r>
              <a:rPr lang="ru-RU" sz="2400" b="1" dirty="0" smtClean="0"/>
              <a:t>, суффиксу </a:t>
            </a:r>
            <a:r>
              <a:rPr lang="ru-RU" sz="2400" b="1" i="1" dirty="0" smtClean="0">
                <a:solidFill>
                  <a:schemeClr val="accent1">
                    <a:lumMod val="50000"/>
                  </a:schemeClr>
                </a:solidFill>
              </a:rPr>
              <a:t>-</a:t>
            </a:r>
            <a:r>
              <a:rPr lang="ru-RU" sz="2400" b="1" i="1" dirty="0" err="1" smtClean="0">
                <a:solidFill>
                  <a:schemeClr val="accent1">
                    <a:lumMod val="50000"/>
                  </a:schemeClr>
                </a:solidFill>
              </a:rPr>
              <a:t>ш</a:t>
            </a:r>
            <a:r>
              <a:rPr lang="ru-RU" sz="2400" b="1" i="1" dirty="0" smtClean="0">
                <a:solidFill>
                  <a:schemeClr val="accent1">
                    <a:lumMod val="50000"/>
                  </a:schemeClr>
                </a:solidFill>
              </a:rPr>
              <a:t>- </a:t>
            </a:r>
            <a:r>
              <a:rPr lang="ru-RU" sz="2400" b="1" dirty="0" smtClean="0"/>
              <a:t>досталась глагольная основа </a:t>
            </a:r>
            <a:r>
              <a:rPr lang="ru-RU" sz="2400" b="1" i="1" dirty="0" smtClean="0">
                <a:solidFill>
                  <a:schemeClr val="accent2">
                    <a:lumMod val="50000"/>
                  </a:schemeClr>
                </a:solidFill>
              </a:rPr>
              <a:t>нес</a:t>
            </a:r>
            <a:r>
              <a:rPr lang="ru-RU" sz="2400" b="1" i="1" dirty="0" smtClean="0"/>
              <a:t>-.</a:t>
            </a:r>
          </a:p>
          <a:p>
            <a:pPr algn="ctr"/>
            <a:r>
              <a:rPr lang="ru-RU" sz="2400" b="1" i="1" dirty="0" err="1" smtClean="0"/>
              <a:t>Летевш</a:t>
            </a:r>
            <a:r>
              <a:rPr lang="ru-RU" sz="2400" b="1" i="1" dirty="0" smtClean="0"/>
              <a:t>-,  плачущ-, </a:t>
            </a:r>
            <a:r>
              <a:rPr lang="ru-RU" sz="2400" b="1" i="1" dirty="0" err="1" smtClean="0"/>
              <a:t>несш</a:t>
            </a:r>
            <a:r>
              <a:rPr lang="ru-RU" sz="2400" b="1" i="1" dirty="0" smtClean="0"/>
              <a:t>-</a:t>
            </a:r>
          </a:p>
          <a:p>
            <a:r>
              <a:rPr lang="ru-RU" sz="2400" b="1" dirty="0" smtClean="0"/>
              <a:t>	Рано обрадовались суффиксы: слова-то не получились, какие-то они куцые.</a:t>
            </a:r>
          </a:p>
          <a:p>
            <a:r>
              <a:rPr lang="ru-RU" sz="2400" b="1" dirty="0" smtClean="0"/>
              <a:t>	Снова расстроились суффиксы.</a:t>
            </a:r>
          </a:p>
          <a:p>
            <a:r>
              <a:rPr lang="ru-RU" sz="2400" b="1" dirty="0" smtClean="0"/>
              <a:t>	А тут, к счастью, навстречу идут Прилагательные 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«синий, большая, яркое».</a:t>
            </a:r>
          </a:p>
          <a:p>
            <a:r>
              <a:rPr lang="ru-RU" sz="2400" b="1" dirty="0" smtClean="0"/>
              <a:t>	Рассказали суффиксы им о большой беде, и Прилагательные подарили им свои окончания 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–</a:t>
            </a:r>
            <a:r>
              <a:rPr lang="ru-RU" sz="2400" b="1" dirty="0" err="1" smtClean="0">
                <a:solidFill>
                  <a:schemeClr val="accent1">
                    <a:lumMod val="50000"/>
                  </a:schemeClr>
                </a:solidFill>
              </a:rPr>
              <a:t>ий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, -</a:t>
            </a:r>
            <a:r>
              <a:rPr lang="ru-RU" sz="2400" b="1" dirty="0" err="1" smtClean="0">
                <a:solidFill>
                  <a:schemeClr val="accent1">
                    <a:lumMod val="50000"/>
                  </a:schemeClr>
                </a:solidFill>
              </a:rPr>
              <a:t>ая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, -</a:t>
            </a:r>
            <a:r>
              <a:rPr lang="ru-RU" sz="2400" b="1" dirty="0" err="1" smtClean="0">
                <a:solidFill>
                  <a:schemeClr val="accent1">
                    <a:lumMod val="50000"/>
                  </a:schemeClr>
                </a:solidFill>
              </a:rPr>
              <a:t>ое</a:t>
            </a:r>
            <a:endParaRPr lang="ru-RU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ru-RU" sz="2400" b="1" dirty="0"/>
          </a:p>
        </p:txBody>
      </p:sp>
      <p:pic>
        <p:nvPicPr>
          <p:cNvPr id="13315" name="Picture 3" descr="C:\Users\111\Desktop\анимашки\анимированные\cg26d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214290"/>
            <a:ext cx="1342522" cy="144016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764704"/>
            <a:ext cx="792088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Вот и появились, родились на земле Грамматике новые слова: </a:t>
            </a:r>
          </a:p>
          <a:p>
            <a:pPr algn="ctr"/>
            <a:r>
              <a:rPr lang="ru-RU" sz="2400" b="1" i="1" dirty="0" smtClean="0">
                <a:solidFill>
                  <a:schemeClr val="accent5">
                    <a:lumMod val="50000"/>
                  </a:schemeClr>
                </a:solidFill>
              </a:rPr>
              <a:t>летевшее, плачущая, несший.</a:t>
            </a:r>
          </a:p>
          <a:p>
            <a:pPr algn="ctr"/>
            <a:r>
              <a:rPr lang="ru-RU" sz="2400" b="1" dirty="0" smtClean="0"/>
              <a:t>Как их назвать?</a:t>
            </a:r>
          </a:p>
          <a:p>
            <a:pPr algn="ctr"/>
            <a:r>
              <a:rPr lang="ru-RU" sz="2400" b="1" dirty="0" smtClean="0"/>
              <a:t>Собирается грамматический совет, на котором решается вопрос об имени. Морфология предложила назвать родившиеся слова </a:t>
            </a:r>
            <a:r>
              <a:rPr lang="ru-RU" sz="2400" b="1" dirty="0" smtClean="0">
                <a:solidFill>
                  <a:srgbClr val="C00000"/>
                </a:solidFill>
              </a:rPr>
              <a:t>Причастиями, </a:t>
            </a:r>
            <a:r>
              <a:rPr lang="ru-RU" sz="2400" b="1" dirty="0" smtClean="0"/>
              <a:t>так как они причастны и к Глаголу, и к Прилагательному, в них часть и тех, и других, и считать новые слова </a:t>
            </a: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</a:rPr>
              <a:t>самостоятельной частью речи.</a:t>
            </a:r>
            <a:r>
              <a:rPr lang="ru-RU" sz="2400" b="1" dirty="0" smtClean="0"/>
              <a:t> </a:t>
            </a:r>
            <a:endParaRPr lang="ru-RU" sz="2400" b="1" dirty="0">
              <a:solidFill>
                <a:srgbClr val="C00000"/>
              </a:solidFill>
            </a:endParaRPr>
          </a:p>
        </p:txBody>
      </p:sp>
      <p:pic>
        <p:nvPicPr>
          <p:cNvPr id="12289" name="Picture 1" descr="C:\Users\111\Desktop\анимашки\анимированные\анимации\AG00318_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692696"/>
            <a:ext cx="1811966" cy="18002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вал 2"/>
          <p:cNvSpPr/>
          <p:nvPr/>
        </p:nvSpPr>
        <p:spPr>
          <a:xfrm>
            <a:off x="1763688" y="188640"/>
            <a:ext cx="5544616" cy="1800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</a:rPr>
              <a:t>Изучение самостоятельной речи Причастие будет проходить по плану:</a:t>
            </a:r>
            <a:endParaRPr lang="ru-RU" sz="20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43608" y="2852936"/>
            <a:ext cx="7272808" cy="37444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</a:rPr>
              <a:t>1.Вопрос. Значение. </a:t>
            </a:r>
          </a:p>
          <a:p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</a:rPr>
              <a:t>2. Морфологические признаки:</a:t>
            </a:r>
          </a:p>
          <a:p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</a:rPr>
              <a:t>а) постоянные,</a:t>
            </a:r>
          </a:p>
          <a:p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</a:rPr>
              <a:t>б) изменяемые</a:t>
            </a:r>
          </a:p>
          <a:p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</a:rPr>
              <a:t>3. Синтаксическая функция:</a:t>
            </a:r>
          </a:p>
          <a:p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</a:rPr>
              <a:t>а) сочетаемость,</a:t>
            </a:r>
          </a:p>
          <a:p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</a:rPr>
              <a:t>б) член предложения</a:t>
            </a:r>
          </a:p>
          <a:p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</a:rPr>
              <a:t>4. Образование</a:t>
            </a:r>
          </a:p>
          <a:p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</a:rPr>
              <a:t>5. Правописание</a:t>
            </a:r>
          </a:p>
          <a:p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</a:rPr>
              <a:t>6. Употребление в речи</a:t>
            </a:r>
          </a:p>
          <a:p>
            <a:endParaRPr lang="ru-RU" sz="20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5" name="Стрелка вниз 4"/>
          <p:cNvSpPr/>
          <p:nvPr/>
        </p:nvSpPr>
        <p:spPr>
          <a:xfrm>
            <a:off x="4355976" y="2060848"/>
            <a:ext cx="484632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31640" y="764704"/>
            <a:ext cx="698477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Самостоятельные части речи</a:t>
            </a:r>
            <a:endParaRPr lang="ru-RU" sz="3200" b="1" dirty="0">
              <a:solidFill>
                <a:schemeClr val="tx1"/>
              </a:solidFill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 rot="5400000">
            <a:off x="755576" y="1916832"/>
            <a:ext cx="936104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5400000">
            <a:off x="1655676" y="2960948"/>
            <a:ext cx="2232248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rot="5400000">
            <a:off x="3528678" y="2600908"/>
            <a:ext cx="1079326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rot="16200000" flipH="1">
            <a:off x="3815916" y="3032956"/>
            <a:ext cx="2448272" cy="72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rot="16200000" flipH="1">
            <a:off x="4896036" y="2816932"/>
            <a:ext cx="2232248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rot="16200000" flipH="1">
            <a:off x="7164288" y="2132856"/>
            <a:ext cx="1008112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Прямоугольник 28"/>
          <p:cNvSpPr/>
          <p:nvPr/>
        </p:nvSpPr>
        <p:spPr>
          <a:xfrm>
            <a:off x="179512" y="3356992"/>
            <a:ext cx="216024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Имя существительное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3275856" y="3356992"/>
            <a:ext cx="237626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Имя прилагательное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323528" y="4509120"/>
            <a:ext cx="244827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Местоимение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6588224" y="3356992"/>
            <a:ext cx="201622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Глагол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3131840" y="4509120"/>
            <a:ext cx="244827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Наречие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6012160" y="4509120"/>
            <a:ext cx="2592288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Имя числительное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вал 2"/>
          <p:cNvSpPr/>
          <p:nvPr/>
        </p:nvSpPr>
        <p:spPr>
          <a:xfrm>
            <a:off x="2555776" y="548680"/>
            <a:ext cx="5760640" cy="24985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accent5">
                    <a:lumMod val="50000"/>
                  </a:schemeClr>
                </a:solidFill>
              </a:rPr>
              <a:t>Причастие</a:t>
            </a:r>
            <a:endParaRPr lang="ru-RU" sz="40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2699792" y="3789040"/>
            <a:ext cx="5760640" cy="24985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accent5">
                    <a:lumMod val="50000"/>
                  </a:schemeClr>
                </a:solidFill>
              </a:rPr>
              <a:t>Деепричастие</a:t>
            </a:r>
            <a:endParaRPr lang="ru-RU" sz="40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6" name="Picture 4" descr="C:\Users\111\Desktop\Рисунок24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484784"/>
            <a:ext cx="2378075" cy="305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7704" y="0"/>
            <a:ext cx="51125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Сравните:</a:t>
            </a:r>
            <a:endParaRPr lang="ru-RU" sz="4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23528" y="1052736"/>
            <a:ext cx="44644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Жёлтый (лист)</a:t>
            </a:r>
            <a:endParaRPr lang="ru-RU" sz="2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1700808"/>
            <a:ext cx="44644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Желтеет (лист)</a:t>
            </a:r>
            <a:endParaRPr lang="ru-RU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23528" y="2348880"/>
            <a:ext cx="43924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Желтеющий (лист)</a:t>
            </a:r>
            <a:endParaRPr lang="ru-RU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95536" y="3068960"/>
            <a:ext cx="79208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u="sng" dirty="0" smtClean="0">
                <a:solidFill>
                  <a:schemeClr val="accent4">
                    <a:lumMod val="50000"/>
                  </a:schemeClr>
                </a:solidFill>
              </a:rPr>
              <a:t>1. Каково лексическое значение однокоренных слов?</a:t>
            </a:r>
            <a:endParaRPr lang="ru-RU" sz="2800" b="1" u="sng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71600" y="4365104"/>
            <a:ext cx="71287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Обозначает цвет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11560" y="5085184"/>
            <a:ext cx="79208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accent4">
                    <a:lumMod val="50000"/>
                  </a:schemeClr>
                </a:solidFill>
              </a:rPr>
              <a:t>2.</a:t>
            </a:r>
            <a:r>
              <a:rPr lang="ru-RU" sz="28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800" b="1" dirty="0" smtClean="0">
                <a:solidFill>
                  <a:schemeClr val="accent4">
                    <a:lumMod val="50000"/>
                  </a:schemeClr>
                </a:solidFill>
              </a:rPr>
              <a:t>Каково грамматическое значение?</a:t>
            </a:r>
            <a:endParaRPr lang="ru-RU" sz="28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2050" name="Picture 2" descr="C:\Users\111\Desktop\картинки\школа\школа\stud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224" y="548680"/>
            <a:ext cx="1953975" cy="2559373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7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548680"/>
            <a:ext cx="4824536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Желтый –</a:t>
            </a:r>
          </a:p>
          <a:p>
            <a:pPr algn="ctr"/>
            <a:r>
              <a:rPr lang="ru-RU" sz="2800" b="1" dirty="0" smtClean="0">
                <a:solidFill>
                  <a:schemeClr val="accent4">
                    <a:lumMod val="50000"/>
                  </a:schemeClr>
                </a:solidFill>
              </a:rPr>
              <a:t>Признак предмета</a:t>
            </a:r>
          </a:p>
          <a:p>
            <a:pPr algn="ctr"/>
            <a:r>
              <a:rPr lang="ru-RU" sz="2800" b="1" dirty="0" smtClean="0">
                <a:solidFill>
                  <a:schemeClr val="accent4">
                    <a:lumMod val="50000"/>
                  </a:schemeClr>
                </a:solidFill>
              </a:rPr>
              <a:t>Какой?</a:t>
            </a:r>
            <a:endParaRPr lang="ru-RU" sz="24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2276872"/>
            <a:ext cx="4896544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Желтеет - </a:t>
            </a:r>
          </a:p>
          <a:p>
            <a:pPr algn="ctr"/>
            <a:r>
              <a:rPr lang="ru-RU" sz="2800" b="1" dirty="0" smtClean="0">
                <a:solidFill>
                  <a:schemeClr val="accent4">
                    <a:lumMod val="50000"/>
                  </a:schemeClr>
                </a:solidFill>
              </a:rPr>
              <a:t>Действие предмета</a:t>
            </a:r>
          </a:p>
          <a:p>
            <a:pPr algn="ctr"/>
            <a:r>
              <a:rPr lang="ru-RU" sz="2800" b="1" dirty="0" smtClean="0">
                <a:solidFill>
                  <a:schemeClr val="accent4">
                    <a:lumMod val="50000"/>
                  </a:schemeClr>
                </a:solidFill>
              </a:rPr>
              <a:t>Что делает?</a:t>
            </a:r>
            <a:endParaRPr lang="ru-RU" sz="24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4077072"/>
            <a:ext cx="4968552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 smtClean="0">
              <a:solidFill>
                <a:schemeClr val="tx1"/>
              </a:solidFill>
            </a:endParaRPr>
          </a:p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Желтеющий –</a:t>
            </a:r>
          </a:p>
          <a:p>
            <a:pPr algn="ctr"/>
            <a:r>
              <a:rPr lang="ru-RU" sz="2800" b="1" dirty="0" smtClean="0">
                <a:solidFill>
                  <a:schemeClr val="accent4">
                    <a:lumMod val="50000"/>
                  </a:schemeClr>
                </a:solidFill>
              </a:rPr>
              <a:t>Признак предмета</a:t>
            </a:r>
          </a:p>
          <a:p>
            <a:pPr algn="ctr"/>
            <a:r>
              <a:rPr lang="ru-RU" sz="2800" b="1" dirty="0" smtClean="0">
                <a:solidFill>
                  <a:schemeClr val="accent4">
                    <a:lumMod val="50000"/>
                  </a:schemeClr>
                </a:solidFill>
              </a:rPr>
              <a:t>Какой?</a:t>
            </a:r>
          </a:p>
          <a:p>
            <a:pPr algn="ctr"/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5" name="Стрелка вправо 4"/>
          <p:cNvSpPr/>
          <p:nvPr/>
        </p:nvSpPr>
        <p:spPr>
          <a:xfrm>
            <a:off x="5148064" y="98072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право 5"/>
          <p:cNvSpPr/>
          <p:nvPr/>
        </p:nvSpPr>
        <p:spPr>
          <a:xfrm>
            <a:off x="5292080" y="270892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право 6"/>
          <p:cNvSpPr/>
          <p:nvPr/>
        </p:nvSpPr>
        <p:spPr>
          <a:xfrm>
            <a:off x="5292080" y="436510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6876256" y="2852936"/>
            <a:ext cx="18722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Глагол</a:t>
            </a:r>
            <a:endParaRPr lang="ru-RU" sz="3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868144" y="836712"/>
            <a:ext cx="30598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Имя прилагательное</a:t>
            </a:r>
            <a:endParaRPr lang="ru-RU" sz="2000" b="1" dirty="0"/>
          </a:p>
        </p:txBody>
      </p:sp>
      <p:pic>
        <p:nvPicPr>
          <p:cNvPr id="14" name="Picture 8" descr="Рисунок2hkhkl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4005064"/>
            <a:ext cx="1330325" cy="129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/>
      <p:bldP spid="9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>
  <documentManagement>
    <_dlc_DocId xmlns="4a252ca3-5a62-4c1c-90a6-29f4710e47f8">AWJJH2MPE6E2-236178030-12</_dlc_DocId>
    <_dlc_DocIdUrl xmlns="4a252ca3-5a62-4c1c-90a6-29f4710e47f8">
      <Url>http://edu-sps.koiro.local/Kostroma_EDU/licei20/licei20-old/_layouts/15/DocIdRedir.aspx?ID=AWJJH2MPE6E2-236178030-12</Url>
      <Description>AWJJH2MPE6E2-236178030-12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A7EB7B98ED14DC47A4A595BD6B5DCF85" ma:contentTypeVersion="49" ma:contentTypeDescription="Создание документа." ma:contentTypeScope="" ma:versionID="b6658d853093c2e01d0866a259812053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5c4f13c40a96413ccefc1a56f91fbc1e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FF4B8CF-7136-4FBA-B3E9-FFAA9434A972}"/>
</file>

<file path=customXml/itemProps2.xml><?xml version="1.0" encoding="utf-8"?>
<ds:datastoreItem xmlns:ds="http://schemas.openxmlformats.org/officeDocument/2006/customXml" ds:itemID="{698B7143-072A-4473-93EE-B99C55F170C6}"/>
</file>

<file path=customXml/itemProps3.xml><?xml version="1.0" encoding="utf-8"?>
<ds:datastoreItem xmlns:ds="http://schemas.openxmlformats.org/officeDocument/2006/customXml" ds:itemID="{917C5E83-CA64-4C9D-A0B7-5EAC836D7D9E}"/>
</file>

<file path=customXml/itemProps4.xml><?xml version="1.0" encoding="utf-8"?>
<ds:datastoreItem xmlns:ds="http://schemas.openxmlformats.org/officeDocument/2006/customXml" ds:itemID="{ACCDE0E1-B889-4507-9D1C-2CB0BB45B988}"/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347</TotalTime>
  <Words>862</Words>
  <Application>Microsoft Office PowerPoint</Application>
  <PresentationFormat>Экран (4:3)</PresentationFormat>
  <Paragraphs>180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Эркер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Подсказка!</vt:lpstr>
      <vt:lpstr>Образование причастий</vt:lpstr>
      <vt:lpstr> Практическая работа № 1</vt:lpstr>
      <vt:lpstr>Проверим</vt:lpstr>
      <vt:lpstr>Презентация PowerPoint</vt:lpstr>
      <vt:lpstr>Презентация PowerPoint</vt:lpstr>
      <vt:lpstr>Проверим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111</dc:creator>
  <cp:lastModifiedBy>Лариса</cp:lastModifiedBy>
  <cp:revision>11</cp:revision>
  <dcterms:created xsi:type="dcterms:W3CDTF">2010-10-03T06:17:54Z</dcterms:created>
  <dcterms:modified xsi:type="dcterms:W3CDTF">2011-07-21T15:14:26Z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0x010100A7EB7B98ED14DC47A4A595BD6B5DCF85</vt:lpwstr>
  </property>
  <property fmtid="{D5CDD505-2E9C-101B-9397-08002B2CF9AE}" pid="4" name="_dlc_DocIdItemGuid">
    <vt:lpwstr>89042e1c-2964-49d2-be1c-4baaa5f11877</vt:lpwstr>
  </property>
</Properties>
</file>