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9" r:id="rId9"/>
    <p:sldId id="265" r:id="rId10"/>
    <p:sldId id="266" r:id="rId11"/>
    <p:sldId id="264" r:id="rId12"/>
    <p:sldId id="270" r:id="rId13"/>
    <p:sldId id="271" r:id="rId14"/>
    <p:sldId id="272" r:id="rId15"/>
    <p:sldId id="273" r:id="rId16"/>
    <p:sldId id="277" r:id="rId17"/>
    <p:sldId id="274" r:id="rId18"/>
    <p:sldId id="275" r:id="rId19"/>
    <p:sldId id="276" r:id="rId20"/>
    <p:sldId id="267" r:id="rId21"/>
    <p:sldId id="278" r:id="rId22"/>
    <p:sldId id="279" r:id="rId23"/>
    <p:sldId id="280" r:id="rId24"/>
    <p:sldId id="281" r:id="rId25"/>
    <p:sldId id="26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73035F-787D-4E48-9294-6B5B4F31595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1B0181-49CC-4261-845A-10BE6A6B057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3 лагеря в ходе революции</a:t>
          </a:r>
          <a:endParaRPr lang="ru-RU" b="1" dirty="0">
            <a:solidFill>
              <a:schemeClr val="tx1"/>
            </a:solidFill>
          </a:endParaRPr>
        </a:p>
      </dgm:t>
    </dgm:pt>
    <dgm:pt modelId="{D8540F6A-5B24-4B19-B0D5-2A3AA69E25C2}" type="parTrans" cxnId="{485B6383-8574-4D57-BE57-3E5C3DFB7EBF}">
      <dgm:prSet/>
      <dgm:spPr/>
      <dgm:t>
        <a:bodyPr/>
        <a:lstStyle/>
        <a:p>
          <a:endParaRPr lang="ru-RU"/>
        </a:p>
      </dgm:t>
    </dgm:pt>
    <dgm:pt modelId="{5C16C901-AFD2-418A-8207-E5DE290F6FD0}" type="sibTrans" cxnId="{485B6383-8574-4D57-BE57-3E5C3DFB7EBF}">
      <dgm:prSet/>
      <dgm:spPr/>
      <dgm:t>
        <a:bodyPr/>
        <a:lstStyle/>
        <a:p>
          <a:endParaRPr lang="ru-RU"/>
        </a:p>
      </dgm:t>
    </dgm:pt>
    <dgm:pt modelId="{93081CB6-DC76-4700-81BD-AAFB752FF6C2}">
      <dgm:prSet phldrT="[Текст]" custT="1"/>
      <dgm:spPr/>
      <dgm:t>
        <a:bodyPr/>
        <a:lstStyle/>
        <a:p>
          <a:r>
            <a:rPr lang="ru-RU" sz="2400" b="1" u="sng" dirty="0" smtClean="0">
              <a:solidFill>
                <a:schemeClr val="tx1"/>
              </a:solidFill>
            </a:rPr>
            <a:t>Консервативный</a:t>
          </a:r>
        </a:p>
        <a:p>
          <a:r>
            <a:rPr lang="ru-RU" sz="2400" b="1" u="none" dirty="0" smtClean="0">
              <a:solidFill>
                <a:schemeClr val="tx1"/>
              </a:solidFill>
            </a:rPr>
            <a:t>Состав: дворянство, чиновники.</a:t>
          </a:r>
        </a:p>
        <a:p>
          <a:r>
            <a:rPr lang="ru-RU" sz="2400" b="1" u="none" dirty="0" smtClean="0">
              <a:solidFill>
                <a:schemeClr val="tx1"/>
              </a:solidFill>
            </a:rPr>
            <a:t>Выступали за сохранение самодержавия.</a:t>
          </a:r>
          <a:endParaRPr lang="ru-RU" sz="2400" b="1" u="none" dirty="0">
            <a:solidFill>
              <a:schemeClr val="tx1"/>
            </a:solidFill>
          </a:endParaRPr>
        </a:p>
      </dgm:t>
    </dgm:pt>
    <dgm:pt modelId="{71922C26-5445-4207-828D-8199762D741A}" type="parTrans" cxnId="{0D8A90CC-0B16-423D-9926-8965AB4A6BC9}">
      <dgm:prSet/>
      <dgm:spPr/>
      <dgm:t>
        <a:bodyPr/>
        <a:lstStyle/>
        <a:p>
          <a:endParaRPr lang="ru-RU"/>
        </a:p>
      </dgm:t>
    </dgm:pt>
    <dgm:pt modelId="{58F8FA5D-79C0-4FF1-8050-90AA15855987}" type="sibTrans" cxnId="{0D8A90CC-0B16-423D-9926-8965AB4A6BC9}">
      <dgm:prSet/>
      <dgm:spPr/>
      <dgm:t>
        <a:bodyPr/>
        <a:lstStyle/>
        <a:p>
          <a:endParaRPr lang="ru-RU"/>
        </a:p>
      </dgm:t>
    </dgm:pt>
    <dgm:pt modelId="{1E178FBC-4DDD-4668-816E-3A066524132F}">
      <dgm:prSet phldrT="[Текст]" custT="1"/>
      <dgm:spPr/>
      <dgm:t>
        <a:bodyPr/>
        <a:lstStyle/>
        <a:p>
          <a:r>
            <a:rPr lang="ru-RU" sz="2400" b="1" u="sng" dirty="0" smtClean="0">
              <a:solidFill>
                <a:schemeClr val="tx1"/>
              </a:solidFill>
            </a:rPr>
            <a:t>Либеральный</a:t>
          </a:r>
        </a:p>
        <a:p>
          <a:r>
            <a:rPr lang="ru-RU" sz="2400" b="1" u="none" dirty="0" smtClean="0">
              <a:solidFill>
                <a:schemeClr val="tx1"/>
              </a:solidFill>
            </a:rPr>
            <a:t>Состав: передовое дворянство, буржуазия, </a:t>
          </a:r>
          <a:r>
            <a:rPr lang="ru-RU" sz="2400" b="1" u="none" dirty="0" err="1" smtClean="0">
              <a:solidFill>
                <a:schemeClr val="tx1"/>
              </a:solidFill>
            </a:rPr>
            <a:t>ителлигенция</a:t>
          </a:r>
          <a:r>
            <a:rPr lang="ru-RU" sz="2400" b="1" u="none" dirty="0" smtClean="0">
              <a:solidFill>
                <a:schemeClr val="tx1"/>
              </a:solidFill>
            </a:rPr>
            <a:t>.</a:t>
          </a:r>
        </a:p>
        <a:p>
          <a:r>
            <a:rPr lang="ru-RU" sz="2400" b="1" u="none" dirty="0" smtClean="0">
              <a:solidFill>
                <a:schemeClr val="tx1"/>
              </a:solidFill>
            </a:rPr>
            <a:t>Программа: демократические права и свободы</a:t>
          </a:r>
          <a:r>
            <a:rPr lang="ru-RU" sz="2400" u="sng" dirty="0" smtClean="0">
              <a:solidFill>
                <a:schemeClr val="tx1"/>
              </a:solidFill>
            </a:rPr>
            <a:t>.</a:t>
          </a:r>
          <a:endParaRPr lang="ru-RU" sz="2400" u="sng" dirty="0">
            <a:solidFill>
              <a:schemeClr val="tx1"/>
            </a:solidFill>
          </a:endParaRPr>
        </a:p>
      </dgm:t>
    </dgm:pt>
    <dgm:pt modelId="{91722B3A-249D-41D0-A743-1C2D5BCCBD65}" type="parTrans" cxnId="{6CAEADD4-4BAE-4B67-98B4-3A78BCE1965C}">
      <dgm:prSet/>
      <dgm:spPr/>
      <dgm:t>
        <a:bodyPr/>
        <a:lstStyle/>
        <a:p>
          <a:endParaRPr lang="ru-RU"/>
        </a:p>
      </dgm:t>
    </dgm:pt>
    <dgm:pt modelId="{F82A0E45-C207-4FA9-A347-897E7CD43F11}" type="sibTrans" cxnId="{6CAEADD4-4BAE-4B67-98B4-3A78BCE1965C}">
      <dgm:prSet/>
      <dgm:spPr/>
      <dgm:t>
        <a:bodyPr/>
        <a:lstStyle/>
        <a:p>
          <a:endParaRPr lang="ru-RU"/>
        </a:p>
      </dgm:t>
    </dgm:pt>
    <dgm:pt modelId="{14DF8046-B1A3-47D3-B98A-5A2CDBEE70CC}">
      <dgm:prSet phldrT="[Текст]"/>
      <dgm:spPr/>
      <dgm:t>
        <a:bodyPr/>
        <a:lstStyle/>
        <a:p>
          <a:r>
            <a:rPr lang="ru-RU" b="1" u="none" dirty="0" smtClean="0">
              <a:solidFill>
                <a:schemeClr val="tx1"/>
              </a:solidFill>
            </a:rPr>
            <a:t>Радикальный</a:t>
          </a:r>
        </a:p>
        <a:p>
          <a:r>
            <a:rPr lang="ru-RU" b="1" u="none" dirty="0" smtClean="0">
              <a:solidFill>
                <a:schemeClr val="tx1"/>
              </a:solidFill>
            </a:rPr>
            <a:t>Состав: </a:t>
          </a:r>
          <a:r>
            <a:rPr lang="ru-RU" b="1" u="none" dirty="0" err="1" smtClean="0">
              <a:solidFill>
                <a:schemeClr val="tx1"/>
              </a:solidFill>
            </a:rPr>
            <a:t>интеллегенция</a:t>
          </a:r>
          <a:r>
            <a:rPr lang="ru-RU" b="1" u="none" dirty="0" smtClean="0">
              <a:solidFill>
                <a:schemeClr val="tx1"/>
              </a:solidFill>
            </a:rPr>
            <a:t>, выражающая интересы рабочих и крестьян. РСДРП и ПСР. Программа: уничтожение самодержавия и помещичьего землевладения.</a:t>
          </a:r>
          <a:endParaRPr lang="ru-RU" b="1" u="none" dirty="0">
            <a:solidFill>
              <a:schemeClr val="tx1"/>
            </a:solidFill>
          </a:endParaRPr>
        </a:p>
      </dgm:t>
    </dgm:pt>
    <dgm:pt modelId="{BCB4CFFD-CF63-4C25-ABA7-486BE4E7069C}" type="parTrans" cxnId="{A7077D87-0464-484E-83C0-75EEE67EFBFA}">
      <dgm:prSet/>
      <dgm:spPr/>
      <dgm:t>
        <a:bodyPr/>
        <a:lstStyle/>
        <a:p>
          <a:endParaRPr lang="ru-RU"/>
        </a:p>
      </dgm:t>
    </dgm:pt>
    <dgm:pt modelId="{71BC928D-FDF3-4273-92B0-F778DBB3E616}" type="sibTrans" cxnId="{A7077D87-0464-484E-83C0-75EEE67EFBFA}">
      <dgm:prSet/>
      <dgm:spPr/>
      <dgm:t>
        <a:bodyPr/>
        <a:lstStyle/>
        <a:p>
          <a:endParaRPr lang="ru-RU"/>
        </a:p>
      </dgm:t>
    </dgm:pt>
    <dgm:pt modelId="{51751CF9-4F26-46E6-8F12-07E4F7560CC3}" type="pres">
      <dgm:prSet presAssocID="{DC73035F-787D-4E48-9294-6B5B4F31595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CC4323-0B25-431A-9FBD-AF5E5F551118}" type="pres">
      <dgm:prSet presAssocID="{271B0181-49CC-4261-845A-10BE6A6B0579}" presName="roof" presStyleLbl="dkBgShp" presStyleIdx="0" presStyleCnt="2"/>
      <dgm:spPr/>
      <dgm:t>
        <a:bodyPr/>
        <a:lstStyle/>
        <a:p>
          <a:endParaRPr lang="ru-RU"/>
        </a:p>
      </dgm:t>
    </dgm:pt>
    <dgm:pt modelId="{2F35FC20-66BA-4B53-B9AF-67FD2B813236}" type="pres">
      <dgm:prSet presAssocID="{271B0181-49CC-4261-845A-10BE6A6B0579}" presName="pillars" presStyleCnt="0"/>
      <dgm:spPr/>
    </dgm:pt>
    <dgm:pt modelId="{1C89C060-5459-47D5-8040-D4897133E9B4}" type="pres">
      <dgm:prSet presAssocID="{271B0181-49CC-4261-845A-10BE6A6B0579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9C292-5D52-4B79-BC31-C46F7EC9E6CB}" type="pres">
      <dgm:prSet presAssocID="{1E178FBC-4DDD-4668-816E-3A066524132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27D3C-A2B4-44BF-A878-C0435F2769C8}" type="pres">
      <dgm:prSet presAssocID="{14DF8046-B1A3-47D3-B98A-5A2CDBEE70CC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F978E1-09D0-4A0E-98CD-5A05DA402D28}" type="pres">
      <dgm:prSet presAssocID="{271B0181-49CC-4261-845A-10BE6A6B0579}" presName="base" presStyleLbl="dkBgShp" presStyleIdx="1" presStyleCnt="2"/>
      <dgm:spPr/>
    </dgm:pt>
  </dgm:ptLst>
  <dgm:cxnLst>
    <dgm:cxn modelId="{4061A2E2-EC8A-4581-95D3-22CD78DB5798}" type="presOf" srcId="{14DF8046-B1A3-47D3-B98A-5A2CDBEE70CC}" destId="{D5527D3C-A2B4-44BF-A878-C0435F2769C8}" srcOrd="0" destOrd="0" presId="urn:microsoft.com/office/officeart/2005/8/layout/hList3"/>
    <dgm:cxn modelId="{92BCEF1A-D48A-45AD-8EA3-F7137C0CC26A}" type="presOf" srcId="{DC73035F-787D-4E48-9294-6B5B4F31595C}" destId="{51751CF9-4F26-46E6-8F12-07E4F7560CC3}" srcOrd="0" destOrd="0" presId="urn:microsoft.com/office/officeart/2005/8/layout/hList3"/>
    <dgm:cxn modelId="{9676A917-FAFB-472B-9D52-1F1FFC618973}" type="presOf" srcId="{271B0181-49CC-4261-845A-10BE6A6B0579}" destId="{81CC4323-0B25-431A-9FBD-AF5E5F551118}" srcOrd="0" destOrd="0" presId="urn:microsoft.com/office/officeart/2005/8/layout/hList3"/>
    <dgm:cxn modelId="{6CAEADD4-4BAE-4B67-98B4-3A78BCE1965C}" srcId="{271B0181-49CC-4261-845A-10BE6A6B0579}" destId="{1E178FBC-4DDD-4668-816E-3A066524132F}" srcOrd="1" destOrd="0" parTransId="{91722B3A-249D-41D0-A743-1C2D5BCCBD65}" sibTransId="{F82A0E45-C207-4FA9-A347-897E7CD43F11}"/>
    <dgm:cxn modelId="{D2370B78-EF6E-49DF-B0D2-A54A90A8F655}" type="presOf" srcId="{93081CB6-DC76-4700-81BD-AAFB752FF6C2}" destId="{1C89C060-5459-47D5-8040-D4897133E9B4}" srcOrd="0" destOrd="0" presId="urn:microsoft.com/office/officeart/2005/8/layout/hList3"/>
    <dgm:cxn modelId="{ADB29D0B-7D02-4881-B743-D6C9DA6EE6FF}" type="presOf" srcId="{1E178FBC-4DDD-4668-816E-3A066524132F}" destId="{0169C292-5D52-4B79-BC31-C46F7EC9E6CB}" srcOrd="0" destOrd="0" presId="urn:microsoft.com/office/officeart/2005/8/layout/hList3"/>
    <dgm:cxn modelId="{485B6383-8574-4D57-BE57-3E5C3DFB7EBF}" srcId="{DC73035F-787D-4E48-9294-6B5B4F31595C}" destId="{271B0181-49CC-4261-845A-10BE6A6B0579}" srcOrd="0" destOrd="0" parTransId="{D8540F6A-5B24-4B19-B0D5-2A3AA69E25C2}" sibTransId="{5C16C901-AFD2-418A-8207-E5DE290F6FD0}"/>
    <dgm:cxn modelId="{0D8A90CC-0B16-423D-9926-8965AB4A6BC9}" srcId="{271B0181-49CC-4261-845A-10BE6A6B0579}" destId="{93081CB6-DC76-4700-81BD-AAFB752FF6C2}" srcOrd="0" destOrd="0" parTransId="{71922C26-5445-4207-828D-8199762D741A}" sibTransId="{58F8FA5D-79C0-4FF1-8050-90AA15855987}"/>
    <dgm:cxn modelId="{A7077D87-0464-484E-83C0-75EEE67EFBFA}" srcId="{271B0181-49CC-4261-845A-10BE6A6B0579}" destId="{14DF8046-B1A3-47D3-B98A-5A2CDBEE70CC}" srcOrd="2" destOrd="0" parTransId="{BCB4CFFD-CF63-4C25-ABA7-486BE4E7069C}" sibTransId="{71BC928D-FDF3-4273-92B0-F778DBB3E616}"/>
    <dgm:cxn modelId="{4CF1AF51-2B98-45D5-9497-1DF6AF1BADB7}" type="presParOf" srcId="{51751CF9-4F26-46E6-8F12-07E4F7560CC3}" destId="{81CC4323-0B25-431A-9FBD-AF5E5F551118}" srcOrd="0" destOrd="0" presId="urn:microsoft.com/office/officeart/2005/8/layout/hList3"/>
    <dgm:cxn modelId="{F4A4866B-C5BB-477F-8337-39AC71F794D6}" type="presParOf" srcId="{51751CF9-4F26-46E6-8F12-07E4F7560CC3}" destId="{2F35FC20-66BA-4B53-B9AF-67FD2B813236}" srcOrd="1" destOrd="0" presId="urn:microsoft.com/office/officeart/2005/8/layout/hList3"/>
    <dgm:cxn modelId="{7807A2D1-2308-47B0-8319-761544DEA1C5}" type="presParOf" srcId="{2F35FC20-66BA-4B53-B9AF-67FD2B813236}" destId="{1C89C060-5459-47D5-8040-D4897133E9B4}" srcOrd="0" destOrd="0" presId="urn:microsoft.com/office/officeart/2005/8/layout/hList3"/>
    <dgm:cxn modelId="{434A98C2-CCEE-499C-AF72-17E1BC1DDF20}" type="presParOf" srcId="{2F35FC20-66BA-4B53-B9AF-67FD2B813236}" destId="{0169C292-5D52-4B79-BC31-C46F7EC9E6CB}" srcOrd="1" destOrd="0" presId="urn:microsoft.com/office/officeart/2005/8/layout/hList3"/>
    <dgm:cxn modelId="{EC3D1213-CA2E-4D65-B30E-7BA2640C43F6}" type="presParOf" srcId="{2F35FC20-66BA-4B53-B9AF-67FD2B813236}" destId="{D5527D3C-A2B4-44BF-A878-C0435F2769C8}" srcOrd="2" destOrd="0" presId="urn:microsoft.com/office/officeart/2005/8/layout/hList3"/>
    <dgm:cxn modelId="{6E0E4A92-4734-43EF-8888-CCDC6C60590C}" type="presParOf" srcId="{51751CF9-4F26-46E6-8F12-07E4F7560CC3}" destId="{A2F978E1-09D0-4A0E-98CD-5A05DA402D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BEAADC-0CA7-46FC-9F45-444B7D8986B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B69D8B56-AB30-478A-9539-F27926C4EBC2}">
      <dgm:prSet phldrT="[Текст]"/>
      <dgm:spPr/>
      <dgm:t>
        <a:bodyPr/>
        <a:lstStyle/>
        <a:p>
          <a:r>
            <a:rPr lang="ru-RU" b="1" dirty="0" smtClean="0"/>
            <a:t>Землевладельческая курия</a:t>
          </a:r>
          <a:endParaRPr lang="ru-RU" b="1" dirty="0"/>
        </a:p>
      </dgm:t>
    </dgm:pt>
    <dgm:pt modelId="{980BCFA5-CFDE-4FD0-A6A7-0FD5A1C861DF}" type="parTrans" cxnId="{464AC9A2-7AC5-468F-81F9-AD947E329C6E}">
      <dgm:prSet/>
      <dgm:spPr/>
      <dgm:t>
        <a:bodyPr/>
        <a:lstStyle/>
        <a:p>
          <a:endParaRPr lang="ru-RU"/>
        </a:p>
      </dgm:t>
    </dgm:pt>
    <dgm:pt modelId="{2C077384-BA0C-4211-BB67-2B530DD1A10D}" type="sibTrans" cxnId="{464AC9A2-7AC5-468F-81F9-AD947E329C6E}">
      <dgm:prSet/>
      <dgm:spPr/>
      <dgm:t>
        <a:bodyPr/>
        <a:lstStyle/>
        <a:p>
          <a:endParaRPr lang="ru-RU"/>
        </a:p>
      </dgm:t>
    </dgm:pt>
    <dgm:pt modelId="{BE089E9F-83A8-45CB-A4FD-F409D3C127D5}">
      <dgm:prSet phldrT="[Текст]"/>
      <dgm:spPr/>
      <dgm:t>
        <a:bodyPr/>
        <a:lstStyle/>
        <a:p>
          <a:r>
            <a:rPr lang="ru-RU" b="1" dirty="0" smtClean="0"/>
            <a:t>Городская курия</a:t>
          </a:r>
          <a:endParaRPr lang="ru-RU" b="1" dirty="0"/>
        </a:p>
      </dgm:t>
    </dgm:pt>
    <dgm:pt modelId="{930D52EC-19AF-4E03-B132-D046B18B8269}" type="parTrans" cxnId="{0F89B1A4-9BCE-4DD0-B357-9695E59151EC}">
      <dgm:prSet/>
      <dgm:spPr/>
      <dgm:t>
        <a:bodyPr/>
        <a:lstStyle/>
        <a:p>
          <a:endParaRPr lang="ru-RU"/>
        </a:p>
      </dgm:t>
    </dgm:pt>
    <dgm:pt modelId="{4F984A73-46B4-4ACA-AB77-54643F59CEB4}" type="sibTrans" cxnId="{0F89B1A4-9BCE-4DD0-B357-9695E59151EC}">
      <dgm:prSet/>
      <dgm:spPr/>
      <dgm:t>
        <a:bodyPr/>
        <a:lstStyle/>
        <a:p>
          <a:endParaRPr lang="ru-RU"/>
        </a:p>
      </dgm:t>
    </dgm:pt>
    <dgm:pt modelId="{454BB382-72F3-4C6D-B07D-F75CF08B91BB}">
      <dgm:prSet phldrT="[Текст]"/>
      <dgm:spPr/>
      <dgm:t>
        <a:bodyPr/>
        <a:lstStyle/>
        <a:p>
          <a:r>
            <a:rPr lang="ru-RU" b="1" dirty="0" smtClean="0"/>
            <a:t>Крестьянская</a:t>
          </a:r>
          <a:r>
            <a:rPr lang="ru-RU" dirty="0" smtClean="0"/>
            <a:t> </a:t>
          </a:r>
          <a:endParaRPr lang="ru-RU" dirty="0"/>
        </a:p>
      </dgm:t>
    </dgm:pt>
    <dgm:pt modelId="{494B837F-D456-41BB-B2D9-6A442D74C1C1}" type="parTrans" cxnId="{E85FEF13-1CFC-4481-B186-E20FD191B51F}">
      <dgm:prSet/>
      <dgm:spPr/>
      <dgm:t>
        <a:bodyPr/>
        <a:lstStyle/>
        <a:p>
          <a:endParaRPr lang="ru-RU"/>
        </a:p>
      </dgm:t>
    </dgm:pt>
    <dgm:pt modelId="{FC756B4A-A332-482F-ACDD-2184E7B57685}" type="sibTrans" cxnId="{E85FEF13-1CFC-4481-B186-E20FD191B51F}">
      <dgm:prSet/>
      <dgm:spPr/>
      <dgm:t>
        <a:bodyPr/>
        <a:lstStyle/>
        <a:p>
          <a:endParaRPr lang="ru-RU"/>
        </a:p>
      </dgm:t>
    </dgm:pt>
    <dgm:pt modelId="{F9995C06-B27A-4960-926A-90237F29EE2F}" type="pres">
      <dgm:prSet presAssocID="{33BEAADC-0CA7-46FC-9F45-444B7D8986B3}" presName="compositeShape" presStyleCnt="0">
        <dgm:presLayoutVars>
          <dgm:dir/>
          <dgm:resizeHandles/>
        </dgm:presLayoutVars>
      </dgm:prSet>
      <dgm:spPr/>
    </dgm:pt>
    <dgm:pt modelId="{BC9099AB-749A-41DF-944D-AE6C4B17D3B0}" type="pres">
      <dgm:prSet presAssocID="{33BEAADC-0CA7-46FC-9F45-444B7D8986B3}" presName="pyramid" presStyleLbl="node1" presStyleIdx="0" presStyleCnt="1"/>
      <dgm:spPr/>
    </dgm:pt>
    <dgm:pt modelId="{AF21D6FE-E49B-4285-8F15-7CEB2B760E2C}" type="pres">
      <dgm:prSet presAssocID="{33BEAADC-0CA7-46FC-9F45-444B7D8986B3}" presName="theList" presStyleCnt="0"/>
      <dgm:spPr/>
    </dgm:pt>
    <dgm:pt modelId="{854CAB28-899E-4305-BF1D-170CD6ED49C0}" type="pres">
      <dgm:prSet presAssocID="{B69D8B56-AB30-478A-9539-F27926C4EBC2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7BBB3C-69E0-4563-964C-BE46F9030319}" type="pres">
      <dgm:prSet presAssocID="{B69D8B56-AB30-478A-9539-F27926C4EBC2}" presName="aSpace" presStyleCnt="0"/>
      <dgm:spPr/>
    </dgm:pt>
    <dgm:pt modelId="{618C15CC-6081-4451-B1B6-60C53AD75FFC}" type="pres">
      <dgm:prSet presAssocID="{BE089E9F-83A8-45CB-A4FD-F409D3C127D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73F84-BDB9-4B57-B40F-53EE7D148D76}" type="pres">
      <dgm:prSet presAssocID="{BE089E9F-83A8-45CB-A4FD-F409D3C127D5}" presName="aSpace" presStyleCnt="0"/>
      <dgm:spPr/>
    </dgm:pt>
    <dgm:pt modelId="{1E63C617-5D81-46D2-AABE-7136513040C2}" type="pres">
      <dgm:prSet presAssocID="{454BB382-72F3-4C6D-B07D-F75CF08B91B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94F2F-EA2D-4D85-BF23-42DEDD827B46}" type="pres">
      <dgm:prSet presAssocID="{454BB382-72F3-4C6D-B07D-F75CF08B91BB}" presName="aSpace" presStyleCnt="0"/>
      <dgm:spPr/>
    </dgm:pt>
  </dgm:ptLst>
  <dgm:cxnLst>
    <dgm:cxn modelId="{0BB67FEF-D588-4DFA-BE57-E4ACD0426FA3}" type="presOf" srcId="{B69D8B56-AB30-478A-9539-F27926C4EBC2}" destId="{854CAB28-899E-4305-BF1D-170CD6ED49C0}" srcOrd="0" destOrd="0" presId="urn:microsoft.com/office/officeart/2005/8/layout/pyramid2"/>
    <dgm:cxn modelId="{829A7098-4CAF-432A-8C76-3FA897580A1E}" type="presOf" srcId="{33BEAADC-0CA7-46FC-9F45-444B7D8986B3}" destId="{F9995C06-B27A-4960-926A-90237F29EE2F}" srcOrd="0" destOrd="0" presId="urn:microsoft.com/office/officeart/2005/8/layout/pyramid2"/>
    <dgm:cxn modelId="{58741E25-362C-4230-9095-26B172E12C7D}" type="presOf" srcId="{BE089E9F-83A8-45CB-A4FD-F409D3C127D5}" destId="{618C15CC-6081-4451-B1B6-60C53AD75FFC}" srcOrd="0" destOrd="0" presId="urn:microsoft.com/office/officeart/2005/8/layout/pyramid2"/>
    <dgm:cxn modelId="{464AC9A2-7AC5-468F-81F9-AD947E329C6E}" srcId="{33BEAADC-0CA7-46FC-9F45-444B7D8986B3}" destId="{B69D8B56-AB30-478A-9539-F27926C4EBC2}" srcOrd="0" destOrd="0" parTransId="{980BCFA5-CFDE-4FD0-A6A7-0FD5A1C861DF}" sibTransId="{2C077384-BA0C-4211-BB67-2B530DD1A10D}"/>
    <dgm:cxn modelId="{0F89B1A4-9BCE-4DD0-B357-9695E59151EC}" srcId="{33BEAADC-0CA7-46FC-9F45-444B7D8986B3}" destId="{BE089E9F-83A8-45CB-A4FD-F409D3C127D5}" srcOrd="1" destOrd="0" parTransId="{930D52EC-19AF-4E03-B132-D046B18B8269}" sibTransId="{4F984A73-46B4-4ACA-AB77-54643F59CEB4}"/>
    <dgm:cxn modelId="{E85FEF13-1CFC-4481-B186-E20FD191B51F}" srcId="{33BEAADC-0CA7-46FC-9F45-444B7D8986B3}" destId="{454BB382-72F3-4C6D-B07D-F75CF08B91BB}" srcOrd="2" destOrd="0" parTransId="{494B837F-D456-41BB-B2D9-6A442D74C1C1}" sibTransId="{FC756B4A-A332-482F-ACDD-2184E7B57685}"/>
    <dgm:cxn modelId="{FF92ADB6-D55B-441E-9E3B-5C9483354E23}" type="presOf" srcId="{454BB382-72F3-4C6D-B07D-F75CF08B91BB}" destId="{1E63C617-5D81-46D2-AABE-7136513040C2}" srcOrd="0" destOrd="0" presId="urn:microsoft.com/office/officeart/2005/8/layout/pyramid2"/>
    <dgm:cxn modelId="{C8463855-2C1F-415E-A38C-35D90A819608}" type="presParOf" srcId="{F9995C06-B27A-4960-926A-90237F29EE2F}" destId="{BC9099AB-749A-41DF-944D-AE6C4B17D3B0}" srcOrd="0" destOrd="0" presId="urn:microsoft.com/office/officeart/2005/8/layout/pyramid2"/>
    <dgm:cxn modelId="{E1DC4C98-DC07-4081-B980-55CF6F31C76C}" type="presParOf" srcId="{F9995C06-B27A-4960-926A-90237F29EE2F}" destId="{AF21D6FE-E49B-4285-8F15-7CEB2B760E2C}" srcOrd="1" destOrd="0" presId="urn:microsoft.com/office/officeart/2005/8/layout/pyramid2"/>
    <dgm:cxn modelId="{327C7824-9399-4725-B260-434B96FCE2F3}" type="presParOf" srcId="{AF21D6FE-E49B-4285-8F15-7CEB2B760E2C}" destId="{854CAB28-899E-4305-BF1D-170CD6ED49C0}" srcOrd="0" destOrd="0" presId="urn:microsoft.com/office/officeart/2005/8/layout/pyramid2"/>
    <dgm:cxn modelId="{A924A053-9AF4-4838-8A27-9D22C486A3EF}" type="presParOf" srcId="{AF21D6FE-E49B-4285-8F15-7CEB2B760E2C}" destId="{D07BBB3C-69E0-4563-964C-BE46F9030319}" srcOrd="1" destOrd="0" presId="urn:microsoft.com/office/officeart/2005/8/layout/pyramid2"/>
    <dgm:cxn modelId="{E95DF9C6-3D55-4ACA-8CB7-886CB6259F0A}" type="presParOf" srcId="{AF21D6FE-E49B-4285-8F15-7CEB2B760E2C}" destId="{618C15CC-6081-4451-B1B6-60C53AD75FFC}" srcOrd="2" destOrd="0" presId="urn:microsoft.com/office/officeart/2005/8/layout/pyramid2"/>
    <dgm:cxn modelId="{191F641D-C0D1-4283-BCC7-B12FB4B8BE76}" type="presParOf" srcId="{AF21D6FE-E49B-4285-8F15-7CEB2B760E2C}" destId="{43673F84-BDB9-4B57-B40F-53EE7D148D76}" srcOrd="3" destOrd="0" presId="urn:microsoft.com/office/officeart/2005/8/layout/pyramid2"/>
    <dgm:cxn modelId="{97E30E68-0043-4DDD-98A0-CFA223D7DC07}" type="presParOf" srcId="{AF21D6FE-E49B-4285-8F15-7CEB2B760E2C}" destId="{1E63C617-5D81-46D2-AABE-7136513040C2}" srcOrd="4" destOrd="0" presId="urn:microsoft.com/office/officeart/2005/8/layout/pyramid2"/>
    <dgm:cxn modelId="{137D3897-9F2B-46BB-B536-59409DF61FAA}" type="presParOf" srcId="{AF21D6FE-E49B-4285-8F15-7CEB2B760E2C}" destId="{D5194F2F-EA2D-4D85-BF23-42DEDD827B4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CC4323-0B25-431A-9FBD-AF5E5F551118}">
      <dsp:nvSpPr>
        <dsp:cNvPr id="0" name=""/>
        <dsp:cNvSpPr/>
      </dsp:nvSpPr>
      <dsp:spPr>
        <a:xfrm>
          <a:off x="0" y="0"/>
          <a:ext cx="9144000" cy="199311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b="1" kern="1200" dirty="0" smtClean="0">
              <a:solidFill>
                <a:schemeClr val="tx1"/>
              </a:solidFill>
            </a:rPr>
            <a:t>3 лагеря в ходе революции</a:t>
          </a:r>
          <a:endParaRPr lang="ru-RU" sz="5700" b="1" kern="1200" dirty="0">
            <a:solidFill>
              <a:schemeClr val="tx1"/>
            </a:solidFill>
          </a:endParaRPr>
        </a:p>
      </dsp:txBody>
      <dsp:txXfrm>
        <a:off x="0" y="0"/>
        <a:ext cx="9144000" cy="1993113"/>
      </dsp:txXfrm>
    </dsp:sp>
    <dsp:sp modelId="{1C89C060-5459-47D5-8040-D4897133E9B4}">
      <dsp:nvSpPr>
        <dsp:cNvPr id="0" name=""/>
        <dsp:cNvSpPr/>
      </dsp:nvSpPr>
      <dsp:spPr>
        <a:xfrm>
          <a:off x="4464" y="1993113"/>
          <a:ext cx="3045023" cy="4185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tx1"/>
              </a:solidFill>
            </a:rPr>
            <a:t>Консервативный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>
              <a:solidFill>
                <a:schemeClr val="tx1"/>
              </a:solidFill>
            </a:rPr>
            <a:t>Состав: дворянство, чиновники.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>
              <a:solidFill>
                <a:schemeClr val="tx1"/>
              </a:solidFill>
            </a:rPr>
            <a:t>Выступали за сохранение самодержавия.</a:t>
          </a:r>
          <a:endParaRPr lang="ru-RU" sz="2400" b="1" u="none" kern="1200" dirty="0">
            <a:solidFill>
              <a:schemeClr val="tx1"/>
            </a:solidFill>
          </a:endParaRPr>
        </a:p>
      </dsp:txBody>
      <dsp:txXfrm>
        <a:off x="4464" y="1993113"/>
        <a:ext cx="3045023" cy="4185537"/>
      </dsp:txXfrm>
    </dsp:sp>
    <dsp:sp modelId="{0169C292-5D52-4B79-BC31-C46F7EC9E6CB}">
      <dsp:nvSpPr>
        <dsp:cNvPr id="0" name=""/>
        <dsp:cNvSpPr/>
      </dsp:nvSpPr>
      <dsp:spPr>
        <a:xfrm>
          <a:off x="3049488" y="1993113"/>
          <a:ext cx="3045023" cy="4185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tx1"/>
              </a:solidFill>
            </a:rPr>
            <a:t>Либеральный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>
              <a:solidFill>
                <a:schemeClr val="tx1"/>
              </a:solidFill>
            </a:rPr>
            <a:t>Состав: передовое дворянство, буржуазия, </a:t>
          </a:r>
          <a:r>
            <a:rPr lang="ru-RU" sz="2400" b="1" u="none" kern="1200" dirty="0" err="1" smtClean="0">
              <a:solidFill>
                <a:schemeClr val="tx1"/>
              </a:solidFill>
            </a:rPr>
            <a:t>ителлигенция</a:t>
          </a:r>
          <a:r>
            <a:rPr lang="ru-RU" sz="2400" b="1" u="none" kern="1200" dirty="0" smtClean="0">
              <a:solidFill>
                <a:schemeClr val="tx1"/>
              </a:solidFill>
            </a:rPr>
            <a:t>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>
              <a:solidFill>
                <a:schemeClr val="tx1"/>
              </a:solidFill>
            </a:rPr>
            <a:t>Программа: демократические права и свободы</a:t>
          </a:r>
          <a:r>
            <a:rPr lang="ru-RU" sz="2400" u="sng" kern="1200" dirty="0" smtClean="0">
              <a:solidFill>
                <a:schemeClr val="tx1"/>
              </a:solidFill>
            </a:rPr>
            <a:t>.</a:t>
          </a:r>
          <a:endParaRPr lang="ru-RU" sz="2400" u="sng" kern="1200" dirty="0">
            <a:solidFill>
              <a:schemeClr val="tx1"/>
            </a:solidFill>
          </a:endParaRPr>
        </a:p>
      </dsp:txBody>
      <dsp:txXfrm>
        <a:off x="3049488" y="1993113"/>
        <a:ext cx="3045023" cy="4185537"/>
      </dsp:txXfrm>
    </dsp:sp>
    <dsp:sp modelId="{D5527D3C-A2B4-44BF-A878-C0435F2769C8}">
      <dsp:nvSpPr>
        <dsp:cNvPr id="0" name=""/>
        <dsp:cNvSpPr/>
      </dsp:nvSpPr>
      <dsp:spPr>
        <a:xfrm>
          <a:off x="6094511" y="1993113"/>
          <a:ext cx="3045023" cy="4185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u="none" kern="1200" dirty="0" smtClean="0">
              <a:solidFill>
                <a:schemeClr val="tx1"/>
              </a:solidFill>
            </a:rPr>
            <a:t>Радикальный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u="none" kern="1200" dirty="0" smtClean="0">
              <a:solidFill>
                <a:schemeClr val="tx1"/>
              </a:solidFill>
            </a:rPr>
            <a:t>Состав: </a:t>
          </a:r>
          <a:r>
            <a:rPr lang="ru-RU" sz="2500" b="1" u="none" kern="1200" dirty="0" err="1" smtClean="0">
              <a:solidFill>
                <a:schemeClr val="tx1"/>
              </a:solidFill>
            </a:rPr>
            <a:t>интеллегенция</a:t>
          </a:r>
          <a:r>
            <a:rPr lang="ru-RU" sz="2500" b="1" u="none" kern="1200" dirty="0" smtClean="0">
              <a:solidFill>
                <a:schemeClr val="tx1"/>
              </a:solidFill>
            </a:rPr>
            <a:t>, выражающая интересы рабочих и крестьян. РСДРП и ПСР. Программа: уничтожение самодержавия и помещичьего землевладения.</a:t>
          </a:r>
          <a:endParaRPr lang="ru-RU" sz="2500" b="1" u="none" kern="1200" dirty="0">
            <a:solidFill>
              <a:schemeClr val="tx1"/>
            </a:solidFill>
          </a:endParaRPr>
        </a:p>
      </dsp:txBody>
      <dsp:txXfrm>
        <a:off x="6094511" y="1993113"/>
        <a:ext cx="3045023" cy="4185537"/>
      </dsp:txXfrm>
    </dsp:sp>
    <dsp:sp modelId="{A2F978E1-09D0-4A0E-98CD-5A05DA402D28}">
      <dsp:nvSpPr>
        <dsp:cNvPr id="0" name=""/>
        <dsp:cNvSpPr/>
      </dsp:nvSpPr>
      <dsp:spPr>
        <a:xfrm>
          <a:off x="0" y="6178650"/>
          <a:ext cx="9144000" cy="46505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9099AB-749A-41DF-944D-AE6C4B17D3B0}">
      <dsp:nvSpPr>
        <dsp:cNvPr id="0" name=""/>
        <dsp:cNvSpPr/>
      </dsp:nvSpPr>
      <dsp:spPr>
        <a:xfrm>
          <a:off x="1450173" y="0"/>
          <a:ext cx="5429264" cy="542926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CAB28-899E-4305-BF1D-170CD6ED49C0}">
      <dsp:nvSpPr>
        <dsp:cNvPr id="0" name=""/>
        <dsp:cNvSpPr/>
      </dsp:nvSpPr>
      <dsp:spPr>
        <a:xfrm>
          <a:off x="4164805" y="545842"/>
          <a:ext cx="3529021" cy="12852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Землевладельческая курия</a:t>
          </a:r>
          <a:endParaRPr lang="ru-RU" sz="2500" b="1" kern="1200" dirty="0"/>
        </a:p>
      </dsp:txBody>
      <dsp:txXfrm>
        <a:off x="4164805" y="545842"/>
        <a:ext cx="3529021" cy="1285208"/>
      </dsp:txXfrm>
    </dsp:sp>
    <dsp:sp modelId="{618C15CC-6081-4451-B1B6-60C53AD75FFC}">
      <dsp:nvSpPr>
        <dsp:cNvPr id="0" name=""/>
        <dsp:cNvSpPr/>
      </dsp:nvSpPr>
      <dsp:spPr>
        <a:xfrm>
          <a:off x="4164805" y="1991702"/>
          <a:ext cx="3529021" cy="12852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Городская курия</a:t>
          </a:r>
          <a:endParaRPr lang="ru-RU" sz="2500" b="1" kern="1200" dirty="0"/>
        </a:p>
      </dsp:txBody>
      <dsp:txXfrm>
        <a:off x="4164805" y="1991702"/>
        <a:ext cx="3529021" cy="1285208"/>
      </dsp:txXfrm>
    </dsp:sp>
    <dsp:sp modelId="{1E63C617-5D81-46D2-AABE-7136513040C2}">
      <dsp:nvSpPr>
        <dsp:cNvPr id="0" name=""/>
        <dsp:cNvSpPr/>
      </dsp:nvSpPr>
      <dsp:spPr>
        <a:xfrm>
          <a:off x="4164805" y="3437561"/>
          <a:ext cx="3529021" cy="12852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Крестьянская</a:t>
          </a:r>
          <a:r>
            <a:rPr lang="ru-RU" sz="2500" kern="1200" dirty="0" smtClean="0"/>
            <a:t> </a:t>
          </a:r>
          <a:endParaRPr lang="ru-RU" sz="2500" kern="1200" dirty="0"/>
        </a:p>
      </dsp:txBody>
      <dsp:txXfrm>
        <a:off x="4164805" y="3437561"/>
        <a:ext cx="3529021" cy="1285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2BE500-2014-4DD6-9333-0E7C7F9C6708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DEB3D17-A496-4819-96D1-8536A2E6D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rota.ru/forum/images/10/10497.jpeg" TargetMode="External"/><Relationship Id="rId3" Type="http://schemas.openxmlformats.org/officeDocument/2006/relationships/hyperlink" Target="http://upload.wikimedia.org/wikipedia/commons/thumb/7/75/Gapon_and_Fullon.jpg/220px-Gapon_and_Fullon.jpg" TargetMode="External"/><Relationship Id="rId7" Type="http://schemas.openxmlformats.org/officeDocument/2006/relationships/hyperlink" Target="http://www.sedmitza.ru/data/140/110/1235/%D0%A4%D0%BE%D1%82%D0%BE%20%D0%9D%D0%B8%D0%BA%D0%BE%D0%BB%D0%B0%D0%B9%20II.jpg" TargetMode="External"/><Relationship Id="rId12" Type="http://schemas.openxmlformats.org/officeDocument/2006/relationships/hyperlink" Target="http://ru.wikipedia.org/wiki/%D0%A4%D0%B0%D0%B9%D0%BB:%D0%98%D0%B7%D0%B4%D0%B0%D0%BD%D0%B8%D0%B5_%D0%A1%D0%BE%D1%8E%D0%B7%D0%B0_%D0%A0%D1%83%D1%81%D1%81%D0%BA%D0%BE%D0%B3%D0%BE_%D0%BD%D0%B0%D1%80%D0%BE%D0%B4%D0%B0.jpg" TargetMode="External"/><Relationship Id="rId2" Type="http://schemas.openxmlformats.org/officeDocument/2006/relationships/hyperlink" Target="http://www.agitclub.ru/vybory/duma100/dumafoto1/zavod.jpghttp:/www.agitclub.ru/vybory/duma100/dumafoto1/zavod.jpghtt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f/f1/Putilovskiy_zavod.jpg" TargetMode="External"/><Relationship Id="rId11" Type="http://schemas.openxmlformats.org/officeDocument/2006/relationships/hyperlink" Target="http://i074.radikal.ru/0908/cd/303d2a7766eb.jpg" TargetMode="External"/><Relationship Id="rId5" Type="http://schemas.openxmlformats.org/officeDocument/2006/relationships/hyperlink" Target="http://commons.wikimedia.org/w/index.php?title=File:Shestviye_u_Narvskikh_vorot.jpg&amp;filetimestamp=20120212224828&amp;uselang=ru" TargetMode="External"/><Relationship Id="rId10" Type="http://schemas.openxmlformats.org/officeDocument/2006/relationships/hyperlink" Target="http://img-fotki.yandex.ru/get/5908/routir.108/0_5c928_c3b909c9_XL.jpg" TargetMode="External"/><Relationship Id="rId4" Type="http://schemas.openxmlformats.org/officeDocument/2006/relationships/hyperlink" Target="http://commons.wikimedia.org/wiki/File:Soldiers,_Soldiers,_Heroes_Every_One.jpg?uselang=ru" TargetMode="External"/><Relationship Id="rId9" Type="http://schemas.openxmlformats.org/officeDocument/2006/relationships/hyperlink" Target="http://upload.wikimedia.org/wikipedia/commons/thumb/3/35/Revolution_Square,_Ivanovo.JPG/220px-Revolution_Square,_Ivanovo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2852"/>
            <a:ext cx="4071934" cy="2786082"/>
          </a:xfrm>
        </p:spPr>
        <p:txBody>
          <a:bodyPr>
            <a:normAutofit fontScale="92500" lnSpcReduction="10000"/>
          </a:bodyPr>
          <a:lstStyle/>
          <a:p>
            <a:r>
              <a:rPr lang="ru-RU" sz="5400" dirty="0" smtClean="0"/>
              <a:t>Первая русская революция 1905-1907 гг.</a:t>
            </a:r>
            <a:endParaRPr lang="ru-RU" sz="5400" dirty="0"/>
          </a:p>
        </p:txBody>
      </p:sp>
      <p:pic>
        <p:nvPicPr>
          <p:cNvPr id="4" name="Picture 6" descr="Shestviye u Narvskikh vorot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71934" y="357166"/>
            <a:ext cx="4857784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http://www.clow.ru/a-world/2750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3000375"/>
            <a:ext cx="3429024" cy="3857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Георгий Гапон - инициатор шествия к Зимнему </a:t>
            </a:r>
            <a:r>
              <a:rPr lang="ru-RU" sz="3600" dirty="0" err="1" smtClean="0"/>
              <a:t>дворцую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1428736"/>
            <a:ext cx="9001188" cy="5429263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Русский православный священник, политический деятель и профсоюзный лидер, выдающийся оратор и проповедник. Создатель и   руководитель рабочей организации «Собрание русских фабрично-заводских рабочих г. Санкт-Петербурга», организатор январской рабочей забастовки и массового шествия рабочих к царю в день «Кровавого воскресенья» 9 (22)  января 1905 года, закончившегося расстрелом рабочих и положившего начало Первой русской революции 1905—1907 годов. После 9 января 1905 года — деятель русской революционной эмиграции, организатор Женевской межпартийной конференции 1905 года, участник неудавшейся подготовки вооружённого восстания в Санкт-Петербурге с помощью оружия с парохода «Джон </a:t>
            </a:r>
            <a:r>
              <a:rPr lang="ru-RU" sz="1800" b="1" dirty="0" err="1" smtClean="0"/>
              <a:t>Графтон</a:t>
            </a:r>
            <a:r>
              <a:rPr lang="ru-RU" sz="1800" b="1" dirty="0" smtClean="0"/>
              <a:t>», основатель революционной организации «Всероссийский рабочий союз». После возвращения в Россию в октябре-ноябре 1905 года — руководитель возрождённого «Собрания русских фабрично-заводских рабочих г. Санкт-Петербурга», союзник графа Витте, сторонник реформ, провозглашённых Манифестом 17 октября, противник вооружённых методов борьбы. В марте 1906 года убит в Озерках группой боевиков-эсеров по обвинению в сотрудничестве с властями и предательстве революции.</a:t>
            </a:r>
            <a:endParaRPr lang="ru-RU" sz="1800" b="1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9 января 1905 – кровавое воскресенье. разгон мирного шествия петербургских рабочих к Зимнему дворцу, имевшего целью вручить царю Николаю II коллективную Петицию о рабочих нуждах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3114668" cy="4471998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ru-RU" b="1" dirty="0" smtClean="0"/>
              <a:t>140 000 человек двинулись к царскому дворцу. Около 1000 человек было убито, 2000 ранено.</a:t>
            </a:r>
            <a:endParaRPr lang="ru-RU" b="1" dirty="0"/>
          </a:p>
        </p:txBody>
      </p:sp>
      <p:pic>
        <p:nvPicPr>
          <p:cNvPr id="5124" name="Picture 4" descr="http://upload.wikimedia.org/wikipedia/commons/thumb/4/41/Soldiers%2C_Soldiers%2C_Heroes_Every_One.jpg/320px-Soldiers%2C_Soldiers%2C_Heroes_Every_On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57752" y="4357694"/>
            <a:ext cx="3048000" cy="2095501"/>
          </a:xfrm>
          <a:prstGeom prst="rect">
            <a:avLst/>
          </a:prstGeom>
          <a:noFill/>
        </p:spPr>
      </p:pic>
      <p:pic>
        <p:nvPicPr>
          <p:cNvPr id="5126" name="Picture 6" descr="Shestviye u Narvskikh vorot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86182" y="1785926"/>
            <a:ext cx="3333750" cy="2371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Первые уступки самодержавия: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5"/>
            <a:ext cx="5072098" cy="490062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Создана комиссия для урегулирования взаимоотношений рабочих и предпринимателей.</a:t>
            </a:r>
          </a:p>
          <a:p>
            <a:r>
              <a:rPr lang="ru-RU" b="1" dirty="0" smtClean="0"/>
              <a:t>18 января Николай Второй подписал указ о привлечении выборных представителей населения к участию в предварительной разработке законопроектов.</a:t>
            </a:r>
            <a:endParaRPr lang="ru-RU" b="1" dirty="0"/>
          </a:p>
        </p:txBody>
      </p:sp>
      <p:pic>
        <p:nvPicPr>
          <p:cNvPr id="28674" name="Picture 2" descr="http://www.sedmitza.ru/data/140/110/1235/%D0%A4%D0%BE%D1%82%D0%BE%20%D0%9D%D0%B8%D0%BA%D0%BE%D0%BB%D0%B0%D0%B9%20II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429256" y="1500174"/>
            <a:ext cx="3395666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Апрель 1905 – </a:t>
            </a:r>
            <a:r>
              <a:rPr lang="el-GR" dirty="0" smtClean="0"/>
              <a:t>ΙΙΙ</a:t>
            </a:r>
            <a:r>
              <a:rPr lang="ru-RU" dirty="0" smtClean="0"/>
              <a:t> съезд РСДРП.</a:t>
            </a:r>
            <a:br>
              <a:rPr lang="ru-RU" dirty="0" smtClean="0"/>
            </a:br>
            <a:r>
              <a:rPr lang="ru-RU" dirty="0" smtClean="0"/>
              <a:t>Участвовали только большевики.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6072198" cy="497206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Порядок дня:</a:t>
            </a:r>
          </a:p>
          <a:p>
            <a:r>
              <a:rPr lang="ru-RU" sz="2400" b="1" dirty="0" smtClean="0"/>
              <a:t>Вопросы тактические: вооружённое восстание, отношение к политике правительства накануне и в момент переворота, отношение к крестьянскому движению;</a:t>
            </a:r>
          </a:p>
          <a:p>
            <a:r>
              <a:rPr lang="ru-RU" sz="2400" b="1" dirty="0" smtClean="0"/>
              <a:t>Вопросы организационные: отношения рабочих и интеллигентов в партийных организациях, Устав партии;</a:t>
            </a:r>
          </a:p>
          <a:p>
            <a:r>
              <a:rPr lang="ru-RU" sz="2400" b="1" dirty="0" smtClean="0"/>
              <a:t>Отношение к другим партиям и течениям: отношение к отколовшейся части РСДРП, отношение к национальным социал-демократическим организациям.</a:t>
            </a:r>
          </a:p>
          <a:p>
            <a:endParaRPr lang="ru-RU" sz="2400" b="1" dirty="0"/>
          </a:p>
        </p:txBody>
      </p:sp>
      <p:pic>
        <p:nvPicPr>
          <p:cNvPr id="27650" name="Picture 2" descr="http://www.cirota.ru/forum/images/10/10497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29322" y="1500174"/>
            <a:ext cx="3214678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Революция весной – летом 1905 года.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В первомайских стачках участвовало – </a:t>
            </a:r>
          </a:p>
          <a:p>
            <a:pPr>
              <a:buNone/>
            </a:pPr>
            <a:r>
              <a:rPr lang="ru-RU" b="1" dirty="0" smtClean="0"/>
              <a:t>200 000 человек.</a:t>
            </a:r>
          </a:p>
          <a:p>
            <a:pPr>
              <a:buNone/>
            </a:pPr>
            <a:r>
              <a:rPr lang="ru-RU" b="1" dirty="0" smtClean="0"/>
              <a:t>Столкновения в Варшаве и Лодзи демонстрантов с полицией.</a:t>
            </a:r>
          </a:p>
          <a:p>
            <a:pPr>
              <a:buNone/>
            </a:pPr>
            <a:r>
              <a:rPr lang="ru-RU" b="1" dirty="0" smtClean="0"/>
              <a:t>В Лодзи стачка переросла в рабочее восстание.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12 мая 1905 – стачка в Иваново – Вознесенске. Продолжалась 72 дня.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4929190" cy="5286388"/>
          </a:xfrm>
        </p:spPr>
        <p:txBody>
          <a:bodyPr>
            <a:normAutofit/>
          </a:bodyPr>
          <a:lstStyle/>
          <a:p>
            <a:r>
              <a:rPr lang="ru-RU" b="1" dirty="0" smtClean="0"/>
              <a:t>Создан Совет рабочих уполномоченных.</a:t>
            </a:r>
          </a:p>
          <a:p>
            <a:pPr>
              <a:buNone/>
            </a:pP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Руководил милицией, поддерживал порядок. Превратился в орган власти.</a:t>
            </a:r>
          </a:p>
          <a:p>
            <a:r>
              <a:rPr lang="ru-RU" b="1" dirty="0" smtClean="0"/>
              <a:t>Руководил Советом </a:t>
            </a:r>
          </a:p>
          <a:p>
            <a:pPr>
              <a:buNone/>
            </a:pPr>
            <a:r>
              <a:rPr lang="ru-RU" b="1" dirty="0" smtClean="0"/>
              <a:t>А. </a:t>
            </a:r>
            <a:r>
              <a:rPr lang="ru-RU" b="1" dirty="0" err="1" smtClean="0"/>
              <a:t>Ноздрин</a:t>
            </a:r>
            <a:r>
              <a:rPr lang="ru-RU" b="1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000232" y="27146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818" name="Picture 2" descr="http://upload.wikimedia.org/wikipedia/commons/thumb/3/35/Revolution_Square%2C_Ivanovo.JPG/220px-Revolution_Square%2C_Ivanovo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57752" y="1428736"/>
            <a:ext cx="4286248" cy="5429264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Май 1905 – Крестьянский союз.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b="1" dirty="0" smtClean="0"/>
              <a:t>Требования:</a:t>
            </a:r>
          </a:p>
          <a:p>
            <a:pPr>
              <a:buFontTx/>
              <a:buChar char="-"/>
            </a:pPr>
            <a:r>
              <a:rPr lang="ru-RU" sz="4000" b="1" dirty="0" smtClean="0"/>
              <a:t>Отмена частной собственности на землю.</a:t>
            </a:r>
          </a:p>
          <a:p>
            <a:pPr>
              <a:buFontTx/>
              <a:buChar char="-"/>
            </a:pPr>
            <a:r>
              <a:rPr lang="ru-RU" sz="4000" b="1" dirty="0" smtClean="0"/>
              <a:t>Конфискация помещичьей земли.</a:t>
            </a:r>
          </a:p>
          <a:p>
            <a:pPr>
              <a:buFontTx/>
              <a:buChar char="-"/>
            </a:pPr>
            <a:r>
              <a:rPr lang="ru-RU" sz="4000" b="1" dirty="0" smtClean="0"/>
              <a:t>Передача земли в общую собственность.</a:t>
            </a:r>
          </a:p>
          <a:p>
            <a:pPr>
              <a:buFontTx/>
              <a:buChar char="-"/>
            </a:pPr>
            <a:r>
              <a:rPr lang="ru-RU" sz="4000" b="1" dirty="0" smtClean="0"/>
              <a:t>Созыв Учредительного собрания. </a:t>
            </a:r>
            <a:endParaRPr lang="ru-RU" sz="4000" b="1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14 июня 1905 – восстание на броненосце «Потёмкине».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3794" name="Picture 2" descr="http://img-fotki.yandex.ru/get/5908/routir.108/0_5c928_c3b909c9_X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1500174"/>
            <a:ext cx="7786742" cy="5214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76336"/>
          </a:xfrm>
        </p:spPr>
        <p:txBody>
          <a:bodyPr>
            <a:noAutofit/>
          </a:bodyPr>
          <a:lstStyle/>
          <a:p>
            <a:r>
              <a:rPr lang="ru-RU" sz="3600" dirty="0" smtClean="0"/>
              <a:t>6 августа 1905 – манифест о создании законосовещательной думы.</a:t>
            </a:r>
            <a:endParaRPr lang="ru-RU" sz="36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0" y="1428736"/>
          <a:ext cx="9144000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7 октября 1905 – стачка на </a:t>
            </a:r>
            <a:r>
              <a:rPr lang="ru-RU" sz="2800" dirty="0" err="1" smtClean="0"/>
              <a:t>Московско</a:t>
            </a:r>
            <a:r>
              <a:rPr lang="ru-RU" sz="2800" dirty="0" smtClean="0"/>
              <a:t> – Казанской железной дороге.</a:t>
            </a:r>
            <a:br>
              <a:rPr lang="ru-RU" sz="2800" dirty="0" smtClean="0"/>
            </a:br>
            <a:r>
              <a:rPr lang="ru-RU" sz="2800" dirty="0" smtClean="0"/>
              <a:t>10 октября 1905 – всеобщая стачка(участвовало более 2 </a:t>
            </a:r>
            <a:r>
              <a:rPr lang="ru-RU" sz="2800" dirty="0" err="1" smtClean="0"/>
              <a:t>млн</a:t>
            </a:r>
            <a:r>
              <a:rPr lang="ru-RU" sz="2800" dirty="0" smtClean="0"/>
              <a:t> человек)</a:t>
            </a:r>
            <a:endParaRPr lang="ru-RU" sz="2800" dirty="0"/>
          </a:p>
        </p:txBody>
      </p:sp>
      <p:pic>
        <p:nvPicPr>
          <p:cNvPr id="31746" name="Picture 2" descr="http://i074.radikal.ru/0908/cd/303d2a7766eb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14546" y="1571612"/>
            <a:ext cx="6343660" cy="485778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Революция – это  коренное изменение существующего строя, сопровождающееся насилием.</a:t>
            </a:r>
            <a:endParaRPr lang="ru-RU" sz="54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Манифест 17 октября 1905 года.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4071966" cy="500065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b="1" dirty="0" smtClean="0"/>
              <a:t>Был создан законодательный представительный орган.</a:t>
            </a:r>
          </a:p>
          <a:p>
            <a:r>
              <a:rPr lang="ru-RU" b="1" dirty="0" smtClean="0"/>
              <a:t>Отмена политической цезуры.</a:t>
            </a:r>
          </a:p>
          <a:p>
            <a:r>
              <a:rPr lang="ru-RU" b="1" dirty="0" smtClean="0"/>
              <a:t>Вводились важнейшие свободы.</a:t>
            </a:r>
            <a:endParaRPr lang="ru-RU" b="1" dirty="0"/>
          </a:p>
        </p:txBody>
      </p:sp>
      <p:pic>
        <p:nvPicPr>
          <p:cNvPr id="2050" name="Picture 2" descr="http://pln-pskov.ru/pictures/08373304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357686" y="1643050"/>
            <a:ext cx="3000396" cy="4643470"/>
          </a:xfrm>
          <a:prstGeom prst="rect">
            <a:avLst/>
          </a:prstGeom>
          <a:noFill/>
        </p:spPr>
      </p:pic>
      <p:pic>
        <p:nvPicPr>
          <p:cNvPr id="2052" name="Picture 4" descr="http://www.clow.ru/a-world/2750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57884" y="2786058"/>
            <a:ext cx="3071802" cy="3857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Либеральные партии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500172"/>
          <a:ext cx="9144000" cy="5357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654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Кадеты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октябристы</a:t>
                      </a:r>
                      <a:endParaRPr lang="ru-RU" sz="3200" dirty="0"/>
                    </a:p>
                  </a:txBody>
                  <a:tcPr/>
                </a:tc>
              </a:tr>
              <a:tr h="765404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Дата создания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5404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Лидер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5404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Состав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5404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Численность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5404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Программа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5404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Тактика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Охранительные партии.</a:t>
            </a:r>
            <a:br>
              <a:rPr lang="ru-RU" sz="3600" dirty="0" smtClean="0"/>
            </a:br>
            <a:r>
              <a:rPr lang="ru-RU" sz="3600" dirty="0" smtClean="0"/>
              <a:t>Союз русского народа, Союз Михаила </a:t>
            </a:r>
            <a:r>
              <a:rPr lang="ru-RU" sz="3600" dirty="0" err="1" smtClean="0"/>
              <a:t>Арханела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35842" name="Picture 2" descr="http://upload.wikimedia.org/wikipedia/ru/thumb/a/ad/%D0%98%D0%B7%D0%B4%D0%B0%D0%BD%D0%B8%D0%B5_%D0%A1%D0%BE%D1%8E%D0%B7%D0%B0_%D0%A0%D1%83%D1%81%D1%81%D0%BA%D0%BE%D0%B3%D0%BE_%D0%BD%D0%B0%D1%80%D0%BE%D0%B4%D0%B0.jpg/220px-%D0%98%D0%B7%D0%B4%D0%B0%D0%BD%D0%B8%D0%B5_%D0%A1%D0%BE%D1%8E%D0%B7%D0%B0_%D0%A0%D1%83%D1%81%D1%81%D0%BA%D0%BE%D0%B3%D0%BE_%D0%BD%D0%B0%D1%80%D0%BE%D0%B4%D0%B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2285992"/>
            <a:ext cx="3571900" cy="2357454"/>
          </a:xfrm>
          <a:prstGeom prst="rect">
            <a:avLst/>
          </a:prstGeom>
          <a:noFill/>
        </p:spPr>
      </p:pic>
      <p:pic>
        <p:nvPicPr>
          <p:cNvPr id="35844" name="Picture 4" descr="&amp;Lcy;&amp;ocy;&amp;gcy;&amp;ocy;&amp;tcy;&amp;icy;&amp;pcy;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1857364"/>
            <a:ext cx="3357586" cy="450059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Декабрьское вооружённое восстание в Москве.</a:t>
            </a:r>
            <a:endParaRPr lang="ru-RU" dirty="0"/>
          </a:p>
        </p:txBody>
      </p:sp>
      <p:pic>
        <p:nvPicPr>
          <p:cNvPr id="37890" name="Picture 2" descr="http://www.clow.ru/a-world/2780-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00562" y="2714620"/>
            <a:ext cx="4486275" cy="3857625"/>
          </a:xfrm>
          <a:prstGeom prst="rect">
            <a:avLst/>
          </a:prstGeom>
          <a:noFill/>
        </p:spPr>
      </p:pic>
      <p:pic>
        <p:nvPicPr>
          <p:cNvPr id="37892" name="Picture 4" descr="http://www.vokrugsveta.ru/img/cmn/2006/11/29/01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1428736"/>
            <a:ext cx="4429092" cy="38576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5429264"/>
            <a:ext cx="4071966" cy="1343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Напишите в форме плана ход Декабрьского вооружённого восстания в Москве.</a:t>
            </a:r>
            <a:endParaRPr lang="ru-RU" sz="2400" b="1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70191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3 июня 1907 – роспуск </a:t>
            </a:r>
            <a:r>
              <a:rPr lang="el-GR" sz="3200" dirty="0" smtClean="0"/>
              <a:t>ΙΙ</a:t>
            </a:r>
            <a:r>
              <a:rPr lang="ru-RU" sz="3200" dirty="0" smtClean="0"/>
              <a:t> государственной Думы, завершение революции.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В советской историографии: «Революция 1905 – генеральная репетиция 1917 года».</a:t>
            </a:r>
            <a:endParaRPr lang="ru-RU" sz="4800" b="1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 err="1" smtClean="0"/>
              <a:t>Литература:Кацва</a:t>
            </a:r>
            <a:r>
              <a:rPr lang="ru-RU" sz="3100" dirty="0" smtClean="0"/>
              <a:t> Л.А. История отечества.</a:t>
            </a:r>
            <a:br>
              <a:rPr lang="ru-RU" sz="3100" dirty="0" smtClean="0"/>
            </a:br>
            <a:r>
              <a:rPr lang="ru-RU" sz="3100" dirty="0" smtClean="0"/>
              <a:t> </a:t>
            </a:r>
            <a:r>
              <a:rPr lang="ru-RU" sz="3100" dirty="0" err="1" smtClean="0"/>
              <a:t>Википедия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400" dirty="0" smtClean="0">
                <a:hlinkClick r:id="rId2"/>
              </a:rPr>
              <a:t>http://www.agitclub.ru/vybory/duma100/dumafoto1/zavod.jpghttp://www.agitclub.ru/vybory/duma100/dumafoto1/zavod.jpghttp</a:t>
            </a:r>
            <a:endParaRPr lang="ru-RU" sz="1400" dirty="0" smtClean="0"/>
          </a:p>
          <a:p>
            <a:r>
              <a:rPr lang="ru-RU" sz="1400" dirty="0" smtClean="0"/>
              <a:t> </a:t>
            </a:r>
            <a:r>
              <a:rPr lang="en-US" sz="1400" dirty="0" smtClean="0">
                <a:hlinkClick r:id="rId3"/>
              </a:rPr>
              <a:t>http://upload.wikimedia.org/wikipedia/commons/thumb/7/75/Gapon_and_Fullon.jpg/220px-Gapon_and_Fullon.jpg</a:t>
            </a:r>
            <a:endParaRPr lang="ru-RU" sz="1400" dirty="0" smtClean="0"/>
          </a:p>
          <a:p>
            <a:r>
              <a:rPr lang="en-US" sz="1400" dirty="0" smtClean="0">
                <a:hlinkClick r:id="rId4"/>
              </a:rPr>
              <a:t>http://commons.wikimedia.org/wiki/File:Soldiers,_Soldiers,_Heroes_Every_One.jpg?uselang=ru</a:t>
            </a:r>
            <a:endParaRPr lang="ru-RU" sz="1400" dirty="0" smtClean="0"/>
          </a:p>
          <a:p>
            <a:r>
              <a:rPr lang="en-US" sz="1400" dirty="0" smtClean="0">
                <a:hlinkClick r:id="rId5"/>
              </a:rPr>
              <a:t>http://commons.wikimedia.org/w/index.php?title=File:Shestviye_u_Narvskikh_vorot.jpg&amp;filetimestamp=20120212224828&amp;uselang=ru</a:t>
            </a:r>
            <a:endParaRPr lang="ru-RU" sz="1400" dirty="0" smtClean="0"/>
          </a:p>
          <a:p>
            <a:r>
              <a:rPr lang="en-US" sz="1400" dirty="0" smtClean="0">
                <a:hlinkClick r:id="rId6"/>
              </a:rPr>
              <a:t>http://upload.wikimedia.org/wikipedia/commons/f/f1/Putilovskiy_zavod.jpg</a:t>
            </a:r>
            <a:endParaRPr lang="ru-RU" sz="1400" dirty="0" smtClean="0"/>
          </a:p>
          <a:p>
            <a:r>
              <a:rPr lang="en-US" sz="1400" dirty="0" smtClean="0">
                <a:hlinkClick r:id="rId7"/>
              </a:rPr>
              <a:t>http://www.sedmitza.ru/data/140/110/1235/%D0%A4%D0%BE%D1%82%D0%BE%20%D0%9D%D0%B8%D0%BA%D0%BE%D0%BB%D0%B0%D0%B9%20II.jpg</a:t>
            </a:r>
            <a:endParaRPr lang="ru-RU" sz="1400" dirty="0" smtClean="0"/>
          </a:p>
          <a:p>
            <a:r>
              <a:rPr lang="en-US" sz="1400" dirty="0" smtClean="0">
                <a:hlinkClick r:id="rId8"/>
              </a:rPr>
              <a:t>http://www.cirota.ru/forum/images/10/10497.jpeg</a:t>
            </a:r>
            <a:endParaRPr lang="ru-RU" sz="1400" dirty="0" smtClean="0"/>
          </a:p>
          <a:p>
            <a:r>
              <a:rPr lang="en-US" sz="1400" dirty="0" smtClean="0">
                <a:hlinkClick r:id="rId9"/>
              </a:rPr>
              <a:t>http://upload.wikimedia.org/wikipedia/commons/thumb/3/35/Revolution_Square%2C_Ivanovo.JPG/220px-Revolution_Square%2C_Ivanovo.JPG</a:t>
            </a:r>
            <a:endParaRPr lang="ru-RU" sz="1400" dirty="0" smtClean="0"/>
          </a:p>
          <a:p>
            <a:r>
              <a:rPr lang="en-US" sz="1400" dirty="0" smtClean="0">
                <a:hlinkClick r:id="rId10"/>
              </a:rPr>
              <a:t>http://img-fotki.yandex.ru/get/5908/routir.108/0_5c928_c3b909c9_XL.jpg</a:t>
            </a:r>
            <a:endParaRPr lang="ru-RU" sz="1400" dirty="0" smtClean="0"/>
          </a:p>
          <a:p>
            <a:r>
              <a:rPr lang="en-US" sz="1400" dirty="0" smtClean="0">
                <a:hlinkClick r:id="rId11"/>
              </a:rPr>
              <a:t>http://i074.radikal.ru/0908/cd/303d2a7766eb.jpg</a:t>
            </a:r>
            <a:endParaRPr lang="ru-RU" sz="1400" dirty="0" smtClean="0"/>
          </a:p>
          <a:p>
            <a:r>
              <a:rPr lang="en-US" sz="1400" dirty="0" smtClean="0">
                <a:hlinkClick r:id="rId12"/>
              </a:rPr>
              <a:t>http://ru.wikipedia.org/wiki/%D0%A4%D0%B0%D0%B9%D0%BB:%D0%98%D0%B7%D0%B4%D0%B0%D0%BD%D0%B8%D0%B5_%D0%A1%D0%BE%D1%8E%D0%B7%D0%B0_%D0%A0%D1%83%D1%81%D1%81%D0%BA%D0%BE%D0%B3%D0%BE_%D0%BD%D0%B0%D1%80%D0%BE%D0%B4%D0%B0.jpg</a:t>
            </a:r>
            <a:endParaRPr lang="ru-RU" sz="1400" dirty="0" smtClean="0"/>
          </a:p>
          <a:p>
            <a:r>
              <a:rPr lang="en-US" sz="1400" dirty="0" smtClean="0"/>
              <a:t>http://upload.wikimedia.org/wikipedia/ru/thumb/c/c7/%D0%97%D0%BD%D0%B0%D1%87%D0%BE%D0%BA_%D0%A1%D0%BE%D1%8E%D0%B7%D0%B0_%D0%A0%D1%83%D1%81%D1%81%D0%BA%D0%BE%D0%B3%D0%BE_%D0%BD%D0%B0%D1%80%D0%BE%D0%B4%D0%B0.jpg/200px-%D0%97%D0%BD%D0%B0%D1%87%D0%BE%D0%BA_%D0%A1%D0%BE%D1%8E%D0%B7%D0%B0_%D0%A0%D1%83%D1%81%D1%81%D0%BA%D0%BE%D0%B3%D0%BE_%D0%BD%D0%B0%D1%80%D0%BE%D0%B4%D0%B0.jpg</a:t>
            </a:r>
            <a:endParaRPr lang="ru-RU" sz="1400" dirty="0" smtClean="0"/>
          </a:p>
          <a:p>
            <a:r>
              <a:rPr lang="en-US" sz="1400" dirty="0" smtClean="0"/>
              <a:t>http://www.clow.ru/a-world/2780-5.jpg</a:t>
            </a:r>
            <a:endParaRPr lang="ru-RU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1890 – 1900 «золотое десятилетие в развитии экономики»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1900- 1903 – экономический кризис.</a:t>
            </a:r>
          </a:p>
          <a:p>
            <a:r>
              <a:rPr lang="ru-RU" sz="4400" b="1" dirty="0" smtClean="0"/>
              <a:t>1904 – 1905 – неудачная </a:t>
            </a:r>
            <a:r>
              <a:rPr lang="ru-RU" sz="4400" b="1" dirty="0" err="1" smtClean="0"/>
              <a:t>русско</a:t>
            </a:r>
            <a:r>
              <a:rPr lang="ru-RU" sz="4400" b="1" dirty="0" smtClean="0"/>
              <a:t> – японская война.</a:t>
            </a:r>
            <a:endParaRPr lang="ru-RU" sz="4400" b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революции.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Пережитки крепостничества.</a:t>
            </a:r>
          </a:p>
          <a:p>
            <a:r>
              <a:rPr lang="ru-RU" b="1" dirty="0" smtClean="0"/>
              <a:t>Сохранение крупного земельного владения.</a:t>
            </a:r>
          </a:p>
          <a:p>
            <a:r>
              <a:rPr lang="ru-RU" b="1" dirty="0" smtClean="0"/>
              <a:t>Крестьянское малоземелье.</a:t>
            </a:r>
          </a:p>
          <a:p>
            <a:r>
              <a:rPr lang="ru-RU" b="1" dirty="0" smtClean="0"/>
              <a:t>Аграрное перенаселение центра.</a:t>
            </a:r>
          </a:p>
          <a:p>
            <a:r>
              <a:rPr lang="ru-RU" b="1" dirty="0" smtClean="0"/>
              <a:t>Рабочий вопрос.</a:t>
            </a:r>
          </a:p>
          <a:p>
            <a:r>
              <a:rPr lang="ru-RU" b="1" dirty="0" smtClean="0"/>
              <a:t>Национальный вопрос.</a:t>
            </a:r>
          </a:p>
          <a:p>
            <a:r>
              <a:rPr lang="ru-RU" b="1" dirty="0" smtClean="0"/>
              <a:t>Отсутствие демократических прав и свобод.</a:t>
            </a:r>
            <a:endParaRPr lang="ru-RU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14290"/>
          <a:ext cx="914400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Характер революции: буржуазно – демократическая.</a:t>
            </a:r>
          </a:p>
          <a:p>
            <a:r>
              <a:rPr lang="ru-RU" b="1" dirty="0" smtClean="0"/>
              <a:t>Гегемон (главная движущая сила) – рабочий класс.</a:t>
            </a:r>
          </a:p>
          <a:p>
            <a:r>
              <a:rPr lang="ru-RU" b="1" dirty="0" smtClean="0"/>
              <a:t>Социальные силы: буржуазия, рабочие, крестьяне.</a:t>
            </a:r>
          </a:p>
          <a:p>
            <a:r>
              <a:rPr lang="ru-RU" b="1" dirty="0" smtClean="0"/>
              <a:t>Основные средства борьбы:  стачки(коллективное организованное прекращение работы в организации или предприятии с целью добиться выполнения каких-либо требований).</a:t>
            </a:r>
            <a:endParaRPr lang="ru-RU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Две линии революции: восходящая и нисходящая.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Восходящая – подъём революции: январь- декабрь 1905 года.</a:t>
            </a:r>
          </a:p>
          <a:p>
            <a:r>
              <a:rPr lang="ru-RU" b="1" dirty="0" err="1" smtClean="0"/>
              <a:t>Радикализация</a:t>
            </a:r>
            <a:r>
              <a:rPr lang="ru-RU" b="1" dirty="0" smtClean="0"/>
              <a:t> требований, массовый характер революции.</a:t>
            </a:r>
            <a:endParaRPr lang="ru-RU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857224" y="3429000"/>
            <a:ext cx="5357850" cy="3143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5900750" cy="125272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Основные события революции 1905 – 1907 </a:t>
            </a:r>
            <a:r>
              <a:rPr lang="ru-RU" dirty="0" smtClean="0"/>
              <a:t>гг.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5186370" cy="53578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00034" y="485776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357290" y="392906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285984" y="292893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143240" y="221455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000496" y="150017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4143372" y="192880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2464591" y="4536277"/>
            <a:ext cx="457200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1857368" y="4857748"/>
            <a:ext cx="4000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1607323" y="5536397"/>
            <a:ext cx="26432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750079" y="5822161"/>
            <a:ext cx="22145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492899" y="6350799"/>
            <a:ext cx="10144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786446" y="714356"/>
            <a:ext cx="3357554" cy="6143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ru-RU" sz="2400" dirty="0" smtClean="0"/>
              <a:t>9янв.1905 –кровавое воскресение.</a:t>
            </a:r>
          </a:p>
          <a:p>
            <a:pPr marL="342900" indent="-342900" algn="ctr">
              <a:buAutoNum type="arabicParenR"/>
            </a:pPr>
            <a:r>
              <a:rPr lang="ru-RU" sz="2400" dirty="0" smtClean="0"/>
              <a:t>12 мая 1905 – стачка в </a:t>
            </a:r>
            <a:r>
              <a:rPr lang="ru-RU" sz="2400" dirty="0"/>
              <a:t>И</a:t>
            </a:r>
            <a:r>
              <a:rPr lang="ru-RU" sz="2400" dirty="0" smtClean="0"/>
              <a:t>ваново – Вознесенске.</a:t>
            </a:r>
          </a:p>
          <a:p>
            <a:pPr marL="342900" indent="-342900" algn="ctr">
              <a:buAutoNum type="arabicParenR"/>
            </a:pPr>
            <a:r>
              <a:rPr lang="ru-RU" sz="2400" dirty="0" smtClean="0"/>
              <a:t>Лето 1905 – восстание на броненосце «Потёмкин»</a:t>
            </a:r>
          </a:p>
          <a:p>
            <a:pPr marL="342900" indent="-342900" algn="ctr">
              <a:buAutoNum type="arabicParenR"/>
            </a:pPr>
            <a:r>
              <a:rPr lang="ru-RU" sz="2400" dirty="0" smtClean="0"/>
              <a:t>15 октября 1905 – Всероссийская политическая стачка.</a:t>
            </a:r>
          </a:p>
          <a:p>
            <a:pPr marL="342900" indent="-342900" algn="ctr">
              <a:buAutoNum type="arabicParenR"/>
            </a:pPr>
            <a:r>
              <a:rPr lang="ru-RU" sz="2400" dirty="0" smtClean="0"/>
              <a:t>Декабрь 1905 – вооружённое восстание в Москве.</a:t>
            </a:r>
            <a:endParaRPr lang="ru-RU" sz="2400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V="1">
            <a:off x="1071538" y="1643050"/>
            <a:ext cx="3786214" cy="3714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57224" y="514351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714480" y="421481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500430" y="250030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8" grpId="0" animBg="1"/>
      <p:bldP spid="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4929222" cy="507209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Собра́ние</a:t>
            </a:r>
            <a:r>
              <a:rPr lang="ru-RU" b="1" dirty="0" smtClean="0"/>
              <a:t> </a:t>
            </a:r>
            <a:r>
              <a:rPr lang="ru-RU" b="1" dirty="0" err="1" smtClean="0"/>
              <a:t>ру́сских</a:t>
            </a:r>
            <a:r>
              <a:rPr lang="ru-RU" b="1" dirty="0" smtClean="0"/>
              <a:t> </a:t>
            </a:r>
            <a:r>
              <a:rPr lang="ru-RU" b="1" dirty="0" err="1" smtClean="0"/>
              <a:t>фабри́чно-заводски́х</a:t>
            </a:r>
            <a:r>
              <a:rPr lang="ru-RU" b="1" dirty="0" smtClean="0"/>
              <a:t> </a:t>
            </a:r>
            <a:r>
              <a:rPr lang="ru-RU" b="1" dirty="0" err="1" smtClean="0"/>
              <a:t>рабо́чих</a:t>
            </a:r>
            <a:r>
              <a:rPr lang="ru-RU" b="1" dirty="0" smtClean="0"/>
              <a:t> г. </a:t>
            </a:r>
            <a:r>
              <a:rPr lang="ru-RU" b="1" dirty="0" err="1" smtClean="0"/>
              <a:t>Санкт-Петербу́рга</a:t>
            </a:r>
            <a:r>
              <a:rPr lang="ru-RU" dirty="0" smtClean="0"/>
              <a:t> (1904—1906) — одна из первых массовых легальных рабочих организаций в России, основанная священником Георгием Гапоном. «Собрание» сыграло ведущую роль в начале Первой русской революции 1905—1907 годов. К началу 1905 года «Собрание» объединяло около 10 000 человек рабочих. «Собранием» была подготовлена Петиция рабочих и жителей Санкт-Петербурга и организовано шествие к царю в день Кровавого воскресенья 1905 года</a:t>
            </a:r>
            <a:endParaRPr lang="ru-RU" dirty="0"/>
          </a:p>
        </p:txBody>
      </p:sp>
      <p:pic>
        <p:nvPicPr>
          <p:cNvPr id="4" name="Picture 2" descr="File:Gapon and Fullon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4942" y="1571612"/>
            <a:ext cx="3929058" cy="484822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D7ABD8AA865B24C96E71E2A890B210B" ma:contentTypeVersion="49" ma:contentTypeDescription="Создание документа." ma:contentTypeScope="" ma:versionID="490bb26808f7a35bdc9da2c5d4be462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AWJJH2MPE6E2-807006251-5</_dlc_DocId>
    <_dlc_DocIdUrl xmlns="4a252ca3-5a62-4c1c-90a6-29f4710e47f8">
      <Url>http://edu-sps.koiro.local/Kostroma_EDU/licei20/licei20-old/_layouts/15/DocIdRedir.aspx?ID=AWJJH2MPE6E2-807006251-5</Url>
      <Description>AWJJH2MPE6E2-807006251-5</Description>
    </_dlc_DocIdUrl>
  </documentManagement>
</p:properties>
</file>

<file path=customXml/itemProps1.xml><?xml version="1.0" encoding="utf-8"?>
<ds:datastoreItem xmlns:ds="http://schemas.openxmlformats.org/officeDocument/2006/customXml" ds:itemID="{D1F64822-2102-40D9-A3AD-2BC0505F6AFD}"/>
</file>

<file path=customXml/itemProps2.xml><?xml version="1.0" encoding="utf-8"?>
<ds:datastoreItem xmlns:ds="http://schemas.openxmlformats.org/officeDocument/2006/customXml" ds:itemID="{3C9F231E-6ED8-4105-9A64-EE90AF708052}"/>
</file>

<file path=customXml/itemProps3.xml><?xml version="1.0" encoding="utf-8"?>
<ds:datastoreItem xmlns:ds="http://schemas.openxmlformats.org/officeDocument/2006/customXml" ds:itemID="{CFB97717-BB6E-40F3-BB68-7F02202352A5}"/>
</file>

<file path=customXml/itemProps4.xml><?xml version="1.0" encoding="utf-8"?>
<ds:datastoreItem xmlns:ds="http://schemas.openxmlformats.org/officeDocument/2006/customXml" ds:itemID="{B9907CA3-243C-4B1F-B720-ACC04D7BE009}"/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224</TotalTime>
  <Words>812</Words>
  <Application>Microsoft Office PowerPoint</Application>
  <PresentationFormat>Экран (4:3)</PresentationFormat>
  <Paragraphs>110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Модульная</vt:lpstr>
      <vt:lpstr>Слайд 1</vt:lpstr>
      <vt:lpstr>Слайд 2</vt:lpstr>
      <vt:lpstr>1890 – 1900 «золотое десятилетие в развитии экономики»</vt:lpstr>
      <vt:lpstr>Причины революции.</vt:lpstr>
      <vt:lpstr>Слайд 5</vt:lpstr>
      <vt:lpstr>Слайд 6</vt:lpstr>
      <vt:lpstr>Две линии революции: восходящая и нисходящая.</vt:lpstr>
      <vt:lpstr>Основные события революции 1905 – 1907 гг.</vt:lpstr>
      <vt:lpstr>Слайд 9</vt:lpstr>
      <vt:lpstr>Георгий Гапон - инициатор шествия к Зимнему дворцую</vt:lpstr>
      <vt:lpstr>9 января 1905 – кровавое воскресенье. разгон мирного шествия петербургских рабочих к Зимнему дворцу, имевшего целью вручить царю Николаю II коллективную Петицию о рабочих нуждах</vt:lpstr>
      <vt:lpstr>Первые уступки самодержавия:</vt:lpstr>
      <vt:lpstr>Апрель 1905 – ΙΙΙ съезд РСДРП. Участвовали только большевики.</vt:lpstr>
      <vt:lpstr>Революция весной – летом 1905 года.</vt:lpstr>
      <vt:lpstr>12 мая 1905 – стачка в Иваново – Вознесенске. Продолжалась 72 дня.</vt:lpstr>
      <vt:lpstr>Май 1905 – Крестьянский союз.</vt:lpstr>
      <vt:lpstr>14 июня 1905 – восстание на броненосце «Потёмкине». </vt:lpstr>
      <vt:lpstr>6 августа 1905 – манифест о создании законосовещательной думы.</vt:lpstr>
      <vt:lpstr>7 октября 1905 – стачка на Московско – Казанской железной дороге. 10 октября 1905 – всеобщая стачка(участвовало более 2 млн человек)</vt:lpstr>
      <vt:lpstr>Манифест 17 октября 1905 года.</vt:lpstr>
      <vt:lpstr>Либеральные партии</vt:lpstr>
      <vt:lpstr>Охранительные партии. Союз русского народа, Союз Михаила Арханела.</vt:lpstr>
      <vt:lpstr>Декабрьское вооружённое восстание в Москве.</vt:lpstr>
      <vt:lpstr>3 июня 1907 – роспуск ΙΙ государственной Думы, завершение революции.</vt:lpstr>
      <vt:lpstr>Литература:Кацва Л.А. История отечества.  Википедия.</vt:lpstr>
    </vt:vector>
  </TitlesOfParts>
  <Company>WIN7XP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WIN7XP</dc:creator>
  <cp:lastModifiedBy>Александр</cp:lastModifiedBy>
  <cp:revision>25</cp:revision>
  <dcterms:created xsi:type="dcterms:W3CDTF">2012-10-03T16:51:15Z</dcterms:created>
  <dcterms:modified xsi:type="dcterms:W3CDTF">2012-11-22T15:03:40Z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0x0101001D7ABD8AA865B24C96E71E2A890B210B</vt:lpwstr>
  </property>
  <property fmtid="{D5CDD505-2E9C-101B-9397-08002B2CF9AE}" pid="4" name="_dlc_DocIdItemGuid">
    <vt:lpwstr>2a4fbe1a-56dc-4435-b3e8-e97209470942</vt:lpwstr>
  </property>
</Properties>
</file>