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79866-3A3E-4F8E-9C72-63DB43A7506C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171F25E-A26E-42BC-9130-5424BFB25E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79866-3A3E-4F8E-9C72-63DB43A7506C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1F25E-A26E-42BC-9130-5424BFB25E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171F25E-A26E-42BC-9130-5424BFB25E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79866-3A3E-4F8E-9C72-63DB43A7506C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79866-3A3E-4F8E-9C72-63DB43A7506C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171F25E-A26E-42BC-9130-5424BFB25E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79866-3A3E-4F8E-9C72-63DB43A7506C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171F25E-A26E-42BC-9130-5424BFB25E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B379866-3A3E-4F8E-9C72-63DB43A7506C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1F25E-A26E-42BC-9130-5424BFB25E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79866-3A3E-4F8E-9C72-63DB43A7506C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171F25E-A26E-42BC-9130-5424BFB25E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79866-3A3E-4F8E-9C72-63DB43A7506C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171F25E-A26E-42BC-9130-5424BFB25E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79866-3A3E-4F8E-9C72-63DB43A7506C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171F25E-A26E-42BC-9130-5424BFB25E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171F25E-A26E-42BC-9130-5424BFB25E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79866-3A3E-4F8E-9C72-63DB43A7506C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171F25E-A26E-42BC-9130-5424BFB25E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B379866-3A3E-4F8E-9C72-63DB43A7506C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B379866-3A3E-4F8E-9C72-63DB43A7506C}" type="datetimeFigureOut">
              <a:rPr lang="ru-RU" smtClean="0"/>
              <a:pPr/>
              <a:t>01.02.2013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171F25E-A26E-42BC-9130-5424BFB25E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1922" TargetMode="External"/><Relationship Id="rId2" Type="http://schemas.openxmlformats.org/officeDocument/2006/relationships/hyperlink" Target="http://ru.wikipedia.org/wiki/1953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A1%D0%B2%D0%BE%D0%B1%D0%BE%D0%B4%D0%BD%D1%8B%D0%B9_%D1%80%D1%8B%D0%BD%D0%BE%D0%BA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2%D0%B8%D0%BA%D0%B8%D0%BF%D0%B5%D0%B4%D0%B8%D1%8F:%D0%A1%D1%81%D1%8B%D0%BB%D0%BA%D0%B8_%D0%BD%D0%B0_%D0%B8%D1%81%D1%82%D0%BE%D1%87%D0%BD%D0%B8%D0%BA%D0%B8" TargetMode="External"/><Relationship Id="rId3" Type="http://schemas.openxmlformats.org/officeDocument/2006/relationships/hyperlink" Target="http://ru.wikipedia.org/wiki/%D0%A1%D1%82%D0%B0%D0%BB%D0%B8%D0%BD%D1%81%D0%BA%D0%B8%D0%B5_%D1%80%D0%B5%D0%BF%D1%80%D0%B5%D1%81%D1%81%D0%B8%D0%B8" TargetMode="External"/><Relationship Id="rId7" Type="http://schemas.openxmlformats.org/officeDocument/2006/relationships/hyperlink" Target="http://ru.wikipedia.org/wiki/XX_%D0%B2%D0%B5%D0%BA" TargetMode="External"/><Relationship Id="rId2" Type="http://schemas.openxmlformats.org/officeDocument/2006/relationships/hyperlink" Target="http://ru.wikipedia.org/wiki/191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A%D0%BE%D0%BB%D0%BB%D0%B5%D0%BA%D1%82%D0%B8%D0%B2%D0%B8%D0%B7%D0%B0%D1%86%D0%B8%D1%8F" TargetMode="External"/><Relationship Id="rId5" Type="http://schemas.openxmlformats.org/officeDocument/2006/relationships/hyperlink" Target="http://ru.wikipedia.org/wiki/%D0%92%D0%B8%D1%88%D0%BD%D0%B5%D0%B2%D1%81%D0%BA%D0%B8%D0%B9,_%D0%90%D0%BD%D0%B0%D1%82%D0%BE%D0%BB%D0%B8%D0%B9_%D0%93%D1%80%D0%B8%D0%B3%D0%BE%D1%80%D1%8C%D0%B5%D0%B2%D0%B8%D1%87" TargetMode="External"/><Relationship Id="rId4" Type="http://schemas.openxmlformats.org/officeDocument/2006/relationships/hyperlink" Target="http://ru.wikipedia.org/wiki/1914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2050_%D0%B3%D0%BE%D0%B4?title=%D0%9F%D1%80%D0%BE%D1%81%D1%82%D0%BE%D0%B5_%D0%B2%D0%BE%D1%81%D0%BF%D1%80%D0%BE%D0%B8%D0%B7%D0%B2%D0%BE%D0%B4%D1%81%D1%82%D0%B2%D0%BE_%D0%BD%D0%B0%D1%81%D0%B5%D0%BB%D0%B5%D0%BD%D0%B8%D1%8F&amp;action=edit&amp;redlink=1" TargetMode="External"/><Relationship Id="rId2" Type="http://schemas.openxmlformats.org/officeDocument/2006/relationships/hyperlink" Target="http://ru.wikipedia.org/wiki/2016_%D0%B3%D0%BE%D0%B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2045" TargetMode="External"/><Relationship Id="rId5" Type="http://schemas.openxmlformats.org/officeDocument/2006/relationships/hyperlink" Target="http://ru.wikipedia.org/wiki/%D0%9E%D0%9E%D0%9D" TargetMode="External"/><Relationship Id="rId4" Type="http://schemas.openxmlformats.org/officeDocument/2006/relationships/hyperlink" Target="http://ru.wikipedia.org/wiki/1965_%D0%B3%D0%BE%D0%B4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1%D0%BC%D1%8B%D1%81%D0%BB_%D0%B6%D0%B8%D0%B7%D0%BD%D0%B8" TargetMode="External"/><Relationship Id="rId13" Type="http://schemas.openxmlformats.org/officeDocument/2006/relationships/hyperlink" Target="http://ru.wikipedia.org/wiki/%D0%9C%D0%B0%D1%82%D0%B5%D1%80%D0%B8%D0%B0%D0%BB%D1%8C%D0%BD%D1%8B%D0%B5_%D0%B1%D0%BB%D0%B0%D0%B3%D0%B0" TargetMode="External"/><Relationship Id="rId3" Type="http://schemas.openxmlformats.org/officeDocument/2006/relationships/hyperlink" Target="http://ru.wikipedia.org/wiki/%D0%A4%D0%B0%D0%BA%D1%82%D0%B8%D1%87%D0%B5%D1%81%D0%BA%D0%B8%D0%B9_%D0%B1%D1%80%D0%B0%D0%BA" TargetMode="External"/><Relationship Id="rId7" Type="http://schemas.openxmlformats.org/officeDocument/2006/relationships/hyperlink" Target="http://ru.wikipedia.org/wiki/%D0%94%D0%B5%D0%BC%D0%BE%D0%B3%D1%80%D0%B0%D1%84%D0%B8%D1%87%D0%B5%D1%81%D0%BA%D0%B8%D0%B5_%D0%BF%D0%BE%D0%BA%D0%B0%D0%B7%D0%B0%D1%82%D0%B5%D0%BB%D0%B8" TargetMode="External"/><Relationship Id="rId12" Type="http://schemas.openxmlformats.org/officeDocument/2006/relationships/hyperlink" Target="http://ru.wikipedia.org/wiki/%D0%A1%D1%80%D0%B5%D0%B4%D0%BD%D0%B5%D0%B5_%D0%B7%D0%BD%D0%B0%D1%87%D0%B5%D0%BD%D0%B8%D0%B5" TargetMode="External"/><Relationship Id="rId2" Type="http://schemas.openxmlformats.org/officeDocument/2006/relationships/hyperlink" Target="http://ru.wikipedia.org/wiki/2004_%D0%B3%D0%BE%D0%B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E%D0%9E%D0%9D" TargetMode="External"/><Relationship Id="rId11" Type="http://schemas.openxmlformats.org/officeDocument/2006/relationships/hyperlink" Target="http://ru.wikipedia.org/w/index.php" TargetMode="External"/><Relationship Id="rId5" Type="http://schemas.openxmlformats.org/officeDocument/2006/relationships/hyperlink" Target="http://ru.wikipedia.org/wiki/%D0%A0%D0%BE%D0%B6%D0%B4%D0%B0%D0%B5%D0%BC%D0%BE%D1%81%D1%82%D1%8C" TargetMode="External"/><Relationship Id="rId10" Type="http://schemas.openxmlformats.org/officeDocument/2006/relationships/hyperlink" Target="http://ru.wikipedia.org/wiki/%D0%A0%D0%BE%D1%81%D1%81%D0%B8%D1%8F" TargetMode="External"/><Relationship Id="rId4" Type="http://schemas.openxmlformats.org/officeDocument/2006/relationships/hyperlink" Target="http://ru.wikipedia.org/wiki/%D0%9D%D0%B0%D1%81%D0%B5%D0%BB%D0%B5%D0%BD%D0%B8%D0%B5_%D0%A0%D0%BE%D1%81%D1%81%D0%B8%D0%B8" TargetMode="External"/><Relationship Id="rId9" Type="http://schemas.openxmlformats.org/officeDocument/2006/relationships/hyperlink" Target="http://ru.wikipedia.org/wiki/%D0%A1%D0%BC%D0%B5%D1%80%D1%82%D0%BD%D0%BE%D1%81%D1%82%D1%8C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1917" TargetMode="External"/><Relationship Id="rId2" Type="http://schemas.openxmlformats.org/officeDocument/2006/relationships/hyperlink" Target="http://ru.wikipedia.org/wiki/193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F%D0%BE%D0%BA%D0%BE%D0%BB%D0%B5%D0%BD%D0%B8%D0%B5" TargetMode="External"/><Relationship Id="rId13" Type="http://schemas.openxmlformats.org/officeDocument/2006/relationships/hyperlink" Target="http://ru.wikipedia.org/wiki/%D0%A1%D0%BC%D0%B5%D1%80%D1%82%D0%BD%D0%BE%D1%81%D1%82%D1%8C" TargetMode="External"/><Relationship Id="rId18" Type="http://schemas.openxmlformats.org/officeDocument/2006/relationships/hyperlink" Target="http://ru.wikipedia.org/wiki/2008_%D0%B3%D0%BE%D0%B4" TargetMode="External"/><Relationship Id="rId3" Type="http://schemas.openxmlformats.org/officeDocument/2006/relationships/hyperlink" Target="http://ru.wikipedia.org/wiki/%D0%92%D0%A6%D0%98%D0%9E%D0%9C" TargetMode="External"/><Relationship Id="rId7" Type="http://schemas.openxmlformats.org/officeDocument/2006/relationships/hyperlink" Target="http://ru.wikipedia.org/wiki/%D0%AD%D0%BA%D0%BE%D0%BD%D0%BE%D0%BC%D0%B8%D1%87%D0%B5%D1%81%D0%BA%D0%BE%D0%B5_%D1%80%D0%B0%D0%B7%D0%B2%D0%B8%D1%82%D0%B8%D0%B5" TargetMode="External"/><Relationship Id="rId12" Type="http://schemas.openxmlformats.org/officeDocument/2006/relationships/hyperlink" Target="http://ru.wikipedia.org/wiki/%D0%90%D0%B1%D0%BE%D1%80%D1%82" TargetMode="External"/><Relationship Id="rId17" Type="http://schemas.openxmlformats.org/officeDocument/2006/relationships/hyperlink" Target="http://ru.wikipedia.org/wiki/%D0%93%D0%BE%D0%BC%D0%BE%D1%81%D0%B5%D0%BA%D1%81%D1%83%D0%B0%D0%BB%D1%8C%D0%BD%D0%BE%D1%81%D1%82%D1%8C" TargetMode="External"/><Relationship Id="rId2" Type="http://schemas.openxmlformats.org/officeDocument/2006/relationships/hyperlink" Target="http://ru.wikipedia.org/wiki/%D0%AD%D1%80%D0%BE%D0%B7%D0%B8%D1%8F" TargetMode="External"/><Relationship Id="rId16" Type="http://schemas.openxmlformats.org/officeDocument/2006/relationships/hyperlink" Target="http://ru.wikipedia.org/wiki/%D0%A0%D1%83%D1%81%D1%81%D0%BA%D0%B0%D1%8F_%D1%86%D0%B8%D0%B2%D0%B8%D0%BB%D0%B8%D0%B7%D0%B0%D1%86%D0%B8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8%D0%BD%D1%81%D1%82%D0%B8%D1%82%D1%83%D1%82_%D1%81%D0%B5%D0%BC%D1%8C%D0%B8" TargetMode="External"/><Relationship Id="rId11" Type="http://schemas.openxmlformats.org/officeDocument/2006/relationships/hyperlink" Target="http://ru.wikipedia.org/wiki/%D0%9F%D0%B5%D0%B4%D0%BE%D1%84%D0%B8%D0%BB%D0%B8%D1%8F" TargetMode="External"/><Relationship Id="rId5" Type="http://schemas.openxmlformats.org/officeDocument/2006/relationships/hyperlink" Target="http://ru.wikipedia.org/wiki/%D0%A1%D1%83%D0%BB%D0%B0%D0%BA%D1%88%D0%B8%D0%BD,_%D0%A1%D1%82%D0%B5%D0%BF%D0%B0%D0%BD_%D0%A1%D1%82%D0%B5%D0%BF%D0%B0%D0%BD%D0%BE%D0%B2%D0%B8%D1%87" TargetMode="External"/><Relationship Id="rId15" Type="http://schemas.openxmlformats.org/officeDocument/2006/relationships/hyperlink" Target="http://ru.wikipedia.org/wiki/%D0%9D%D0%B0%D1%80%D0%BA%D0%BE%D0%BC%D0%B0%D0%BD%D0%B8%D1%8F" TargetMode="External"/><Relationship Id="rId10" Type="http://schemas.openxmlformats.org/officeDocument/2006/relationships/hyperlink" Target="http://ru.wikipedia.org/wiki/%D0%A2%D1%80%D0%B0%D0%B4%D0%B8%D1%86%D0%B8%D1%8F" TargetMode="External"/><Relationship Id="rId19" Type="http://schemas.openxmlformats.org/officeDocument/2006/relationships/hyperlink" Target="http://ru.wikipedia.org/wiki/2010_%D0%B3%D0%BE%D0%B4" TargetMode="External"/><Relationship Id="rId4" Type="http://schemas.openxmlformats.org/officeDocument/2006/relationships/hyperlink" Target="http://ru.wikipedia.org/wiki/%D0%9D%D0%B0%D1%86%D0%B8%D0%BE%D0%BD%D0%B0%D0%BB%D1%8C%D0%BD%D0%B0%D1%8F_%D0%B8%D0%B4%D0%B5%D1%8F" TargetMode="External"/><Relationship Id="rId9" Type="http://schemas.openxmlformats.org/officeDocument/2006/relationships/hyperlink" Target="http://ru.wikipedia.org/wiki/%D0%90%D0%BB%D0%BA%D0%BE%D0%B3%D0%BE%D0%BB%D0%B8%D0%B7%D0%BC" TargetMode="External"/><Relationship Id="rId14" Type="http://schemas.openxmlformats.org/officeDocument/2006/relationships/hyperlink" Target="http://ru.wikipedia.org/wiki/1992_%D0%B3%D0%BE%D0%B4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3%D0%BE%D0%BB%D0%BE%D0%B4_%D0%B2_%D0%A1%D0%A1%D0%A1%D0%A0_1932%E2%80%941933" TargetMode="External"/><Relationship Id="rId2" Type="http://schemas.openxmlformats.org/officeDocument/2006/relationships/hyperlink" Target="http://ru.wikipedia.org/wiki/1990-%D0%B5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1960" TargetMode="External"/><Relationship Id="rId2" Type="http://schemas.openxmlformats.org/officeDocument/2006/relationships/hyperlink" Target="http://ru.wikipedia.org/wiki/2020_%D0%B3%D0%BE%D0%B4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ru.wikipedia.org/wiki/%D0%A0%D0%BE%D0%B6%D0%B4%D0%B0%D0%B5%D0%BC%D0%BE%D1%81%D1%82%D1%8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Демографический кризис в современной России</a:t>
            </a:r>
            <a:endParaRPr lang="ru-RU" dirty="0"/>
          </a:p>
        </p:txBody>
      </p:sp>
      <p:pic>
        <p:nvPicPr>
          <p:cNvPr id="14338" name="Picture 2" descr="Картинка 2 из 1499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2857496"/>
            <a:ext cx="4936529" cy="3409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285860"/>
          </a:xfrm>
        </p:spPr>
        <p:txBody>
          <a:bodyPr>
            <a:noAutofit/>
          </a:bodyPr>
          <a:lstStyle/>
          <a:p>
            <a:r>
              <a:rPr lang="ru-RU" sz="1600" b="1" dirty="0" smtClean="0"/>
              <a:t>Ожидаемая продолжительность жизни</a:t>
            </a:r>
            <a:r>
              <a:rPr lang="ru-RU" sz="1600" dirty="0" smtClean="0"/>
              <a:t> (показатель </a:t>
            </a:r>
            <a:r>
              <a:rPr lang="ru-RU" sz="1600" dirty="0" smtClean="0">
                <a:hlinkClick r:id="rId2" tooltip="Среднее значение"/>
              </a:rPr>
              <a:t>средней</a:t>
            </a:r>
            <a:r>
              <a:rPr lang="ru-RU" sz="1600" dirty="0" smtClean="0"/>
              <a:t> продолжительности предстоящей жизни) — важнейший интегральный </a:t>
            </a:r>
            <a:r>
              <a:rPr lang="ru-RU" sz="1600" dirty="0" smtClean="0">
                <a:hlinkClick r:id="rId3" tooltip="Демографические показатели"/>
              </a:rPr>
              <a:t>демографический показатель</a:t>
            </a:r>
            <a:r>
              <a:rPr lang="ru-RU" sz="1600" dirty="0" smtClean="0"/>
              <a:t>, характеризующий уровень смертности населения. Упрощенно говоря, он обозначает среднее количество лет предстоящей жизни человека, достигшего данного возраста.</a:t>
            </a:r>
            <a:endParaRPr lang="ru-RU" sz="1600" dirty="0"/>
          </a:p>
        </p:txBody>
      </p:sp>
      <p:pic>
        <p:nvPicPr>
          <p:cNvPr id="7" name="Содержимое 6" descr="http://upload.wikimedia.org/wikipedia/ru/thumb/3/3d/LERF19902009.PNG/350px-LERF19902009.PNG"/>
          <p:cNvPicPr>
            <a:picLocks noGrp="1"/>
          </p:cNvPicPr>
          <p:nvPr>
            <p:ph sz="quarter"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1428736"/>
            <a:ext cx="8429684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142844" y="142852"/>
            <a:ext cx="4484562" cy="671514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2900" b="1" dirty="0" smtClean="0"/>
              <a:t>Число умерших (тысяч человек):</a:t>
            </a:r>
          </a:p>
          <a:p>
            <a:r>
              <a:rPr lang="ru-RU" sz="2900" dirty="0" smtClean="0"/>
              <a:t>1990 год — 1 655,9</a:t>
            </a:r>
          </a:p>
          <a:p>
            <a:r>
              <a:rPr lang="ru-RU" sz="2900" dirty="0" smtClean="0"/>
              <a:t>1991 год — 1 690,6</a:t>
            </a:r>
          </a:p>
          <a:p>
            <a:r>
              <a:rPr lang="ru-RU" sz="2900" dirty="0" smtClean="0"/>
              <a:t>1992 год — 1 807,4</a:t>
            </a:r>
          </a:p>
          <a:p>
            <a:r>
              <a:rPr lang="ru-RU" sz="2900" dirty="0" smtClean="0"/>
              <a:t>1993 год — 2 129,3</a:t>
            </a:r>
          </a:p>
          <a:p>
            <a:r>
              <a:rPr lang="ru-RU" sz="2900" dirty="0" smtClean="0"/>
              <a:t>1994 год — 2 301,3</a:t>
            </a:r>
          </a:p>
          <a:p>
            <a:r>
              <a:rPr lang="ru-RU" sz="2900" dirty="0" smtClean="0"/>
              <a:t>1995 год — 2 203,8</a:t>
            </a:r>
          </a:p>
          <a:p>
            <a:r>
              <a:rPr lang="ru-RU" sz="2900" dirty="0" smtClean="0"/>
              <a:t>1996 год — 2 082,2</a:t>
            </a:r>
          </a:p>
          <a:p>
            <a:r>
              <a:rPr lang="ru-RU" sz="2900" dirty="0" smtClean="0"/>
              <a:t>1997 год — 2 015,7</a:t>
            </a:r>
          </a:p>
          <a:p>
            <a:r>
              <a:rPr lang="ru-RU" sz="2900" dirty="0" smtClean="0"/>
              <a:t>1998 год — 1 988,7</a:t>
            </a:r>
          </a:p>
          <a:p>
            <a:r>
              <a:rPr lang="ru-RU" sz="2900" dirty="0" smtClean="0"/>
              <a:t>1999 год — 2 144,3</a:t>
            </a:r>
          </a:p>
          <a:p>
            <a:r>
              <a:rPr lang="ru-RU" sz="2900" dirty="0" smtClean="0"/>
              <a:t>2000 год — 2 225,3</a:t>
            </a:r>
          </a:p>
          <a:p>
            <a:r>
              <a:rPr lang="ru-RU" sz="2900" dirty="0" smtClean="0"/>
              <a:t>2001 год — 2 254,9</a:t>
            </a:r>
          </a:p>
          <a:p>
            <a:r>
              <a:rPr lang="ru-RU" sz="2900" dirty="0" smtClean="0"/>
              <a:t>2002 год — 2 332,3</a:t>
            </a:r>
          </a:p>
          <a:p>
            <a:r>
              <a:rPr lang="ru-RU" sz="2900" dirty="0" smtClean="0"/>
              <a:t>2003 год — 2 365,8</a:t>
            </a:r>
          </a:p>
          <a:p>
            <a:r>
              <a:rPr lang="ru-RU" sz="2900" dirty="0" smtClean="0"/>
              <a:t>2004 год — 2 295,4</a:t>
            </a:r>
          </a:p>
          <a:p>
            <a:r>
              <a:rPr lang="ru-RU" sz="2900" dirty="0" smtClean="0"/>
              <a:t>2005 год — 2 303,9</a:t>
            </a:r>
          </a:p>
          <a:p>
            <a:r>
              <a:rPr lang="ru-RU" sz="2900" dirty="0" smtClean="0"/>
              <a:t>2006 год — 2 166,7</a:t>
            </a:r>
          </a:p>
          <a:p>
            <a:r>
              <a:rPr lang="ru-RU" sz="2900" dirty="0" smtClean="0"/>
              <a:t>2007 год — 2 080,4</a:t>
            </a:r>
          </a:p>
          <a:p>
            <a:r>
              <a:rPr lang="ru-RU" sz="2900" dirty="0" smtClean="0"/>
              <a:t>2008 год — 2 075,9</a:t>
            </a:r>
          </a:p>
          <a:p>
            <a:r>
              <a:rPr lang="ru-RU" sz="2900" dirty="0" smtClean="0"/>
              <a:t>2009 год — 2 010,5</a:t>
            </a:r>
          </a:p>
          <a:p>
            <a:r>
              <a:rPr lang="ru-RU" sz="2900" dirty="0" smtClean="0"/>
              <a:t>2010 год — 2 028,5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800600" y="142852"/>
            <a:ext cx="4038600" cy="671514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2900" b="1" dirty="0" smtClean="0"/>
              <a:t>Коэффициент смертности</a:t>
            </a:r>
          </a:p>
          <a:p>
            <a:r>
              <a:rPr lang="ru-RU" sz="2900" dirty="0" smtClean="0"/>
              <a:t>(на 1000 человек)</a:t>
            </a:r>
            <a:r>
              <a:rPr lang="ru-RU" sz="2900" baseline="30000" dirty="0" smtClean="0">
                <a:hlinkClick r:id="rId2" tooltip="Википедия:Ссылки на источники"/>
              </a:rPr>
              <a:t>[</a:t>
            </a:r>
            <a:r>
              <a:rPr lang="ru-RU" sz="2900" i="1" baseline="30000" dirty="0" smtClean="0">
                <a:hlinkClick r:id="rId2" tooltip="Википедия:Ссылки на источники"/>
              </a:rPr>
              <a:t>источник не указан 61 день</a:t>
            </a:r>
            <a:r>
              <a:rPr lang="ru-RU" sz="2900" baseline="30000" dirty="0" smtClean="0">
                <a:hlinkClick r:id="rId2" tooltip="Википедия:Ссылки на источники"/>
              </a:rPr>
              <a:t>]</a:t>
            </a:r>
            <a:endParaRPr lang="ru-RU" sz="2900" dirty="0" smtClean="0"/>
          </a:p>
          <a:p>
            <a:r>
              <a:rPr lang="ru-RU" sz="2900" dirty="0" smtClean="0"/>
              <a:t>1950 год — 10,1</a:t>
            </a:r>
          </a:p>
          <a:p>
            <a:r>
              <a:rPr lang="ru-RU" sz="2900" dirty="0" smtClean="0"/>
              <a:t>1960 год — 7,4</a:t>
            </a:r>
          </a:p>
          <a:p>
            <a:r>
              <a:rPr lang="ru-RU" sz="2900" dirty="0" smtClean="0"/>
              <a:t>1970 год — 8,7</a:t>
            </a:r>
          </a:p>
          <a:p>
            <a:r>
              <a:rPr lang="ru-RU" sz="2900" dirty="0" smtClean="0"/>
              <a:t>1980 год — 11,0</a:t>
            </a:r>
          </a:p>
          <a:p>
            <a:r>
              <a:rPr lang="ru-RU" sz="2900" dirty="0" smtClean="0"/>
              <a:t>1990 год — 11,2</a:t>
            </a:r>
          </a:p>
          <a:p>
            <a:r>
              <a:rPr lang="ru-RU" sz="2900" dirty="0" smtClean="0"/>
              <a:t>1995 год — 14,9</a:t>
            </a:r>
          </a:p>
          <a:p>
            <a:r>
              <a:rPr lang="ru-RU" sz="2900" dirty="0" smtClean="0"/>
              <a:t>1996 год — 14,1</a:t>
            </a:r>
          </a:p>
          <a:p>
            <a:r>
              <a:rPr lang="ru-RU" sz="2900" dirty="0" smtClean="0"/>
              <a:t>1997 год — 13,6</a:t>
            </a:r>
          </a:p>
          <a:p>
            <a:r>
              <a:rPr lang="ru-RU" sz="2900" dirty="0" smtClean="0"/>
              <a:t>1998 год — 13,5</a:t>
            </a:r>
          </a:p>
          <a:p>
            <a:r>
              <a:rPr lang="ru-RU" sz="2900" dirty="0" smtClean="0"/>
              <a:t>1999 год — 14,6</a:t>
            </a:r>
          </a:p>
          <a:p>
            <a:r>
              <a:rPr lang="ru-RU" sz="2900" dirty="0" smtClean="0"/>
              <a:t>2000 год — 15,2</a:t>
            </a:r>
          </a:p>
          <a:p>
            <a:r>
              <a:rPr lang="ru-RU" sz="2900" dirty="0" smtClean="0"/>
              <a:t>2001 год — 15,4</a:t>
            </a:r>
          </a:p>
          <a:p>
            <a:r>
              <a:rPr lang="ru-RU" sz="2900" dirty="0" smtClean="0"/>
              <a:t>2002 год — 16,1</a:t>
            </a:r>
          </a:p>
          <a:p>
            <a:r>
              <a:rPr lang="ru-RU" sz="2900" dirty="0" smtClean="0"/>
              <a:t>2003 год — 16,4</a:t>
            </a:r>
          </a:p>
          <a:p>
            <a:r>
              <a:rPr lang="ru-RU" sz="2900" dirty="0" smtClean="0"/>
              <a:t>2004 год — 16,0</a:t>
            </a:r>
          </a:p>
          <a:p>
            <a:r>
              <a:rPr lang="ru-RU" sz="2900" dirty="0" smtClean="0"/>
              <a:t>2005 год — 16,1</a:t>
            </a:r>
          </a:p>
          <a:p>
            <a:r>
              <a:rPr lang="ru-RU" sz="2900" dirty="0" smtClean="0"/>
              <a:t>2006 год — 15,2</a:t>
            </a:r>
          </a:p>
          <a:p>
            <a:r>
              <a:rPr lang="ru-RU" sz="2900" dirty="0" smtClean="0"/>
              <a:t>2007 год — 14,6</a:t>
            </a:r>
          </a:p>
          <a:p>
            <a:r>
              <a:rPr lang="ru-RU" sz="2900" dirty="0" smtClean="0"/>
              <a:t>2008 год — 14,6</a:t>
            </a:r>
          </a:p>
          <a:p>
            <a:r>
              <a:rPr lang="ru-RU" sz="2900" dirty="0" smtClean="0"/>
              <a:t>2009 год — 14,2</a:t>
            </a:r>
          </a:p>
          <a:p>
            <a:r>
              <a:rPr lang="ru-RU" sz="2900" dirty="0" smtClean="0"/>
              <a:t>2010 год — 14,2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571612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>Основные классы причин смертности в России</a:t>
            </a:r>
            <a:r>
              <a:rPr lang="ru-RU" sz="3100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sz="2800" dirty="0" smtClean="0"/>
              <a:t>Болезни — 85,5 %</a:t>
            </a:r>
            <a:endParaRPr lang="ru-RU" sz="4400" dirty="0" smtClean="0"/>
          </a:p>
          <a:p>
            <a:pPr lvl="1"/>
            <a:r>
              <a:rPr lang="ru-RU" sz="2400" dirty="0" smtClean="0"/>
              <a:t>Система кровообращения — 56,9 %;</a:t>
            </a:r>
            <a:endParaRPr lang="ru-RU" sz="4000" dirty="0" smtClean="0"/>
          </a:p>
          <a:p>
            <a:pPr lvl="1"/>
            <a:r>
              <a:rPr lang="ru-RU" sz="2400" dirty="0" smtClean="0"/>
              <a:t>от новообразований — 13,9 %;</a:t>
            </a:r>
            <a:endParaRPr lang="ru-RU" sz="4000" dirty="0" smtClean="0"/>
          </a:p>
          <a:p>
            <a:pPr lvl="1"/>
            <a:r>
              <a:rPr lang="ru-RU" sz="2400" dirty="0" smtClean="0"/>
              <a:t>инфекционные и паразитарные заболевания — 1,6 %.</a:t>
            </a:r>
            <a:endParaRPr lang="ru-RU" sz="4000" dirty="0" smtClean="0"/>
          </a:p>
          <a:p>
            <a:pPr lvl="0"/>
            <a:r>
              <a:rPr lang="ru-RU" sz="2800" dirty="0" smtClean="0"/>
              <a:t>Алкогольные отравления — 3,2 %.</a:t>
            </a:r>
            <a:endParaRPr lang="ru-RU" sz="4400" dirty="0" smtClean="0"/>
          </a:p>
          <a:p>
            <a:pPr lvl="0"/>
            <a:r>
              <a:rPr lang="ru-RU" sz="2800" dirty="0" smtClean="0"/>
              <a:t>ДТП — 1,9 %.</a:t>
            </a:r>
            <a:endParaRPr lang="ru-RU" sz="4400" dirty="0" smtClean="0"/>
          </a:p>
          <a:p>
            <a:pPr lvl="0"/>
            <a:r>
              <a:rPr lang="ru-RU" sz="2800" dirty="0" smtClean="0"/>
              <a:t>Самоубийства — 2,0 %.</a:t>
            </a:r>
            <a:endParaRPr lang="ru-RU" sz="4400" dirty="0" smtClean="0"/>
          </a:p>
          <a:p>
            <a:pPr lvl="0"/>
            <a:r>
              <a:rPr lang="ru-RU" sz="2800" dirty="0" smtClean="0"/>
              <a:t>Убийства — 1,2 %.</a:t>
            </a:r>
            <a:endParaRPr lang="ru-RU" sz="44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8582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Основные угрозы жизни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301752" y="1285860"/>
            <a:ext cx="8503920" cy="5429288"/>
          </a:xfrm>
        </p:spPr>
        <p:txBody>
          <a:bodyPr>
            <a:normAutofit fontScale="70000" lnSpcReduction="20000"/>
          </a:bodyPr>
          <a:lstStyle/>
          <a:p>
            <a:pPr lvl="0" algn="just"/>
            <a:r>
              <a:rPr lang="ru-RU" dirty="0" smtClean="0"/>
              <a:t>Спиртные напитки. В 1993—2006 годах ежегодно в России от алкогольных отравлений умирало около 40 тыс. чел. В 2009 году от этой причины умерли 21,3 тыс. человек, что является самым низким показателем</a:t>
            </a:r>
          </a:p>
          <a:p>
            <a:pPr lvl="0" algn="just"/>
            <a:r>
              <a:rPr lang="ru-RU" dirty="0" smtClean="0"/>
              <a:t>Уровень насилия в обществе. Россия входит в пятёрку «лидеров» по количеству убийств среди стран, на территории которых не ведется широкомасштабных военных действий.  К 2009 году число самоубийств снизилось до 37,6 тыс. (самый низкий показатель в новейшей истории России), а число убийств — до 21,4 тыс. (самый низкий показатель после 1990 года).</a:t>
            </a:r>
          </a:p>
          <a:p>
            <a:pPr lvl="0" algn="just"/>
            <a:r>
              <a:rPr lang="ru-RU" dirty="0" smtClean="0"/>
              <a:t>ДТП. В 2009 году в России в результате несчастных случаев на транспорте погибли 30,1 тыс. человек. </a:t>
            </a:r>
          </a:p>
          <a:p>
            <a:pPr lvl="0" algn="just"/>
            <a:r>
              <a:rPr lang="ru-RU" dirty="0" smtClean="0"/>
              <a:t>Плохая экологическая обстановка. Выбросы промышленных отходов и автомобильных выхлопов повышают риск онкологических и респираторных заболеваний.</a:t>
            </a:r>
          </a:p>
          <a:p>
            <a:pPr lvl="0" algn="just"/>
            <a:r>
              <a:rPr lang="ru-RU" dirty="0" smtClean="0"/>
              <a:t>Около 30-40 тысяч человек ежегодно пропадают без вести. Большей части из них нет в живых. </a:t>
            </a:r>
          </a:p>
          <a:p>
            <a:pPr indent="274320" algn="just">
              <a:buNone/>
            </a:pPr>
            <a:r>
              <a:rPr lang="ru-RU" dirty="0" smtClean="0"/>
              <a:t>Средняя продолжительность жизни в России продолжает увеличиваться и на 2009 год составляет 69 лет, что примерно на 10 лет меньше, чем в ЕС, и на 9 лет меньше, чем в США.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500174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Демографическое старение населения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увеличение доли пожилых и старых людей в общей численности населения.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142844" y="1428736"/>
            <a:ext cx="8858312" cy="4670312"/>
          </a:xfrm>
        </p:spPr>
        <p:txBody>
          <a:bodyPr>
            <a:noAutofit/>
          </a:bodyPr>
          <a:lstStyle/>
          <a:p>
            <a:pPr indent="27432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настоящее время доля людей в возрасте 65 лет и старше в населении России составляет 13 %. По шкале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2" tooltip="ООН"/>
              </a:rPr>
              <a:t>ООН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население считается старым, если удельный вес данного возраста превышает 7 %.</a:t>
            </a:r>
          </a:p>
          <a:p>
            <a:pPr indent="27432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прогнозам РАН, к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3" tooltip="2016 год"/>
              </a:rPr>
              <a:t>2016 году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пожилые люди старше 60 лет будут составлять уже 20 % от общего числа россиян, а дети до 15 лет — всего 17 %. Старение населения в ближайшее время может отрицательно сказаться на развитии экономики страны. После 2007 года нагрузка на одного трудоспособного гражданина РФ начнёт увеличиваться и к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4" tooltip="2020 год"/>
              </a:rPr>
              <a:t>2020 году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вернётся на уровень 1995 года, достигнув нового исторического максимума (первый был в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5" tooltip="1960"/>
              </a:rPr>
              <a:t>1960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6" tooltip="1965 год"/>
              </a:rPr>
              <a:t>1965 годы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не ранее 2035 года. Ситуация, при которой на 1 работающего приходится один иждивенец ожидается лишь после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7" tooltip="2045"/>
              </a:rPr>
              <a:t>2045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8" tooltip="2050 год"/>
              </a:rPr>
              <a:t>2050 годах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534400" cy="111614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Пути выхода из кризиса</a:t>
            </a:r>
            <a:b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indent="274320">
              <a:buNone/>
            </a:pPr>
            <a:r>
              <a:rPr lang="ru-RU" dirty="0" smtClean="0"/>
              <a:t>В 2007 году была принята новая «Концепция демографической политики Российской Федерации на период до 2025 года»:</a:t>
            </a:r>
          </a:p>
          <a:p>
            <a:pPr indent="274320">
              <a:buAutoNum type="arabicPeriod"/>
            </a:pPr>
            <a:r>
              <a:rPr lang="ru-RU" dirty="0" smtClean="0"/>
              <a:t>Укрепление института семьи;</a:t>
            </a:r>
          </a:p>
          <a:p>
            <a:pPr indent="274320">
              <a:buAutoNum type="arabicPeriod"/>
            </a:pPr>
            <a:r>
              <a:rPr lang="ru-RU" dirty="0" smtClean="0"/>
              <a:t>Поддержка многодетности;</a:t>
            </a:r>
          </a:p>
          <a:p>
            <a:pPr indent="274320">
              <a:buAutoNum type="arabicPeriod"/>
            </a:pPr>
            <a:r>
              <a:rPr lang="ru-RU" dirty="0" smtClean="0"/>
              <a:t> Финансовая поддержка семьи;</a:t>
            </a:r>
          </a:p>
          <a:p>
            <a:pPr indent="274320">
              <a:buAutoNum type="arabicPeriod"/>
            </a:pPr>
            <a:r>
              <a:rPr lang="ru-RU" dirty="0" smtClean="0"/>
              <a:t> Меры в области здравоохранения;</a:t>
            </a:r>
          </a:p>
          <a:p>
            <a:pPr indent="274320">
              <a:buAutoNum type="arabicPeriod"/>
            </a:pPr>
            <a:r>
              <a:rPr lang="ru-RU" dirty="0" smtClean="0"/>
              <a:t>Различные государственные программы.</a:t>
            </a:r>
          </a:p>
          <a:p>
            <a:pPr indent="274320">
              <a:buAutoNum type="arabicPeriod"/>
            </a:pPr>
            <a:endParaRPr lang="ru-RU" dirty="0" smtClean="0"/>
          </a:p>
          <a:p>
            <a:pPr indent="27432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Демографический кризис</a:t>
            </a:r>
            <a:r>
              <a:rPr lang="ru-RU" dirty="0" smtClean="0"/>
              <a:t> — невысокие показатели рождаемости, смертности и соответственно естественного прироста. Под демографическим кризисом может пониматься как убыль населения, так и перенаселение.</a:t>
            </a:r>
          </a:p>
          <a:p>
            <a:pPr indent="274320">
              <a:buNone/>
            </a:pPr>
            <a:r>
              <a:rPr lang="ru-RU" dirty="0" smtClean="0"/>
              <a:t>В первом случае это ситуация, которая складывается в стране или регионе, когда </a:t>
            </a:r>
            <a:r>
              <a:rPr lang="ru-RU" dirty="0" smtClean="0">
                <a:hlinkClick r:id="rId2" tooltip="Рождаемость"/>
              </a:rPr>
              <a:t>рождаемость</a:t>
            </a:r>
            <a:r>
              <a:rPr lang="ru-RU" dirty="0" smtClean="0"/>
              <a:t> падает ниже уровня </a:t>
            </a:r>
            <a:r>
              <a:rPr lang="ru-RU" dirty="0" smtClean="0">
                <a:hlinkClick r:id="rId3" tooltip="Простое воспроизводство населения (страница отсутствует)"/>
              </a:rPr>
              <a:t>простого воспроизводства населения</a:t>
            </a:r>
            <a:r>
              <a:rPr lang="ru-RU" dirty="0" smtClean="0"/>
              <a:t>, а также ниже уровня </a:t>
            </a:r>
            <a:r>
              <a:rPr lang="ru-RU" dirty="0" smtClean="0">
                <a:hlinkClick r:id="rId4" tooltip="Смертность"/>
              </a:rPr>
              <a:t>смертности</a:t>
            </a:r>
            <a:r>
              <a:rPr lang="ru-RU" dirty="0" smtClean="0"/>
              <a:t>. Такая ситуация в данный момент складывается в России.</a:t>
            </a:r>
          </a:p>
          <a:p>
            <a:pPr indent="274320">
              <a:buNone/>
            </a:pPr>
            <a:r>
              <a:rPr lang="ru-RU" dirty="0" smtClean="0"/>
              <a:t>В случае перенаселения, под демографическим кризисом понимают несоответствие численности населения территории её способности обеспечить жителей жизненно необходимыми ресурсами.</a:t>
            </a:r>
          </a:p>
          <a:p>
            <a:endParaRPr lang="ru-RU" b="1" dirty="0" smtClean="0"/>
          </a:p>
          <a:p>
            <a:r>
              <a:rPr lang="ru-RU" b="1" dirty="0" smtClean="0"/>
              <a:t>Демографический кризис в Российской Федерации</a:t>
            </a:r>
            <a:r>
              <a:rPr lang="ru-RU" dirty="0" smtClean="0"/>
              <a:t> — глубокое нарушение воспроизводства </a:t>
            </a:r>
            <a:r>
              <a:rPr lang="ru-RU" dirty="0" smtClean="0">
                <a:hlinkClick r:id="rId5" tooltip="Население России"/>
              </a:rPr>
              <a:t>населения</a:t>
            </a:r>
            <a:r>
              <a:rPr lang="ru-RU" dirty="0" smtClean="0"/>
              <a:t> </a:t>
            </a:r>
            <a:r>
              <a:rPr lang="ru-RU" dirty="0" smtClean="0">
                <a:hlinkClick r:id="rId6" tooltip="Россия"/>
              </a:rPr>
              <a:t>России</a:t>
            </a:r>
            <a:r>
              <a:rPr lang="ru-RU" dirty="0" smtClean="0"/>
              <a:t>, угрожающее его существованию. Появление кризиса относят к началу 1990-х годов.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Причины: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Первая мировая (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 tooltip="1914"/>
              </a:rPr>
              <a:t>1914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—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3" tooltip="1918"/>
              </a:rPr>
              <a:t>1918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), Гражданская война (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4" tooltip="1917"/>
              </a:rPr>
              <a:t>1917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—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5" tooltip="1922"/>
              </a:rPr>
              <a:t>1922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r>
              <a:rPr lang="ru-RU" dirty="0" smtClean="0"/>
              <a:t>Голод</a:t>
            </a:r>
            <a:r>
              <a:rPr lang="ru-RU" u="sng" dirty="0" smtClean="0">
                <a:hlinkClick r:id="rId6" tooltip="Голод в СССР 1932—1933"/>
              </a:rPr>
              <a:t>  1932—1933</a:t>
            </a:r>
            <a:endParaRPr lang="ru-RU" dirty="0" smtClean="0"/>
          </a:p>
          <a:p>
            <a:r>
              <a:rPr lang="ru-RU" dirty="0" smtClean="0"/>
              <a:t>период </a:t>
            </a:r>
            <a:r>
              <a:rPr lang="ru-RU" dirty="0" smtClean="0">
                <a:hlinkClick r:id="rId7" tooltip="Коллективизация"/>
              </a:rPr>
              <a:t>коллективизации</a:t>
            </a:r>
            <a:r>
              <a:rPr lang="ru-RU" dirty="0" smtClean="0"/>
              <a:t> и </a:t>
            </a:r>
            <a:r>
              <a:rPr lang="ru-RU" dirty="0" smtClean="0">
                <a:hlinkClick r:id="rId8" tooltip="Сталинские репрессии"/>
              </a:rPr>
              <a:t>массовых репрессий</a:t>
            </a:r>
            <a:r>
              <a:rPr lang="ru-RU" dirty="0" smtClean="0"/>
              <a:t> (</a:t>
            </a:r>
            <a:r>
              <a:rPr lang="ru-RU" dirty="0" smtClean="0">
                <a:hlinkClick r:id="rId9" tooltip="1930"/>
              </a:rPr>
              <a:t>1930</a:t>
            </a:r>
            <a:r>
              <a:rPr lang="ru-RU" dirty="0" smtClean="0"/>
              <a:t>—</a:t>
            </a:r>
            <a:r>
              <a:rPr lang="ru-RU" dirty="0" smtClean="0">
                <a:hlinkClick r:id="rId10" tooltip="1953"/>
              </a:rPr>
              <a:t>1953</a:t>
            </a:r>
            <a:r>
              <a:rPr lang="ru-RU" dirty="0" smtClean="0"/>
              <a:t>)</a:t>
            </a:r>
          </a:p>
          <a:p>
            <a:r>
              <a:rPr lang="ru-RU" u="sng" dirty="0" smtClean="0"/>
              <a:t>Вторая мировая война, депортации народов, послевоенный голод</a:t>
            </a:r>
            <a:endParaRPr lang="ru-RU" dirty="0" smtClean="0"/>
          </a:p>
          <a:p>
            <a:r>
              <a:rPr lang="ru-RU" dirty="0" smtClean="0"/>
              <a:t>Экономический кризис </a:t>
            </a:r>
            <a:r>
              <a:rPr lang="ru-RU" dirty="0" smtClean="0">
                <a:hlinkClick r:id="rId11" tooltip="1990-е"/>
              </a:rPr>
              <a:t>1990-х годов</a:t>
            </a:r>
            <a:endParaRPr lang="ru-RU" dirty="0" smtClean="0"/>
          </a:p>
          <a:p>
            <a:pPr indent="274320" algn="just">
              <a:buNone/>
            </a:pPr>
            <a:r>
              <a:rPr lang="ru-RU" dirty="0" smtClean="0"/>
              <a:t>По мнению демографа </a:t>
            </a:r>
            <a:r>
              <a:rPr lang="ru-RU" dirty="0" smtClean="0">
                <a:hlinkClick r:id="rId12" tooltip="Вишневский, Анатолий Григорьевич"/>
              </a:rPr>
              <a:t>Анатолия Вишневского</a:t>
            </a:r>
            <a:r>
              <a:rPr lang="ru-RU" dirty="0" smtClean="0"/>
              <a:t>, общие прямые и косвенные демографические потери России за </a:t>
            </a:r>
            <a:r>
              <a:rPr lang="ru-RU" dirty="0" smtClean="0">
                <a:hlinkClick r:id="rId13" tooltip="XX век"/>
              </a:rPr>
              <a:t>XX век</a:t>
            </a:r>
            <a:r>
              <a:rPr lang="ru-RU" dirty="0" smtClean="0"/>
              <a:t> в результате войн, голода, репрессий, экономических и социальных потрясений оцениваются в </a:t>
            </a:r>
            <a:r>
              <a:rPr lang="ru-RU" b="1" dirty="0" smtClean="0"/>
              <a:t>140—150 </a:t>
            </a:r>
            <a:r>
              <a:rPr lang="ru-RU" b="1" dirty="0" err="1" smtClean="0"/>
              <a:t>млн</a:t>
            </a:r>
            <a:r>
              <a:rPr lang="ru-RU" b="1" dirty="0" smtClean="0"/>
              <a:t> </a:t>
            </a:r>
            <a:r>
              <a:rPr lang="ru-RU" dirty="0" smtClean="0"/>
              <a:t>человек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42852"/>
            <a:ext cx="8534400" cy="1357322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800" dirty="0" smtClean="0"/>
              <a:t>Согласно ежегодному Докладу Фонда </a:t>
            </a:r>
            <a:r>
              <a:rPr lang="ru-RU" sz="2800" dirty="0" smtClean="0">
                <a:hlinkClick r:id="rId2" tooltip="ООН"/>
              </a:rPr>
              <a:t>ООН</a:t>
            </a:r>
            <a:r>
              <a:rPr lang="ru-RU" sz="2800" dirty="0" smtClean="0"/>
              <a:t> в области народонаселения за </a:t>
            </a:r>
            <a:r>
              <a:rPr lang="ru-RU" sz="2800" dirty="0" smtClean="0">
                <a:hlinkClick r:id="rId3" tooltip="2004 год"/>
              </a:rPr>
              <a:t>2004 год</a:t>
            </a:r>
            <a:r>
              <a:rPr lang="ru-RU" sz="2800" dirty="0" smtClean="0"/>
              <a:t>, в России продолжался демографический кризис.</a:t>
            </a:r>
            <a:endParaRPr lang="ru-RU" sz="2800" dirty="0"/>
          </a:p>
        </p:txBody>
      </p:sp>
      <p:pic>
        <p:nvPicPr>
          <p:cNvPr id="4" name="Содержимое 3" descr="http://upload.wikimedia.org/wikipedia/commons/thumb/4/4e/Natural_Population_Growth_of_Russia-rus.PNG/350px-Natural_Population_Growth_of_Russia-rus.PNG"/>
          <p:cNvPicPr>
            <a:picLocks noGrp="1"/>
          </p:cNvPicPr>
          <p:nvPr>
            <p:ph sz="quarter"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44" y="1428736"/>
            <a:ext cx="8858312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485888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/>
              <a:t>Численность населения России до 2009 года сокращалась на несколько сотен тысяч человек ежегодно. В 2009 году естественная убыль населения России (248,9 тыс. человек) была на 99 % скомпенсирована миграционным приростом (247,4 тыс. человек), в результате чего снижение численности населения практически прекратилось.</a:t>
            </a:r>
            <a:endParaRPr lang="ru-RU" sz="1800" dirty="0"/>
          </a:p>
        </p:txBody>
      </p:sp>
      <p:pic>
        <p:nvPicPr>
          <p:cNvPr id="4" name="Содержимое 3" descr="http://upload.wikimedia.org/wikipedia/ru/d/dc/EUMPRF.pn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928802"/>
            <a:ext cx="7500989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Картинка 8 из 14994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500042"/>
            <a:ext cx="8858312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534400" cy="133045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100" b="1" dirty="0" smtClean="0"/>
              <a:t>Мнение научной общественности и политиков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214422"/>
            <a:ext cx="8858312" cy="5643578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3400" dirty="0" smtClean="0"/>
              <a:t>Доктор физико-математических наук </a:t>
            </a:r>
            <a:r>
              <a:rPr lang="ru-RU" sz="3400" dirty="0" smtClean="0">
                <a:hlinkClick r:id="rId2" tooltip="Сулакшин, Степан Степанович"/>
              </a:rPr>
              <a:t>С. С. </a:t>
            </a:r>
            <a:r>
              <a:rPr lang="ru-RU" sz="3400" dirty="0" err="1" smtClean="0">
                <a:hlinkClick r:id="rId2" tooltip="Сулакшин, Степан Степанович"/>
              </a:rPr>
              <a:t>Сулакшин</a:t>
            </a:r>
            <a:r>
              <a:rPr lang="ru-RU" sz="3400" dirty="0" smtClean="0"/>
              <a:t>, выделяет следующие причины: </a:t>
            </a:r>
            <a:r>
              <a:rPr lang="ru-RU" sz="3400" dirty="0" smtClean="0">
                <a:hlinkClick r:id="rId3" tooltip="Эрозия"/>
              </a:rPr>
              <a:t>эрозия</a:t>
            </a:r>
            <a:r>
              <a:rPr lang="ru-RU" sz="3400" dirty="0" smtClean="0"/>
              <a:t> традиционных </a:t>
            </a:r>
            <a:r>
              <a:rPr lang="ru-RU" sz="3400" dirty="0" smtClean="0">
                <a:hlinkClick r:id="rId4" tooltip="Смысл жизни"/>
              </a:rPr>
              <a:t>смыслов российской жизни</a:t>
            </a:r>
            <a:r>
              <a:rPr lang="ru-RU" sz="3400" dirty="0" smtClean="0"/>
              <a:t>, идейно-духовное опустошение, отсутствие сплачивающей нацию </a:t>
            </a:r>
            <a:r>
              <a:rPr lang="ru-RU" sz="3400" dirty="0" smtClean="0">
                <a:hlinkClick r:id="rId5" tooltip="Национальная идея"/>
              </a:rPr>
              <a:t>национальной идеи</a:t>
            </a:r>
            <a:r>
              <a:rPr lang="ru-RU" sz="3400" dirty="0" smtClean="0"/>
              <a:t>, подмена присущих российской цивилизации ценностных кодов. Происхождение кризиса он видит также «в искажении сущности российской государственности, успешной только тогда, когда в ней воплощаются многовековые </a:t>
            </a:r>
            <a:r>
              <a:rPr lang="ru-RU" sz="3400" dirty="0" smtClean="0">
                <a:hlinkClick r:id="rId6" tooltip="Традиция"/>
              </a:rPr>
              <a:t>традиции</a:t>
            </a:r>
            <a:r>
              <a:rPr lang="ru-RU" sz="3400" dirty="0" smtClean="0"/>
              <a:t>, ценности </a:t>
            </a:r>
            <a:r>
              <a:rPr lang="ru-RU" sz="3400" dirty="0" smtClean="0">
                <a:hlinkClick r:id="rId7" tooltip="Русская цивилизация"/>
              </a:rPr>
              <a:t>русских </a:t>
            </a:r>
            <a:r>
              <a:rPr lang="ru-RU" sz="3400" dirty="0" err="1" smtClean="0">
                <a:hlinkClick r:id="rId7" tooltip="Русская цивилизация"/>
              </a:rPr>
              <a:t>цивилизационных</a:t>
            </a:r>
            <a:r>
              <a:rPr lang="ru-RU" sz="3400" dirty="0" smtClean="0"/>
              <a:t> накоплений, специфическая природа уникального интегрирующего разные народы типа государства», а также «в отходе государства в 90-е годы от активного управления не только специфическими демографическими процессами, но и от стимулирования социального и </a:t>
            </a:r>
            <a:r>
              <a:rPr lang="ru-RU" sz="3400" dirty="0" smtClean="0">
                <a:hlinkClick r:id="rId8" tooltip="Экономическое развитие"/>
              </a:rPr>
              <a:t>экономического развития</a:t>
            </a:r>
            <a:r>
              <a:rPr lang="ru-RU" sz="3400" dirty="0" smtClean="0"/>
              <a:t>, от управления развитием страны во всех смыслах и миссиях, неотъемлемых от классического государства». Вместе с тем он отмечает, что </a:t>
            </a:r>
            <a:r>
              <a:rPr lang="ru-RU" sz="3400" dirty="0" smtClean="0">
                <a:hlinkClick r:id="rId9" tooltip="Материальные блага"/>
              </a:rPr>
              <a:t>материальная сфера</a:t>
            </a:r>
            <a:r>
              <a:rPr lang="ru-RU" sz="3400" dirty="0" smtClean="0"/>
              <a:t> не является определяющей причиной российского демографического кризиса.</a:t>
            </a:r>
          </a:p>
          <a:p>
            <a:pPr algn="just"/>
            <a:r>
              <a:rPr lang="ru-RU" sz="3400" dirty="0" smtClean="0"/>
              <a:t>К. с. н. И. И. Белобородов утверждает, что в период с </a:t>
            </a:r>
            <a:r>
              <a:rPr lang="ru-RU" sz="3400" dirty="0" smtClean="0">
                <a:hlinkClick r:id="rId10" tooltip="1992 год"/>
              </a:rPr>
              <a:t>1992</a:t>
            </a:r>
            <a:r>
              <a:rPr lang="ru-RU" sz="3400" dirty="0" smtClean="0"/>
              <a:t> по </a:t>
            </a:r>
            <a:r>
              <a:rPr lang="ru-RU" sz="3400" dirty="0" smtClean="0">
                <a:hlinkClick r:id="rId11" tooltip="2010 год"/>
              </a:rPr>
              <a:t>2010 года</a:t>
            </a:r>
            <a:r>
              <a:rPr lang="ru-RU" sz="3400" dirty="0" smtClean="0"/>
              <a:t> естественная убыль населения России составила 13,1 </a:t>
            </a:r>
            <a:r>
              <a:rPr lang="ru-RU" sz="3400" dirty="0" err="1" smtClean="0"/>
              <a:t>млн</a:t>
            </a:r>
            <a:r>
              <a:rPr lang="ru-RU" sz="3400" dirty="0" smtClean="0"/>
              <a:t> человек, которая частично компенсирована миграционным обменом на 6,4 </a:t>
            </a:r>
            <a:r>
              <a:rPr lang="ru-RU" sz="3400" dirty="0" err="1" smtClean="0"/>
              <a:t>млн</a:t>
            </a:r>
            <a:r>
              <a:rPr lang="ru-RU" sz="3400" dirty="0" smtClean="0"/>
              <a:t> человек. В качестве основных причин демографического неблагополучия он выделяет распад </a:t>
            </a:r>
            <a:r>
              <a:rPr lang="ru-RU" sz="3400" dirty="0" smtClean="0">
                <a:hlinkClick r:id="rId12" tooltip="Институт семьи"/>
              </a:rPr>
              <a:t>института семьи</a:t>
            </a:r>
            <a:r>
              <a:rPr lang="ru-RU" sz="3400" dirty="0" smtClean="0"/>
              <a:t>, </a:t>
            </a:r>
            <a:r>
              <a:rPr lang="ru-RU" sz="3400" dirty="0" smtClean="0">
                <a:hlinkClick r:id="rId13" tooltip="Аборт"/>
              </a:rPr>
              <a:t>аборты</a:t>
            </a:r>
            <a:r>
              <a:rPr lang="ru-RU" sz="3400" dirty="0" smtClean="0"/>
              <a:t>, </a:t>
            </a:r>
            <a:r>
              <a:rPr lang="ru-RU" sz="3400" dirty="0" smtClean="0">
                <a:hlinkClick r:id="rId14" tooltip="Фактический брак"/>
              </a:rPr>
              <a:t>внебрачное сожительство</a:t>
            </a:r>
            <a:r>
              <a:rPr lang="ru-RU" sz="3400" dirty="0" smtClean="0"/>
              <a:t> и как следствие этого — рост числа разводов, </a:t>
            </a:r>
            <a:r>
              <a:rPr lang="ru-RU" sz="3400" dirty="0" err="1" smtClean="0"/>
              <a:t>малодетность</a:t>
            </a:r>
            <a:r>
              <a:rPr lang="ru-RU" sz="3400" dirty="0" smtClean="0"/>
              <a:t>, старение населения и распространение социальных патологий, к числу которых он причисляет </a:t>
            </a:r>
            <a:r>
              <a:rPr lang="ru-RU" sz="3400" dirty="0" smtClean="0">
                <a:hlinkClick r:id="rId15" tooltip="Алкоголизм"/>
              </a:rPr>
              <a:t>алкоголизм</a:t>
            </a:r>
            <a:r>
              <a:rPr lang="ru-RU" sz="3400" dirty="0" smtClean="0"/>
              <a:t>, </a:t>
            </a:r>
            <a:r>
              <a:rPr lang="ru-RU" sz="3400" dirty="0" smtClean="0">
                <a:hlinkClick r:id="rId16" tooltip="Наркомания"/>
              </a:rPr>
              <a:t>наркоманию</a:t>
            </a:r>
            <a:r>
              <a:rPr lang="ru-RU" sz="3400" dirty="0" smtClean="0"/>
              <a:t> и </a:t>
            </a:r>
            <a:r>
              <a:rPr lang="ru-RU" sz="3400" dirty="0" smtClean="0">
                <a:hlinkClick r:id="rId17" tooltip="Педофилия"/>
              </a:rPr>
              <a:t>педофилию</a:t>
            </a:r>
            <a:r>
              <a:rPr lang="ru-RU" sz="3400" dirty="0" smtClean="0"/>
              <a:t>, а также </a:t>
            </a:r>
            <a:r>
              <a:rPr lang="ru-RU" sz="3400" dirty="0" smtClean="0">
                <a:hlinkClick r:id="rId18" tooltip="Гомосексуальность"/>
              </a:rPr>
              <a:t>гомосексуальную ориентацию</a:t>
            </a:r>
            <a:r>
              <a:rPr lang="ru-RU" sz="3400" dirty="0" smtClean="0"/>
              <a:t>.</a:t>
            </a:r>
          </a:p>
          <a:p>
            <a:pPr algn="just"/>
            <a:r>
              <a:rPr lang="ru-RU" sz="3400" dirty="0" smtClean="0"/>
              <a:t>В монографии д. с. н., профессора Левашова В. И. и д. ф. н., профессора </a:t>
            </a:r>
            <a:r>
              <a:rPr lang="ru-RU" sz="3400" dirty="0" err="1" smtClean="0"/>
              <a:t>Староверова</a:t>
            </a:r>
            <a:r>
              <a:rPr lang="ru-RU" sz="3400" dirty="0" smtClean="0"/>
              <a:t> В. И. в качестве основной причины российского демографического кризиса отмечается ошибочная экономическая политика, переход к </a:t>
            </a:r>
            <a:r>
              <a:rPr lang="ru-RU" sz="3400" dirty="0" smtClean="0">
                <a:hlinkClick r:id="rId19" tooltip="Свободный рынок"/>
              </a:rPr>
              <a:t>«свободному» рынку</a:t>
            </a:r>
            <a:r>
              <a:rPr lang="ru-RU" sz="3400" dirty="0" smtClean="0"/>
              <a:t> при игнорировании демографической стороны реформирования, а также высказывается предположение о том, что нынешняя демографическая катастрофа имеет искусственное происхождение.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42852"/>
            <a:ext cx="8534400" cy="1143008"/>
          </a:xfrm>
        </p:spPr>
        <p:txBody>
          <a:bodyPr>
            <a:normAutofit/>
          </a:bodyPr>
          <a:lstStyle/>
          <a:p>
            <a:r>
              <a:rPr lang="ru-RU" b="1" dirty="0" smtClean="0"/>
              <a:t>Результаты опросов населения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16662"/>
          </a:xfrm>
        </p:spPr>
        <p:txBody>
          <a:bodyPr>
            <a:normAutofit fontScale="70000" lnSpcReduction="20000"/>
          </a:bodyPr>
          <a:lstStyle/>
          <a:p>
            <a:pPr indent="27432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По данным </a:t>
            </a:r>
            <a:r>
              <a:rPr lang="ru-RU" dirty="0" smtClean="0">
                <a:hlinkClick r:id="rId2" tooltip="ВЦИОМ"/>
              </a:rPr>
              <a:t>ВЦИОМ</a:t>
            </a:r>
            <a:r>
              <a:rPr lang="ru-RU" dirty="0" smtClean="0"/>
              <a:t> (Всероссийский центр изучения общественного мнения) </a:t>
            </a:r>
            <a:r>
              <a:rPr lang="ru-RU" dirty="0" smtClean="0">
                <a:hlinkClick r:id="rId3" tooltip="2008 год"/>
              </a:rPr>
              <a:t>2008 года</a:t>
            </a:r>
            <a:r>
              <a:rPr lang="ru-RU" dirty="0" smtClean="0"/>
              <a:t> основными проблемами материнства и детства в России наши сограждане считали:</a:t>
            </a:r>
          </a:p>
          <a:p>
            <a:pPr indent="27432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 низкий уровень жизни, высокие цены (20 %) </a:t>
            </a:r>
          </a:p>
          <a:p>
            <a:pPr indent="27432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маленькие детские пособия (19 %) </a:t>
            </a:r>
          </a:p>
          <a:p>
            <a:pPr indent="27432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17 % жалуются на недостаточное число детских воспитательных учреждений</a:t>
            </a:r>
          </a:p>
          <a:p>
            <a:pPr indent="27432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13 % — на плохое медицинское обслуживание</a:t>
            </a:r>
          </a:p>
          <a:p>
            <a:pPr indent="27432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8 % считают значительной проблемой жилье. </a:t>
            </a:r>
          </a:p>
          <a:p>
            <a:pPr indent="27432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Реже граждане РФ указывают безработицу и недостаток внимания со стороны государства (по 4 %), проблему беспризорности (3 %), алкоголизм (1 %) и бюрократия (0,4 %). 27 % затруднились ответить.</a:t>
            </a:r>
          </a:p>
          <a:p>
            <a:pPr indent="27432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В 2009 году в России распределение женщин по числу рожденных детей к возрасту 50 лет было следующим: доля бездетных женщин составила около 16 %, доля женщин, родивших 1 ребенка в течение жизни, среди всех женщин (рожавших и не рожавших) — 35 %, родивших двух детей — 34 %, 3 и более — 15 %.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85822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Воспроизводство населения</a:t>
            </a:r>
            <a:r>
              <a:rPr lang="ru-RU" sz="2000" dirty="0" smtClean="0"/>
              <a:t> — смена </a:t>
            </a:r>
            <a:r>
              <a:rPr lang="ru-RU" sz="2000" dirty="0" smtClean="0">
                <a:hlinkClick r:id="rId2" tooltip="Поколение"/>
              </a:rPr>
              <a:t>поколений</a:t>
            </a:r>
            <a:r>
              <a:rPr lang="ru-RU" sz="2000" dirty="0" smtClean="0"/>
              <a:t> в результате естественного движения населения. Воспроизводство населения определяется </a:t>
            </a:r>
            <a:r>
              <a:rPr lang="ru-RU" sz="2000" dirty="0" smtClean="0">
                <a:hlinkClick r:id="rId3" tooltip="Рождаемость"/>
              </a:rPr>
              <a:t>рождаемостью</a:t>
            </a:r>
            <a:r>
              <a:rPr lang="ru-RU" sz="2000" dirty="0" smtClean="0"/>
              <a:t> и </a:t>
            </a:r>
            <a:r>
              <a:rPr lang="ru-RU" sz="2000" dirty="0" smtClean="0">
                <a:hlinkClick r:id="rId4" tooltip="Смертность"/>
              </a:rPr>
              <a:t>смертностью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301752" y="1214422"/>
            <a:ext cx="4055934" cy="5643578"/>
          </a:xfrm>
        </p:spPr>
        <p:txBody>
          <a:bodyPr>
            <a:normAutofit fontScale="32500" lnSpcReduction="20000"/>
          </a:bodyPr>
          <a:lstStyle/>
          <a:p>
            <a:pPr algn="ctr">
              <a:buNone/>
            </a:pPr>
            <a:r>
              <a:rPr lang="ru-RU" sz="4900" b="1" dirty="0" smtClean="0"/>
              <a:t>Число родившихся:</a:t>
            </a:r>
          </a:p>
          <a:p>
            <a:r>
              <a:rPr lang="ru-RU" sz="4900" dirty="0" smtClean="0"/>
              <a:t>1990—1988,8 тыс. чел</a:t>
            </a:r>
          </a:p>
          <a:p>
            <a:r>
              <a:rPr lang="ru-RU" sz="4900" dirty="0" smtClean="0"/>
              <a:t>1991—1794,6 тыс. чел</a:t>
            </a:r>
          </a:p>
          <a:p>
            <a:r>
              <a:rPr lang="ru-RU" sz="4900" dirty="0" smtClean="0"/>
              <a:t>1992—1587,6 тыс. чел</a:t>
            </a:r>
          </a:p>
          <a:p>
            <a:r>
              <a:rPr lang="ru-RU" sz="4900" dirty="0" smtClean="0"/>
              <a:t>1993—1378,9 тыс. чел</a:t>
            </a:r>
          </a:p>
          <a:p>
            <a:r>
              <a:rPr lang="ru-RU" sz="4900" dirty="0" smtClean="0"/>
              <a:t>1994—1408,1 тыс. чел</a:t>
            </a:r>
          </a:p>
          <a:p>
            <a:r>
              <a:rPr lang="ru-RU" sz="4900" dirty="0" smtClean="0"/>
              <a:t>1995—1363,8 тыс. чел</a:t>
            </a:r>
          </a:p>
          <a:p>
            <a:r>
              <a:rPr lang="ru-RU" sz="4900" dirty="0" smtClean="0"/>
              <a:t>1996—1304,6 тыс. чел</a:t>
            </a:r>
          </a:p>
          <a:p>
            <a:r>
              <a:rPr lang="ru-RU" sz="4900" dirty="0" smtClean="0"/>
              <a:t>1997—1259,9 тыс. чел</a:t>
            </a:r>
          </a:p>
          <a:p>
            <a:r>
              <a:rPr lang="ru-RU" sz="4900" dirty="0" smtClean="0"/>
              <a:t>1998—1283,2 тыс. чел</a:t>
            </a:r>
          </a:p>
          <a:p>
            <a:r>
              <a:rPr lang="ru-RU" sz="4900" dirty="0" smtClean="0"/>
              <a:t>1999—1214,6 тыс. чел</a:t>
            </a:r>
          </a:p>
          <a:p>
            <a:r>
              <a:rPr lang="ru-RU" sz="4900" dirty="0" smtClean="0"/>
              <a:t>2000—1266,8 тыс. чел</a:t>
            </a:r>
          </a:p>
          <a:p>
            <a:r>
              <a:rPr lang="ru-RU" sz="4900" dirty="0" smtClean="0"/>
              <a:t>2001—1311,6 тыс. чел</a:t>
            </a:r>
          </a:p>
          <a:p>
            <a:r>
              <a:rPr lang="ru-RU" sz="4900" dirty="0" smtClean="0"/>
              <a:t>2002—1397,0 тыс. чел</a:t>
            </a:r>
          </a:p>
          <a:p>
            <a:r>
              <a:rPr lang="ru-RU" sz="4900" dirty="0" smtClean="0"/>
              <a:t>2003—1477,3 тыс. чел</a:t>
            </a:r>
          </a:p>
          <a:p>
            <a:r>
              <a:rPr lang="ru-RU" sz="4900" dirty="0" smtClean="0"/>
              <a:t>2004—1502,5 тыс. чел</a:t>
            </a:r>
          </a:p>
          <a:p>
            <a:r>
              <a:rPr lang="ru-RU" sz="4900" dirty="0" smtClean="0"/>
              <a:t>2005—1457,4 тыс. чел</a:t>
            </a:r>
          </a:p>
          <a:p>
            <a:r>
              <a:rPr lang="ru-RU" sz="4900" dirty="0" smtClean="0"/>
              <a:t>2006—1479,6 тыс. чел</a:t>
            </a:r>
          </a:p>
          <a:p>
            <a:r>
              <a:rPr lang="ru-RU" sz="4900" dirty="0" smtClean="0"/>
              <a:t>2007—1610,1 тыс. чел</a:t>
            </a:r>
          </a:p>
          <a:p>
            <a:r>
              <a:rPr lang="ru-RU" sz="4900" dirty="0" smtClean="0"/>
              <a:t>2008—1717,5 тыс. чел</a:t>
            </a:r>
          </a:p>
          <a:p>
            <a:r>
              <a:rPr lang="ru-RU" sz="4900" dirty="0" smtClean="0"/>
              <a:t>2009—1764,0 тыс. чел</a:t>
            </a:r>
          </a:p>
          <a:p>
            <a:r>
              <a:rPr lang="ru-RU" sz="4900" dirty="0" smtClean="0"/>
              <a:t>2010—1788,9 тыс. чел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714876" y="1428736"/>
            <a:ext cx="4200556" cy="5429264"/>
          </a:xfrm>
        </p:spPr>
        <p:txBody>
          <a:bodyPr>
            <a:normAutofit fontScale="32500" lnSpcReduction="20000"/>
          </a:bodyPr>
          <a:lstStyle/>
          <a:p>
            <a:pPr algn="ctr">
              <a:buNone/>
            </a:pPr>
            <a:r>
              <a:rPr lang="ru-RU" sz="4900" b="1" dirty="0" smtClean="0"/>
              <a:t>Коэффициент рождаемости</a:t>
            </a:r>
          </a:p>
          <a:p>
            <a:r>
              <a:rPr lang="ru-RU" sz="4900" dirty="0" smtClean="0"/>
              <a:t>1980 — 15,9 на 1000 чел</a:t>
            </a:r>
          </a:p>
          <a:p>
            <a:r>
              <a:rPr lang="ru-RU" sz="4900" dirty="0" smtClean="0"/>
              <a:t>1990 — 13,4 на 1000 чел</a:t>
            </a:r>
          </a:p>
          <a:p>
            <a:r>
              <a:rPr lang="ru-RU" sz="4900" dirty="0" smtClean="0"/>
              <a:t>1995 — 9,2 на 1000 чел</a:t>
            </a:r>
          </a:p>
          <a:p>
            <a:r>
              <a:rPr lang="ru-RU" sz="4900" dirty="0" smtClean="0"/>
              <a:t>1996 — 8,8 на 1000 чел</a:t>
            </a:r>
          </a:p>
          <a:p>
            <a:r>
              <a:rPr lang="ru-RU" sz="4900" dirty="0" smtClean="0"/>
              <a:t>1997 — 8,5 на 1000 чел</a:t>
            </a:r>
          </a:p>
          <a:p>
            <a:r>
              <a:rPr lang="ru-RU" sz="4900" dirty="0" smtClean="0"/>
              <a:t>1998 — 8,7 на 1000 чел</a:t>
            </a:r>
          </a:p>
          <a:p>
            <a:r>
              <a:rPr lang="ru-RU" sz="4900" dirty="0" smtClean="0"/>
              <a:t>1999 — 8,3 на 1000 чел</a:t>
            </a:r>
          </a:p>
          <a:p>
            <a:r>
              <a:rPr lang="ru-RU" sz="4900" dirty="0" smtClean="0"/>
              <a:t>2000 — 8,6 на 1000 чел</a:t>
            </a:r>
          </a:p>
          <a:p>
            <a:r>
              <a:rPr lang="ru-RU" sz="4900" dirty="0" smtClean="0"/>
              <a:t>2001 — 9,0 на 1000 чел</a:t>
            </a:r>
          </a:p>
          <a:p>
            <a:r>
              <a:rPr lang="ru-RU" sz="4900" dirty="0" smtClean="0"/>
              <a:t>2002 — 9,6 на 1000 чел</a:t>
            </a:r>
          </a:p>
          <a:p>
            <a:r>
              <a:rPr lang="ru-RU" sz="4900" dirty="0" smtClean="0"/>
              <a:t>2003 — 10,2 на 1000 чел</a:t>
            </a:r>
          </a:p>
          <a:p>
            <a:r>
              <a:rPr lang="ru-RU" sz="4900" dirty="0" smtClean="0"/>
              <a:t>2004 — 10,4 на 1000 чел</a:t>
            </a:r>
          </a:p>
          <a:p>
            <a:r>
              <a:rPr lang="ru-RU" sz="4900" dirty="0" smtClean="0"/>
              <a:t>2005 — 10,2 на 1000 чел</a:t>
            </a:r>
          </a:p>
          <a:p>
            <a:r>
              <a:rPr lang="ru-RU" sz="4900" dirty="0" smtClean="0"/>
              <a:t>2006 — 10,4 на 1000 чел</a:t>
            </a:r>
          </a:p>
          <a:p>
            <a:r>
              <a:rPr lang="ru-RU" sz="4900" dirty="0" smtClean="0"/>
              <a:t>2007 — 11,3 на 1000 чел</a:t>
            </a:r>
          </a:p>
          <a:p>
            <a:r>
              <a:rPr lang="ru-RU" sz="4900" dirty="0" smtClean="0"/>
              <a:t>2008 — 12,1 на 1000 чел</a:t>
            </a:r>
          </a:p>
          <a:p>
            <a:r>
              <a:rPr lang="ru-RU" sz="4900" dirty="0" smtClean="0"/>
              <a:t>2009 — 12,4 на 1000 чел</a:t>
            </a:r>
          </a:p>
          <a:p>
            <a:r>
              <a:rPr lang="ru-RU" sz="4900" dirty="0" smtClean="0"/>
              <a:t>2010 — 12,5 на 1000 чел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_dlc_DocId xmlns="4a252ca3-5a62-4c1c-90a6-29f4710e47f8">AWJJH2MPE6E2-807006251-13</_dlc_DocId>
    <_dlc_DocIdUrl xmlns="4a252ca3-5a62-4c1c-90a6-29f4710e47f8">
      <Url>http://edu-sps.koiro.local/Kostroma_EDU/licei20/licei20-old/_layouts/15/DocIdRedir.aspx?ID=AWJJH2MPE6E2-807006251-13</Url>
      <Description>AWJJH2MPE6E2-807006251-13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1D7ABD8AA865B24C96E71E2A890B210B" ma:contentTypeVersion="49" ma:contentTypeDescription="Создание документа." ma:contentTypeScope="" ma:versionID="490bb26808f7a35bdc9da2c5d4be4624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5B3339D-F180-4EB1-B3DD-A8855263F19C}"/>
</file>

<file path=customXml/itemProps2.xml><?xml version="1.0" encoding="utf-8"?>
<ds:datastoreItem xmlns:ds="http://schemas.openxmlformats.org/officeDocument/2006/customXml" ds:itemID="{D74351C2-6989-414D-8D5F-701DFB280077}"/>
</file>

<file path=customXml/itemProps3.xml><?xml version="1.0" encoding="utf-8"?>
<ds:datastoreItem xmlns:ds="http://schemas.openxmlformats.org/officeDocument/2006/customXml" ds:itemID="{C5E7650B-E95C-4618-AE69-97B0792FC1F1}"/>
</file>

<file path=customXml/itemProps4.xml><?xml version="1.0" encoding="utf-8"?>
<ds:datastoreItem xmlns:ds="http://schemas.openxmlformats.org/officeDocument/2006/customXml" ds:itemID="{C800830C-4B42-4267-BA7C-DEFDFB3B1FD2}"/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144</TotalTime>
  <Words>227</Words>
  <Application>Microsoft Office PowerPoint</Application>
  <PresentationFormat>Экран (4:3)</PresentationFormat>
  <Paragraphs>142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Официальная</vt:lpstr>
      <vt:lpstr>Демографический кризис в современной России</vt:lpstr>
      <vt:lpstr>Слайд 2</vt:lpstr>
      <vt:lpstr>Причины:</vt:lpstr>
      <vt:lpstr>Согласно ежегодному Докладу Фонда ООН в области народонаселения за 2004 год, в России продолжался демографический кризис.</vt:lpstr>
      <vt:lpstr>Численность населения России до 2009 года сокращалась на несколько сотен тысяч человек ежегодно. В 2009 году естественная убыль населения России (248,9 тыс. человек) была на 99 % скомпенсирована миграционным приростом (247,4 тыс. человек), в результате чего снижение численности населения практически прекратилось.</vt:lpstr>
      <vt:lpstr>Слайд 6</vt:lpstr>
      <vt:lpstr> Мнение научной общественности и политиков </vt:lpstr>
      <vt:lpstr>Результаты опросов населения </vt:lpstr>
      <vt:lpstr>Воспроизводство населения — смена поколений в результате естественного движения населения. Воспроизводство населения определяется рождаемостью и смертностью.</vt:lpstr>
      <vt:lpstr>Ожидаемая продолжительность жизни (показатель средней продолжительности предстоящей жизни) — важнейший интегральный демографический показатель, характеризующий уровень смертности населения. Упрощенно говоря, он обозначает среднее количество лет предстоящей жизни человека, достигшего данного возраста.</vt:lpstr>
      <vt:lpstr>Слайд 11</vt:lpstr>
      <vt:lpstr>     Основные классы причин смертности в России: </vt:lpstr>
      <vt:lpstr>Основные угрозы жизни </vt:lpstr>
      <vt:lpstr>Демографическое старение населения — увеличение доли пожилых и старых людей в общей численности населения.</vt:lpstr>
      <vt:lpstr>Пути выхода из кризиса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Демографический кризис в современной России</dc:title>
  <dc:creator>Admin</dc:creator>
  <cp:lastModifiedBy>Admin</cp:lastModifiedBy>
  <cp:revision>15</cp:revision>
  <dcterms:created xsi:type="dcterms:W3CDTF">2011-11-13T17:10:35Z</dcterms:created>
  <dcterms:modified xsi:type="dcterms:W3CDTF">2013-02-01T16:48:44Z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0x0101001D7ABD8AA865B24C96E71E2A890B210B</vt:lpwstr>
  </property>
  <property fmtid="{D5CDD505-2E9C-101B-9397-08002B2CF9AE}" pid="4" name="_dlc_DocIdItemGuid">
    <vt:lpwstr>4efcfd11-4a38-49d5-8cba-b9afb09412a2</vt:lpwstr>
  </property>
</Properties>
</file>