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6" r:id="rId3"/>
    <p:sldId id="258" r:id="rId4"/>
    <p:sldId id="259" r:id="rId5"/>
    <p:sldId id="262" r:id="rId6"/>
    <p:sldId id="260" r:id="rId7"/>
    <p:sldId id="263" r:id="rId8"/>
    <p:sldId id="264" r:id="rId9"/>
    <p:sldId id="266" r:id="rId10"/>
    <p:sldId id="265" r:id="rId11"/>
    <p:sldId id="271" r:id="rId12"/>
    <p:sldId id="269" r:id="rId13"/>
    <p:sldId id="267" r:id="rId14"/>
    <p:sldId id="275" r:id="rId15"/>
    <p:sldId id="270" r:id="rId16"/>
    <p:sldId id="261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F11B"/>
    <a:srgbClr val="FD20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C65086-585E-49EA-9E39-E20E4FC5ADE3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84B0FB6-E88E-4C6F-8C9F-AE990F081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04270F-872E-47E8-9E36-489A7426B9A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80B303-DD33-464D-9A10-DF7D0B59F31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55D919-EBD3-47A1-941B-2F404718936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44DAD8-735A-4496-A872-D975759014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2055BC-FBEB-413A-A4A3-1FDF1FA29AD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818910-BABD-44F0-A744-3B95DE91471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6442AF-B192-4844-8ED6-A9A0107A15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19883F-1C81-421E-B8E0-AA251C355BC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3F565E-C753-4091-90A4-04C81B1E65C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5F4A62-55BC-443A-AB4C-66616F68ED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54FC06-BE53-4F4D-8CFB-5EF9B933090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2BF64C-2335-415B-99AE-B2B8C7362FA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08C0B3-9767-4B4F-BB49-F2BEE789E6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6BA297-D82E-4B36-82F5-708A79ED42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69F58-F367-4B95-8BD1-AD41A7AEAE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8B9E4C-3637-4702-B91A-0529391E12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3233CB-E608-4186-B0C9-074FA44355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8004-AB44-4964-A51A-A32E005AC8B9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02F0-1C01-48EF-8260-CA9A63DA7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9F16-F86D-4D4A-9988-7EDAC39E80DC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07A7-B81A-4A16-826A-1E54CAE28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9C18-3405-486A-B5F1-F8FC2DF70B66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4391D-E3D3-4CBA-9206-2E1639770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203B9-F11A-4DBE-A5C9-8F7DDCC0B2EC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F8E71-C396-4882-98E9-A2D8C4BF4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4235-27A7-494D-B1F7-E973DA238D37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9DBA2-4C1D-4033-8152-912845137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DA71F-BB1F-4456-B8B2-73B8CC144CB0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EB530-F015-46CF-A212-65B847206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BAD15-E8D2-46C6-91F2-608DEE328DD8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3CF72-8D55-4F29-88E8-05B05F9DC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5884-4011-48BB-9C00-14493C1C33B8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D1AA-B76B-4B4B-9FCA-F6F494887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4324A-D8E6-4127-BEFD-AB6D329DA32B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A42A0-9540-4D3C-83D8-7A5DD28C9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4C00E-8F03-4222-BF4A-432A2060D31A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3C80C-923D-4686-A2DF-3AAA584D0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97183-865D-4196-9280-CF65F4717F01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E3A3B-2382-4C82-8DDE-5853B87C2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C672EE-E307-4FF3-AB71-44DB59AEB2A7}" type="datetimeFigureOut">
              <a:rPr lang="ru-RU"/>
              <a:pPr>
                <a:defRPr/>
              </a:pPr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26ED24-6D8F-41A3-AA15-E468BA88E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nation.org/sfk/1002/1002-13.s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F%D0%BE%D1%80%D1%82%D1%81%D0%BC%D1%83%D1%82%D1%81%D0%BA%D0%B8%D0%B9_%D0%BC%D0%B8%D1%80%D0%BD%D1%8B%D0%B9_%D0%B4%D0%BE%D0%B3%D0%BE%D0%B2%D0%BE%D1%80" TargetMode="External"/><Relationship Id="rId5" Type="http://schemas.openxmlformats.org/officeDocument/2006/relationships/hyperlink" Target="http://www.maly.ru/galleries.php?name=ZubovK" TargetMode="External"/><Relationship Id="rId4" Type="http://schemas.openxmlformats.org/officeDocument/2006/relationships/hyperlink" Target="http://artofwar.ru/k/kamenew_anatolij_iwanowich/boleznxopasnaimozhetbytxsmertelxna.s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0"/>
            <a:ext cx="4214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Внешняя политика России.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Русско-японская война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66863" y="965200"/>
            <a:ext cx="1223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План: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9238" y="1439863"/>
            <a:ext cx="4286250" cy="262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1"/>
                </a:solidFill>
              </a:rPr>
              <a:t>Международная обстановка в начале ХХ века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1"/>
                </a:solidFill>
              </a:rPr>
              <a:t>Основные направления внешней политики России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1"/>
                </a:solidFill>
              </a:rPr>
              <a:t>Российско-Китайские отношения в начале ХХ века.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563" y="4054475"/>
            <a:ext cx="1822450" cy="2809875"/>
          </a:xfrm>
          <a:prstGeom prst="rect">
            <a:avLst/>
          </a:prstGeo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700" y="4286250"/>
            <a:ext cx="1511300" cy="2211388"/>
          </a:xfrm>
          <a:prstGeom prst="rect">
            <a:avLst/>
          </a:prstGeom>
          <a:noFill/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4073525"/>
            <a:ext cx="42116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 startAt="4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Русско-японская война 1904-1905 гг.</a:t>
            </a:r>
          </a:p>
          <a:p>
            <a:pPr marL="457200" indent="-457200">
              <a:buFont typeface="Arial" charset="0"/>
              <a:buAutoNum type="arabicPeriod" startAt="4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Причины войны:</a:t>
            </a:r>
          </a:p>
          <a:p>
            <a:pPr marL="457200" indent="-457200">
              <a:buFont typeface="Arial" charset="0"/>
              <a:buAutoNum type="arabicPeriod" startAt="4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Ход войны Причины поражения Условия </a:t>
            </a:r>
          </a:p>
          <a:p>
            <a:pPr marL="457200" indent="-457200">
              <a:buFont typeface="Arial" charset="0"/>
              <a:buAutoNum type="arabicPeriod" startAt="4"/>
            </a:pP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</a:rPr>
              <a:t>Портсмутского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 мира </a:t>
            </a:r>
          </a:p>
          <a:p>
            <a:pPr marL="457200" indent="-457200">
              <a:buFont typeface="Arial" charset="0"/>
              <a:buAutoNum type="arabicPeriod" startAt="4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Итоги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войны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9638" y="188913"/>
            <a:ext cx="36560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49213" y="1125538"/>
            <a:ext cx="4643438" cy="56308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Гаагская конференция 1899 года  </a:t>
            </a:r>
            <a:r>
              <a:rPr lang="ru-RU" sz="2000" b="1" dirty="0">
                <a:latin typeface="+mn-lt"/>
              </a:rPr>
              <a:t>была созвана в столице Голландии Гааге.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В ней приняли участие 26 стран Европы, Азии и Америки.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Ими были взяты на себя следующие обязательства: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>
                <a:latin typeface="+mn-lt"/>
              </a:rPr>
              <a:t>не использовать удушливые и отравляющие газы (Германия впоследствии нарушила – Ипр (иприт))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>
                <a:latin typeface="+mn-lt"/>
              </a:rPr>
              <a:t>не применять газосодержащие снаряды и гранаты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>
                <a:latin typeface="+mn-lt"/>
              </a:rPr>
              <a:t>не использовать разрывные пули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>
                <a:latin typeface="+mn-lt"/>
              </a:rPr>
              <a:t>Создан Гаагский Международный суд по проблемам политических конфликтов. 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54013" y="0"/>
            <a:ext cx="8429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>Миротворческие инициативы России и Гаагская конференция 1899 года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0" y="633413"/>
            <a:ext cx="4279900" cy="3195637"/>
          </a:xfrm>
          <a:prstGeom prst="rect">
            <a:avLst/>
          </a:prstGeom>
          <a:noFill/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714875" y="3830638"/>
            <a:ext cx="3925888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200" b="1">
                <a:solidFill>
                  <a:srgbClr val="C00000"/>
                </a:solidFill>
                <a:latin typeface="Times New Roman" pitchFamily="18" charset="0"/>
              </a:rPr>
              <a:t>В целом результаты конференции не соответствовали замыслам НиколаяII –первого государственного деятеля, поставившего вопрос о всеобщем разоружении.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C00000"/>
                </a:solidFill>
                <a:latin typeface="Times New Roman" pitchFamily="18" charset="0"/>
              </a:rPr>
              <a:t>Русско-японская война 1904-1905 гг.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60888" y="2852738"/>
            <a:ext cx="4162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 startAt="3"/>
            </a:pPr>
            <a:r>
              <a:rPr lang="ru-RU" sz="2400" b="1">
                <a:latin typeface="Times New Roman" pitchFamily="18" charset="0"/>
              </a:rPr>
              <a:t>Стремление царского правительства отвлечь народ от острых социальных проблем внутри страны.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642938"/>
            <a:ext cx="3998913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Война началась 27 января 1904 года  с нападения японских кораблей на порт-артурскую эскадру и находившийся нейтральном порту Чемульпо крейсер «Варяг» и закончилась 23 августа 1905 года подписанием мирного договора в американском городе  Портсмут (военно-американская база в бассейне Тихого океана)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08513" y="5056188"/>
            <a:ext cx="43211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002060"/>
                </a:solidFill>
                <a:latin typeface="Times New Roman" pitchFamily="18" charset="0"/>
              </a:rPr>
              <a:t>Характер войны:   несправедливый, захватнический  со стороны всех её участников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3550" y="4122738"/>
            <a:ext cx="4143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solidFill>
                  <a:srgbClr val="002060"/>
                </a:solidFill>
                <a:latin typeface="Times New Roman" pitchFamily="18" charset="0"/>
              </a:rPr>
              <a:t>Причины войны: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8788" y="4710113"/>
            <a:ext cx="39687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Борьба крупнейших держав мира за передел уже поделенного мира. (рынки сбыта, источники сырья)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606925" y="620713"/>
            <a:ext cx="39973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 startAt="2"/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Борьба Японии и России за влияние в: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Северном Китае, 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Маньчжурии </a:t>
            </a:r>
          </a:p>
          <a:p>
            <a:pPr marL="1257300" lvl="2" indent="-342900">
              <a:buFont typeface="Wingdings" pitchFamily="2" charset="2"/>
              <a:buChar char="q"/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Корее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950" y="6115050"/>
            <a:ext cx="4427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>
                <a:solidFill>
                  <a:srgbClr val="002060"/>
                </a:solidFill>
                <a:latin typeface="Times New Roman" pitchFamily="18" charset="0"/>
              </a:rPr>
              <a:t>Ход войны сразу же стал складываться не в пользу России.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-114300"/>
            <a:ext cx="4467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C00000"/>
                </a:solidFill>
                <a:latin typeface="Times New Roman" pitchFamily="18" charset="0"/>
              </a:rPr>
              <a:t>Ход войны: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08513" y="5751513"/>
            <a:ext cx="4141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15 мая русская эскадра была разбита в Цусимском проливе.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7950" y="465138"/>
            <a:ext cx="43195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27 января, нападение на порт-артурскую эскадру и находившийся нейтральном порту Чемульпо крейсер «Варяг».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60388" y="1997075"/>
            <a:ext cx="39068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Четыре японские армии развернули наступление на суше.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28650" y="5407025"/>
            <a:ext cx="3906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Русская эскадра оказалась блокированной в Порт-Артуре.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2979738"/>
            <a:ext cx="3506788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672013" y="115888"/>
            <a:ext cx="38877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Поражение в битве под Ляояном (август 1904 г.),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08513" y="1127125"/>
            <a:ext cx="3978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20 декабря 1904 г. капитуляция Порт-Артура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556125" y="4852988"/>
            <a:ext cx="41417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24 февраля 1905 г. поражение под Мукденом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8863" y="2100263"/>
            <a:ext cx="3494087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4654550" y="6153150"/>
            <a:ext cx="3997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</a:rPr>
              <a:t>Недооценка сил противника</a:t>
            </a:r>
          </a:p>
        </p:txBody>
      </p:sp>
      <p:sp>
        <p:nvSpPr>
          <p:cNvPr id="40962" name="TextBox 4"/>
          <p:cNvSpPr txBox="1">
            <a:spLocks noChangeArrowheads="1"/>
          </p:cNvSpPr>
          <p:nvPr/>
        </p:nvSpPr>
        <p:spPr bwMode="auto">
          <a:xfrm>
            <a:off x="0" y="0"/>
            <a:ext cx="458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C00000"/>
                </a:solidFill>
                <a:latin typeface="Times New Roman" pitchFamily="18" charset="0"/>
              </a:rPr>
              <a:t>Причины поражения:</a:t>
            </a:r>
          </a:p>
        </p:txBody>
      </p:sp>
      <p:sp>
        <p:nvSpPr>
          <p:cNvPr id="40963" name="Прямоугольник 2"/>
          <p:cNvSpPr>
            <a:spLocks noChangeArrowheads="1"/>
          </p:cNvSpPr>
          <p:nvPr/>
        </p:nvSpPr>
        <p:spPr bwMode="auto">
          <a:xfrm>
            <a:off x="0" y="765175"/>
            <a:ext cx="4572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200" b="1">
                <a:solidFill>
                  <a:srgbClr val="000000"/>
                </a:solidFill>
                <a:latin typeface="Times New Roman" pitchFamily="18" charset="0"/>
              </a:rPr>
              <a:t>экономическая и военно-техническая отсталость страны</a:t>
            </a:r>
          </a:p>
        </p:txBody>
      </p:sp>
      <p:sp>
        <p:nvSpPr>
          <p:cNvPr id="40964" name="Прямоугольник 3"/>
          <p:cNvSpPr>
            <a:spLocks noChangeArrowheads="1"/>
          </p:cNvSpPr>
          <p:nvPr/>
        </p:nvSpPr>
        <p:spPr bwMode="auto">
          <a:xfrm>
            <a:off x="38100" y="1751013"/>
            <a:ext cx="45513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200" b="1">
                <a:solidFill>
                  <a:srgbClr val="000000"/>
                </a:solidFill>
                <a:latin typeface="Times New Roman" pitchFamily="18" charset="0"/>
              </a:rPr>
              <a:t>бездарность и ошибки ряда царских военачальников (Куропаткин – военный министр и наместник Дальнего Востока адмирал Алексеев)</a:t>
            </a:r>
          </a:p>
        </p:txBody>
      </p:sp>
      <p:sp>
        <p:nvSpPr>
          <p:cNvPr id="40965" name="Прямоугольник 5"/>
          <p:cNvSpPr>
            <a:spLocks noChangeArrowheads="1"/>
          </p:cNvSpPr>
          <p:nvPr/>
        </p:nvSpPr>
        <p:spPr bwMode="auto">
          <a:xfrm>
            <a:off x="38100" y="3981450"/>
            <a:ext cx="44275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200" b="1">
                <a:solidFill>
                  <a:srgbClr val="000000"/>
                </a:solidFill>
                <a:latin typeface="Times New Roman" pitchFamily="18" charset="0"/>
              </a:rPr>
              <a:t>помощь Японии со стороны Англии и США</a:t>
            </a:r>
          </a:p>
        </p:txBody>
      </p:sp>
      <p:sp>
        <p:nvSpPr>
          <p:cNvPr id="40966" name="Прямоугольник 6"/>
          <p:cNvSpPr>
            <a:spLocks noChangeArrowheads="1"/>
          </p:cNvSpPr>
          <p:nvPr/>
        </p:nvSpPr>
        <p:spPr bwMode="auto">
          <a:xfrm>
            <a:off x="-15875" y="5245100"/>
            <a:ext cx="45354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200" b="1">
                <a:solidFill>
                  <a:srgbClr val="000000"/>
                </a:solidFill>
                <a:latin typeface="Times New Roman" pitchFamily="18" charset="0"/>
              </a:rPr>
              <a:t>предательство социал-демократии и так называемой «либеральной» буржуазии).</a:t>
            </a:r>
          </a:p>
        </p:txBody>
      </p:sp>
      <p:sp>
        <p:nvSpPr>
          <p:cNvPr id="40967" name="Прямоугольник 7"/>
          <p:cNvSpPr>
            <a:spLocks noChangeArrowheads="1"/>
          </p:cNvSpPr>
          <p:nvPr/>
        </p:nvSpPr>
        <p:spPr bwMode="auto">
          <a:xfrm>
            <a:off x="4586288" y="46038"/>
            <a:ext cx="41052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002060"/>
                </a:solidFill>
                <a:latin typeface="Times New Roman" pitchFamily="18" charset="0"/>
              </a:rPr>
              <a:t>Страна вступила в войну плохо подготовленной:</a:t>
            </a:r>
          </a:p>
        </p:txBody>
      </p:sp>
      <p:sp>
        <p:nvSpPr>
          <p:cNvPr id="40968" name="Прямоугольник 10"/>
          <p:cNvSpPr>
            <a:spLocks noChangeArrowheads="1"/>
          </p:cNvSpPr>
          <p:nvPr/>
        </p:nvSpPr>
        <p:spPr bwMode="auto">
          <a:xfrm>
            <a:off x="4572000" y="1211263"/>
            <a:ext cx="4103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</a:rPr>
              <a:t>флот состоял из различных типов судов;</a:t>
            </a:r>
          </a:p>
        </p:txBody>
      </p:sp>
      <p:sp>
        <p:nvSpPr>
          <p:cNvPr id="40969" name="Прямоугольник 11"/>
          <p:cNvSpPr>
            <a:spLocks noChangeArrowheads="1"/>
          </p:cNvSpPr>
          <p:nvPr/>
        </p:nvSpPr>
        <p:spPr bwMode="auto">
          <a:xfrm>
            <a:off x="4654550" y="1957388"/>
            <a:ext cx="4076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</a:rPr>
              <a:t>рассредоточенность сил между Порт-Артуром и Владивостоком</a:t>
            </a:r>
          </a:p>
        </p:txBody>
      </p:sp>
      <p:sp>
        <p:nvSpPr>
          <p:cNvPr id="40970" name="Прямоугольник 12"/>
          <p:cNvSpPr>
            <a:spLocks noChangeArrowheads="1"/>
          </p:cNvSpPr>
          <p:nvPr/>
        </p:nvSpPr>
        <p:spPr bwMode="auto">
          <a:xfrm>
            <a:off x="4632325" y="2840038"/>
            <a:ext cx="4092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</a:rPr>
              <a:t>разбросанность сухопутных войск </a:t>
            </a:r>
          </a:p>
        </p:txBody>
      </p:sp>
      <p:sp>
        <p:nvSpPr>
          <p:cNvPr id="40971" name="Прямоугольник 13"/>
          <p:cNvSpPr>
            <a:spLocks noChangeArrowheads="1"/>
          </p:cNvSpPr>
          <p:nvPr/>
        </p:nvSpPr>
        <p:spPr bwMode="auto">
          <a:xfrm>
            <a:off x="4632325" y="3627438"/>
            <a:ext cx="4002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</a:rPr>
              <a:t>плохое вооружение (новейшие разработки лишь у 1/3 сил)</a:t>
            </a:r>
          </a:p>
        </p:txBody>
      </p:sp>
      <p:sp>
        <p:nvSpPr>
          <p:cNvPr id="40972" name="Прямоугольник 14"/>
          <p:cNvSpPr>
            <a:spLocks noChangeArrowheads="1"/>
          </p:cNvSpPr>
          <p:nvPr/>
        </p:nvSpPr>
        <p:spPr bwMode="auto">
          <a:xfrm>
            <a:off x="4533900" y="4587875"/>
            <a:ext cx="3995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</a:rPr>
              <a:t> плохие дороги и снабжение </a:t>
            </a:r>
          </a:p>
        </p:txBody>
      </p:sp>
      <p:sp>
        <p:nvSpPr>
          <p:cNvPr id="40973" name="Прямоугольник 15"/>
          <p:cNvSpPr>
            <a:spLocks noChangeArrowheads="1"/>
          </p:cNvSpPr>
          <p:nvPr/>
        </p:nvSpPr>
        <p:spPr bwMode="auto">
          <a:xfrm>
            <a:off x="4546600" y="5138738"/>
            <a:ext cx="41052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</a:rPr>
              <a:t>отсутствие четких планов военных действий,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62663" y="3260725"/>
            <a:ext cx="1571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Times New Roman" pitchFamily="18" charset="0"/>
              </a:rPr>
              <a:t>Алексеев Е.И.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12875" y="3122613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Times New Roman" pitchFamily="18" charset="0"/>
              </a:rPr>
              <a:t>Куропаткин А.Н.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613" y="-12700"/>
            <a:ext cx="2390775" cy="32258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5150" y="182563"/>
            <a:ext cx="2316163" cy="3017837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3529013"/>
            <a:ext cx="2711450" cy="2822575"/>
          </a:xfrm>
          <a:prstGeom prst="rect">
            <a:avLst/>
          </a:prstGeom>
          <a:noFill/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77963" y="6453188"/>
            <a:ext cx="17859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Times New Roman" pitchFamily="18" charset="0"/>
              </a:rPr>
              <a:t>Стессель А.М.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2825" y="6348413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Times New Roman" pitchFamily="18" charset="0"/>
              </a:rPr>
              <a:t>Макаров С.О.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75" y="3529013"/>
            <a:ext cx="2122488" cy="2822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09575" y="5732463"/>
            <a:ext cx="40909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японские рыбаки получили право рыбной ловли вдоль русских берегов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79375"/>
            <a:ext cx="4322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>Условия Портсмутского мира: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8313" y="1052513"/>
            <a:ext cx="4032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23 августа 1905 г. в Портсмуте (США) русская делегация во главе с Витте подписала мирный договор с Японией.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2363788"/>
            <a:ext cx="3959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C00000"/>
                </a:solidFill>
                <a:latin typeface="Times New Roman" pitchFamily="18" charset="0"/>
              </a:rPr>
              <a:t>Россия уступала Японии: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44500" y="3068638"/>
            <a:ext cx="4164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аренду Ляодунского полуострова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8313" y="3468688"/>
            <a:ext cx="349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южную половину о.Сахалин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68313" y="3975100"/>
            <a:ext cx="3959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ветку железной дороги от Порт-Артура до Чанчуня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6725" y="4797425"/>
            <a:ext cx="4032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часть островов Курильской гряды (спор идет до сих пор)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413" y="79375"/>
            <a:ext cx="38068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2813" y="3081338"/>
            <a:ext cx="37941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722813" y="5427663"/>
            <a:ext cx="3794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</a:rPr>
              <a:t>Слева направо: с русской стороны (дальняя часть стола) — Г. А. Плансон, К. Д. Набоков, С. Ю. Витте, Р. Р. Розен, И. Я. Коростовец; с японской стороны (ближняя часть стола) — Адати (нем.), Отиай, Комура (англ.), Такахира (англ.), Сато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875" y="34925"/>
            <a:ext cx="4448175" cy="5143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Итоги войны.</a:t>
            </a:r>
            <a:endParaRPr lang="ru-RU" sz="2400" b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4313" y="857250"/>
            <a:ext cx="424973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 b="1">
                <a:latin typeface="Times New Roman" pitchFamily="18" charset="0"/>
              </a:rPr>
              <a:t>Война не принесла России ни одной победы и породила революцию 1905 года.</a:t>
            </a:r>
          </a:p>
          <a:p>
            <a:pPr marL="342900" indent="-342900">
              <a:buFont typeface="Arial" charset="0"/>
              <a:buChar char="•"/>
            </a:pPr>
            <a:endParaRPr lang="ru-RU" sz="2000" b="1">
              <a:latin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 b="1">
                <a:latin typeface="Times New Roman" pitchFamily="18" charset="0"/>
              </a:rPr>
              <a:t>С этого времени принято отсчитывать конец династии Романовых и закат императорской России. </a:t>
            </a:r>
          </a:p>
          <a:p>
            <a:pPr marL="342900" indent="-342900">
              <a:buFont typeface="Arial" charset="0"/>
              <a:buChar char="•"/>
            </a:pPr>
            <a:endParaRPr lang="ru-RU" sz="2000" b="1">
              <a:latin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 b="1">
                <a:latin typeface="Times New Roman" pitchFamily="18" charset="0"/>
              </a:rPr>
              <a:t>Русско-японская была первой войной XX века. </a:t>
            </a:r>
          </a:p>
          <a:p>
            <a:pPr marL="342900" indent="-342900">
              <a:buFont typeface="Arial" charset="0"/>
              <a:buChar char="•"/>
            </a:pPr>
            <a:endParaRPr lang="ru-RU" sz="2000" b="1">
              <a:latin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 b="1">
                <a:latin typeface="Times New Roman" pitchFamily="18" charset="0"/>
              </a:rPr>
              <a:t>Азия, облаченная в европейский мундир, давала понять Западу, какое место в международных отношениях она рассчитывает занять.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14863" y="333375"/>
            <a:ext cx="40005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b="1">
                <a:latin typeface="Times New Roman" pitchFamily="18" charset="0"/>
              </a:rPr>
              <a:t>В этой войне, несправедливой и захватнической с обеих сторон, Россия и Япония понесли огромные финансовые затраты и людские потери. </a:t>
            </a:r>
          </a:p>
          <a:p>
            <a:pPr marL="342900" indent="-342900">
              <a:buFont typeface="Arial" charset="0"/>
              <a:buChar char="•"/>
            </a:pPr>
            <a:endParaRPr lang="ru-RU" b="1">
              <a:latin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b="1">
                <a:latin typeface="Times New Roman" pitchFamily="18" charset="0"/>
              </a:rPr>
              <a:t>Война показала неспособность самодержавия управлять страной и привела страну к революции. </a:t>
            </a:r>
          </a:p>
          <a:p>
            <a:pPr marL="342900" indent="-342900">
              <a:buFont typeface="Arial" charset="0"/>
              <a:buChar char="•"/>
            </a:pPr>
            <a:endParaRPr lang="ru-RU" b="1">
              <a:latin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b="1">
                <a:latin typeface="Times New Roman" pitchFamily="18" charset="0"/>
              </a:rPr>
              <a:t>Поражение России в войне с Японией оказало серьезное влияние на расстановку сил империалистических держав не только на Дальнем Востоке, но и в Европе. </a:t>
            </a:r>
          </a:p>
          <a:p>
            <a:pPr marL="342900" indent="-342900">
              <a:buFont typeface="Arial" charset="0"/>
              <a:buChar char="•"/>
            </a:pPr>
            <a:endParaRPr lang="ru-RU" b="1">
              <a:latin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b="1">
                <a:latin typeface="Times New Roman" pitchFamily="18" charset="0"/>
              </a:rPr>
              <a:t>Таким образом, в результате поражения в войне влияние России на Дальнем Востоке было значительно подорвано.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Прямоугольник 2"/>
          <p:cNvSpPr>
            <a:spLocks noChangeArrowheads="1"/>
          </p:cNvSpPr>
          <p:nvPr/>
        </p:nvSpPr>
        <p:spPr bwMode="auto">
          <a:xfrm>
            <a:off x="539750" y="188913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hlinkClick r:id="rId3"/>
              </a:rPr>
              <a:t>http://www.rusnation.org/sfk/1002/1002-13.shtml</a:t>
            </a:r>
            <a:endParaRPr lang="ru-RU" sz="1200">
              <a:latin typeface="Times New Roman" pitchFamily="18" charset="0"/>
            </a:endParaRPr>
          </a:p>
        </p:txBody>
      </p:sp>
      <p:sp>
        <p:nvSpPr>
          <p:cNvPr id="49154" name="Прямоугольник 3"/>
          <p:cNvSpPr>
            <a:spLocks noChangeArrowheads="1"/>
          </p:cNvSpPr>
          <p:nvPr/>
        </p:nvSpPr>
        <p:spPr bwMode="auto">
          <a:xfrm>
            <a:off x="536575" y="836613"/>
            <a:ext cx="3963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hlinkClick r:id="rId4"/>
              </a:rPr>
              <a:t>http://artofwar.ru/k/kamenew_anatolij_iwanowich/boleznxopasnaimozhetbytxsmertelxna.shtml</a:t>
            </a:r>
            <a:endParaRPr lang="ru-RU" sz="1200">
              <a:latin typeface="Times New Roman" pitchFamily="18" charset="0"/>
            </a:endParaRPr>
          </a:p>
        </p:txBody>
      </p:sp>
      <p:sp>
        <p:nvSpPr>
          <p:cNvPr id="49155" name="Прямоугольник 4"/>
          <p:cNvSpPr>
            <a:spLocks noChangeArrowheads="1"/>
          </p:cNvSpPr>
          <p:nvPr/>
        </p:nvSpPr>
        <p:spPr bwMode="auto">
          <a:xfrm>
            <a:off x="539750" y="1557338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hlinkClick r:id="rId5"/>
              </a:rPr>
              <a:t>http://www.maly.ru/galleries.php?name=ZubovK</a:t>
            </a:r>
            <a:endParaRPr lang="ru-RU" sz="1200">
              <a:latin typeface="Times New Roman" pitchFamily="18" charset="0"/>
            </a:endParaRPr>
          </a:p>
        </p:txBody>
      </p:sp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514350" y="2060575"/>
            <a:ext cx="39862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hlinkClick r:id="rId6"/>
              </a:rPr>
              <a:t>http://ru.wikipedia.org/wiki/%D0%9F%D0%BE%D1%80%D1%82%D1%81%D0%BC%D1%83%D1%82%D1%81%D0%BA%D0%B8%D0%B9_%D0%BC%D0%B8%D1%80%D0%BD%D1%8B%D0%B9_%D0%B4%D0%BE%D0%B3%D0%BE%D0%B2%D0%BE%D1%80</a:t>
            </a:r>
            <a:endParaRPr lang="ru-RU" sz="12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72747" y="116632"/>
            <a:ext cx="6048672" cy="382294"/>
          </a:xfrm>
        </p:spPr>
        <p:txBody>
          <a:bodyPr rtlCol="0" anchor="ctr">
            <a:prstTxWarp prst="textPlain">
              <a:avLst>
                <a:gd name="adj" fmla="val 48380"/>
              </a:avLst>
            </a:prstTxWarp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u="sng" dirty="0" smtClean="0">
                <a:solidFill>
                  <a:srgbClr val="C00000"/>
                </a:solidFill>
                <a:latin typeface="+mn-lt"/>
              </a:rPr>
              <a:t>Международная обстановка в начале ХХ века</a:t>
            </a:r>
            <a:endParaRPr lang="ru-RU" sz="2400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0238" y="836613"/>
            <a:ext cx="2268537" cy="177006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Возросло влияние Германии </a:t>
            </a:r>
          </a:p>
        </p:txBody>
      </p:sp>
      <p:cxnSp>
        <p:nvCxnSpPr>
          <p:cNvPr id="10" name="Прямая со стрелкой 9"/>
          <p:cNvCxnSpPr>
            <a:stCxn id="8" idx="7"/>
            <a:endCxn id="18" idx="1"/>
          </p:cNvCxnSpPr>
          <p:nvPr/>
        </p:nvCxnSpPr>
        <p:spPr>
          <a:xfrm>
            <a:off x="2566988" y="1095375"/>
            <a:ext cx="3244850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6"/>
            <a:endCxn id="21" idx="1"/>
          </p:cNvCxnSpPr>
          <p:nvPr/>
        </p:nvCxnSpPr>
        <p:spPr>
          <a:xfrm flipV="1">
            <a:off x="2898775" y="1722438"/>
            <a:ext cx="2913063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5"/>
            <a:endCxn id="22" idx="1"/>
          </p:cNvCxnSpPr>
          <p:nvPr/>
        </p:nvCxnSpPr>
        <p:spPr>
          <a:xfrm>
            <a:off x="2566988" y="2347913"/>
            <a:ext cx="326072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811838" y="846138"/>
            <a:ext cx="1857375" cy="50006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Англия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11838" y="1471613"/>
            <a:ext cx="1857375" cy="50006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Франция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27713" y="2098675"/>
            <a:ext cx="1857375" cy="5000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Россия</a:t>
            </a:r>
          </a:p>
        </p:txBody>
      </p:sp>
      <p:sp>
        <p:nvSpPr>
          <p:cNvPr id="31" name="Овал 30"/>
          <p:cNvSpPr/>
          <p:nvPr/>
        </p:nvSpPr>
        <p:spPr>
          <a:xfrm>
            <a:off x="577850" y="2857500"/>
            <a:ext cx="2465388" cy="1571625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0"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Усилилась Япония </a:t>
            </a:r>
          </a:p>
        </p:txBody>
      </p:sp>
      <p:cxnSp>
        <p:nvCxnSpPr>
          <p:cNvPr id="32" name="Прямая со стрелкой 31"/>
          <p:cNvCxnSpPr>
            <a:stCxn id="31" idx="6"/>
            <a:endCxn id="35" idx="1"/>
          </p:cNvCxnSpPr>
          <p:nvPr/>
        </p:nvCxnSpPr>
        <p:spPr>
          <a:xfrm flipV="1">
            <a:off x="3043238" y="3641725"/>
            <a:ext cx="2754312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797550" y="3351213"/>
            <a:ext cx="1857375" cy="58261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Россия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528" y="5359152"/>
            <a:ext cx="4240666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чем заключались основные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противоречия между  Германией с Англией, Францией и Россией?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716016" y="5229200"/>
            <a:ext cx="3921109" cy="1487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чем заключались основные противоречия между Россией и Японией?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611188" y="4614863"/>
            <a:ext cx="18843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Вспомните: </a:t>
            </a:r>
            <a:endParaRPr lang="ru-RU" sz="2400" b="1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7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7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8" grpId="0" animBg="1"/>
      <p:bldP spid="21" grpId="0" animBg="1"/>
      <p:bldP spid="22" grpId="0" animBg="1"/>
      <p:bldP spid="31" grpId="0" animBg="1"/>
      <p:bldP spid="35" grpId="0" animBg="1"/>
      <p:bldP spid="39" grpId="0"/>
      <p:bldP spid="39" grpId="1"/>
      <p:bldP spid="40" grpId="0"/>
      <p:bldP spid="40" grpId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267" y="0"/>
            <a:ext cx="4104456" cy="642942"/>
          </a:xfrm>
        </p:spPr>
        <p:txBody>
          <a:bodyPr rtlCol="0" anchor="ctr">
            <a:prstTxWarp prst="textPlain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0" u="sng" dirty="0" smtClean="0">
                <a:solidFill>
                  <a:srgbClr val="00B050"/>
                </a:solidFill>
                <a:latin typeface="+mn-lt"/>
              </a:rPr>
              <a:t>Взгляды правящей элиты на проблемы внешней политики</a:t>
            </a:r>
            <a:endParaRPr lang="ru-RU" sz="2400" b="0" u="sng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785794"/>
            <a:ext cx="4104456" cy="3143272"/>
          </a:xfrm>
        </p:spPr>
        <p:txBody>
          <a:bodyPr rtlCol="0" anchor="ctr">
            <a:prstTxWarp prst="textPlain">
              <a:avLst>
                <a:gd name="adj" fmla="val 48143"/>
              </a:avLst>
            </a:prstTxWarp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В выборе союзников и определении приоритетных направлений внешней политики наблюдались противоречивые тенденции.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С.Ю.Витте</a:t>
            </a:r>
            <a:r>
              <a:rPr lang="ru-RU" sz="2200" dirty="0" smtClean="0"/>
              <a:t>, </a:t>
            </a:r>
            <a:r>
              <a:rPr lang="ru-RU" sz="2200" dirty="0" smtClean="0"/>
              <a:t>П.А.Столыпин понимая опасность вооруженных конфликтов для внутренней модернизации страны,</a:t>
            </a:r>
            <a:endParaRPr lang="ru-RU" sz="22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57813" y="396875"/>
            <a:ext cx="2884487" cy="3937000"/>
          </a:xfrm>
        </p:spPr>
      </p:pic>
      <p:sp>
        <p:nvSpPr>
          <p:cNvPr id="7" name="Прямоугольник 6"/>
          <p:cNvSpPr/>
          <p:nvPr/>
        </p:nvSpPr>
        <p:spPr>
          <a:xfrm>
            <a:off x="6968954" y="107157"/>
            <a:ext cx="1590026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>
                <a:gd name="adj" fmla="val 48488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tx1"/>
                </a:solidFill>
              </a:rPr>
              <a:t>С.Ю. Витте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8" y="4124325"/>
            <a:ext cx="3643312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16015" y="3929066"/>
            <a:ext cx="3908379" cy="292893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они настаивали на разрешении противоречий мирными дипломатическими средствами.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Россия проявляла мирные инициативы в вопросах разоружения, войны и мира (Гаагская конференция 1899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1625" y="260350"/>
            <a:ext cx="4141788" cy="3357563"/>
          </a:xfrm>
        </p:spPr>
        <p:txBody>
          <a:bodyPr anchor="ctr"/>
          <a:lstStyle/>
          <a:p>
            <a:pPr algn="ctr"/>
            <a:r>
              <a:rPr lang="ru-RU" sz="2200" b="1" dirty="0" smtClean="0"/>
              <a:t>С другой стороны, часть правящих кругов занимала экспансионистские позиции, выступала за дальнейшие территориальные приобретения (А. М. Безобразов («</a:t>
            </a:r>
            <a:r>
              <a:rPr lang="ru-RU" sz="2200" b="1" dirty="0" err="1" smtClean="0"/>
              <a:t>Безобразовская</a:t>
            </a:r>
            <a:r>
              <a:rPr lang="ru-RU" sz="2200" b="1" dirty="0" smtClean="0"/>
              <a:t> клика»), </a:t>
            </a:r>
            <a:r>
              <a:rPr lang="ru-RU" sz="2200" b="1" dirty="0" smtClean="0"/>
              <a:t>Плеве, А</a:t>
            </a:r>
            <a:r>
              <a:rPr lang="ru-RU" sz="2200" b="1" dirty="0" smtClean="0"/>
              <a:t>. П. </a:t>
            </a:r>
            <a:r>
              <a:rPr lang="ru-RU" sz="2200" b="1" dirty="0" err="1" smtClean="0"/>
              <a:t>Извольский</a:t>
            </a:r>
            <a:r>
              <a:rPr lang="ru-RU" sz="2200" b="1" dirty="0" smtClean="0"/>
              <a:t>, С.Д. Сазонов).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214313"/>
            <a:ext cx="3816350" cy="4975225"/>
          </a:xfrm>
        </p:spPr>
      </p:pic>
      <p:sp>
        <p:nvSpPr>
          <p:cNvPr id="2" name="Прямоугольник 1"/>
          <p:cNvSpPr/>
          <p:nvPr/>
        </p:nvSpPr>
        <p:spPr>
          <a:xfrm>
            <a:off x="4716016" y="5566584"/>
            <a:ext cx="3744416" cy="830997"/>
          </a:xfrm>
          <a:prstGeom prst="rect">
            <a:avLst/>
          </a:prstGeom>
        </p:spPr>
        <p:txBody>
          <a:bodyPr>
            <a:prstTxWarp prst="textPlain">
              <a:avLst>
                <a:gd name="adj" fmla="val 47674"/>
              </a:avLst>
            </a:prstTxWarp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«Стране нужна маленькая победоносная война…»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4588" y="4035425"/>
            <a:ext cx="2084387" cy="23891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875" y="6397625"/>
            <a:ext cx="1912938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А.П. </a:t>
            </a:r>
            <a:r>
              <a:rPr lang="ru-RU" sz="1400" b="1" dirty="0" err="1">
                <a:solidFill>
                  <a:schemeClr val="tx1"/>
                </a:solidFill>
              </a:rPr>
              <a:t>Извольский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038" y="3852863"/>
            <a:ext cx="1768475" cy="27606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06450" y="6391275"/>
            <a:ext cx="1238250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С.Д. Сазонов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85750" y="4357688"/>
            <a:ext cx="2571750" cy="214312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</a:rPr>
              <a:t>Россия</a:t>
            </a:r>
          </a:p>
        </p:txBody>
      </p:sp>
      <p:cxnSp>
        <p:nvCxnSpPr>
          <p:cNvPr id="7" name="Прямая со стрелкой 6"/>
          <p:cNvCxnSpPr>
            <a:stCxn id="5" idx="7"/>
            <a:endCxn id="12" idx="1"/>
          </p:cNvCxnSpPr>
          <p:nvPr/>
        </p:nvCxnSpPr>
        <p:spPr>
          <a:xfrm flipV="1">
            <a:off x="2481263" y="4672013"/>
            <a:ext cx="4090987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572250" y="4421188"/>
            <a:ext cx="1857375" cy="500062"/>
          </a:xfrm>
          <a:prstGeom prst="rect">
            <a:avLst/>
          </a:prstGeom>
          <a:solidFill>
            <a:srgbClr val="77F1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Турция</a:t>
            </a:r>
          </a:p>
        </p:txBody>
      </p:sp>
      <p:cxnSp>
        <p:nvCxnSpPr>
          <p:cNvPr id="14" name="Прямая со стрелкой 13"/>
          <p:cNvCxnSpPr>
            <a:stCxn id="5" idx="5"/>
            <a:endCxn id="18" idx="1"/>
          </p:cNvCxnSpPr>
          <p:nvPr/>
        </p:nvCxnSpPr>
        <p:spPr>
          <a:xfrm>
            <a:off x="2481263" y="6186488"/>
            <a:ext cx="4090987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572250" y="5937250"/>
            <a:ext cx="1857375" cy="500063"/>
          </a:xfrm>
          <a:prstGeom prst="rect">
            <a:avLst/>
          </a:prstGeom>
          <a:solidFill>
            <a:srgbClr val="77F1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Иран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71813" y="4214813"/>
            <a:ext cx="342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</a:rPr>
              <a:t>Борьба за контроль над Черноморскими проливами (какими?)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071813" y="5857875"/>
            <a:ext cx="342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</a:rPr>
              <a:t>Борьба за влияние в Азии</a:t>
            </a:r>
          </a:p>
        </p:txBody>
      </p:sp>
      <p:sp>
        <p:nvSpPr>
          <p:cNvPr id="29" name="Выноска 1 (граница и черта) 28"/>
          <p:cNvSpPr/>
          <p:nvPr/>
        </p:nvSpPr>
        <p:spPr>
          <a:xfrm rot="16200000">
            <a:off x="1250156" y="-321468"/>
            <a:ext cx="500063" cy="2571750"/>
          </a:xfrm>
          <a:prstGeom prst="accentBorderCallout1">
            <a:avLst>
              <a:gd name="adj1" fmla="val 4728"/>
              <a:gd name="adj2" fmla="val -9309"/>
              <a:gd name="adj3" fmla="val 5174"/>
              <a:gd name="adj4" fmla="val -392645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Западное</a:t>
            </a: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38150" y="1592263"/>
            <a:ext cx="2143125" cy="1570037"/>
          </a:xfrm>
          <a:prstGeom prst="rect">
            <a:avLst/>
          </a:prstGeom>
          <a:solidFill>
            <a:srgbClr val="FFFF00"/>
          </a:solidFill>
          <a:ln w="9525">
            <a:solidFill>
              <a:srgbClr val="FD200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Отношения с Англией, Францией, Германией. </a:t>
            </a:r>
          </a:p>
        </p:txBody>
      </p:sp>
      <p:sp>
        <p:nvSpPr>
          <p:cNvPr id="31" name="Выноска 1 (граница и черта) 30"/>
          <p:cNvSpPr/>
          <p:nvPr/>
        </p:nvSpPr>
        <p:spPr>
          <a:xfrm rot="16200000">
            <a:off x="4107656" y="-321468"/>
            <a:ext cx="500063" cy="2571750"/>
          </a:xfrm>
          <a:prstGeom prst="accentBorderCallout1">
            <a:avLst>
              <a:gd name="adj1" fmla="val 11924"/>
              <a:gd name="adj2" fmla="val -9309"/>
              <a:gd name="adj3" fmla="val 12283"/>
              <a:gd name="adj4" fmla="val -403727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Южное</a:t>
            </a: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3500438" y="1500188"/>
            <a:ext cx="2143125" cy="1754187"/>
          </a:xfrm>
          <a:prstGeom prst="rect">
            <a:avLst/>
          </a:prstGeom>
          <a:solidFill>
            <a:srgbClr val="FFFF00"/>
          </a:solidFill>
          <a:ln w="9525">
            <a:solidFill>
              <a:srgbClr val="FD200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>
                <a:latin typeface="Times New Roman" pitchFamily="18" charset="0"/>
              </a:rPr>
              <a:t>отношения с Турцией, Ираном. </a:t>
            </a:r>
          </a:p>
        </p:txBody>
      </p:sp>
      <p:sp>
        <p:nvSpPr>
          <p:cNvPr id="33" name="Выноска 1 (граница и черта) 32"/>
          <p:cNvSpPr/>
          <p:nvPr/>
        </p:nvSpPr>
        <p:spPr>
          <a:xfrm rot="16200000">
            <a:off x="7000875" y="-285750"/>
            <a:ext cx="500063" cy="2500313"/>
          </a:xfrm>
          <a:prstGeom prst="accentBorderCallout1">
            <a:avLst>
              <a:gd name="adj1" fmla="val 11924"/>
              <a:gd name="adj2" fmla="val -9309"/>
              <a:gd name="adj3" fmla="val 11214"/>
              <a:gd name="adj4" fmla="val -390073"/>
            </a:avLst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Дальневосточное</a:t>
            </a: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6429375" y="1428750"/>
            <a:ext cx="2143125" cy="1754188"/>
          </a:xfrm>
          <a:prstGeom prst="rect">
            <a:avLst/>
          </a:prstGeom>
          <a:solidFill>
            <a:srgbClr val="FFFF00"/>
          </a:solidFill>
          <a:ln w="9525">
            <a:solidFill>
              <a:srgbClr val="FD200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>
                <a:latin typeface="Times New Roman" pitchFamily="18" charset="0"/>
              </a:rPr>
              <a:t>отношения с Китаем, Японией. 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214313" y="0"/>
            <a:ext cx="8643937" cy="584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Основные направления внешней политики России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047875" y="3500438"/>
            <a:ext cx="1225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rgbClr val="C00000"/>
                </a:solidFill>
                <a:latin typeface="Times New Roman" pitchFamily="18" charset="0"/>
              </a:rPr>
              <a:t>Южное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8" grpId="0" animBg="1"/>
      <p:bldP spid="22" grpId="0"/>
      <p:bldP spid="2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>
            <a:stCxn id="34" idx="7"/>
            <a:endCxn id="8" idx="1"/>
          </p:cNvCxnSpPr>
          <p:nvPr/>
        </p:nvCxnSpPr>
        <p:spPr>
          <a:xfrm rot="16200000" flipH="1">
            <a:off x="4487863" y="-477838"/>
            <a:ext cx="6350" cy="3876675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429375" y="1214438"/>
            <a:ext cx="1857375" cy="500062"/>
          </a:xfrm>
          <a:prstGeom prst="rect">
            <a:avLst/>
          </a:prstGeom>
          <a:solidFill>
            <a:srgbClr val="77F1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Англия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46375" y="10287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</a:rPr>
              <a:t>Соперничество за влияние в Иране, Афганистане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29375" y="1935163"/>
            <a:ext cx="2174875" cy="565150"/>
          </a:xfrm>
          <a:prstGeom prst="rect">
            <a:avLst/>
          </a:prstGeom>
          <a:solidFill>
            <a:srgbClr val="77F1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Австро-Венгрия</a:t>
            </a:r>
          </a:p>
        </p:txBody>
      </p:sp>
      <p:cxnSp>
        <p:nvCxnSpPr>
          <p:cNvPr id="17" name="Прямая со стрелкой 16"/>
          <p:cNvCxnSpPr>
            <a:stCxn id="34" idx="6"/>
            <a:endCxn id="15" idx="1"/>
          </p:cNvCxnSpPr>
          <p:nvPr/>
        </p:nvCxnSpPr>
        <p:spPr>
          <a:xfrm>
            <a:off x="2928938" y="2214563"/>
            <a:ext cx="3500437" cy="3175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786063" y="1935163"/>
            <a:ext cx="342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</a:rPr>
              <a:t>Соперничество за влияние  на Балканах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857500" y="2714625"/>
            <a:ext cx="342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</a:rPr>
              <a:t>Соперничество за влияние  на Балканах</a:t>
            </a:r>
          </a:p>
        </p:txBody>
      </p:sp>
      <p:cxnSp>
        <p:nvCxnSpPr>
          <p:cNvPr id="28" name="Прямая со стрелкой 27"/>
          <p:cNvCxnSpPr>
            <a:stCxn id="34" idx="5"/>
            <a:endCxn id="31" idx="1"/>
          </p:cNvCxnSpPr>
          <p:nvPr/>
        </p:nvCxnSpPr>
        <p:spPr>
          <a:xfrm rot="5400000" flipH="1" flipV="1">
            <a:off x="4487069" y="1029494"/>
            <a:ext cx="7937" cy="3876675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429375" y="2714625"/>
            <a:ext cx="1857375" cy="500063"/>
          </a:xfrm>
          <a:prstGeom prst="rect">
            <a:avLst/>
          </a:prstGeom>
          <a:solidFill>
            <a:srgbClr val="77F1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Германия</a:t>
            </a:r>
          </a:p>
        </p:txBody>
      </p:sp>
      <p:sp>
        <p:nvSpPr>
          <p:cNvPr id="34" name="Овал 33"/>
          <p:cNvSpPr/>
          <p:nvPr/>
        </p:nvSpPr>
        <p:spPr>
          <a:xfrm>
            <a:off x="357188" y="1143000"/>
            <a:ext cx="2571750" cy="214312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</a:rPr>
              <a:t>Россия</a:t>
            </a:r>
          </a:p>
        </p:txBody>
      </p:sp>
      <p:sp>
        <p:nvSpPr>
          <p:cNvPr id="42" name="Овал 41"/>
          <p:cNvSpPr/>
          <p:nvPr/>
        </p:nvSpPr>
        <p:spPr>
          <a:xfrm>
            <a:off x="468313" y="3714750"/>
            <a:ext cx="2317750" cy="1428750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Франция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(союзник)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584700" y="3714750"/>
            <a:ext cx="4019550" cy="30464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Таким образом, в 80-е годы 19 в начинают возникать противоречия между крупнейшими державами мира.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>Их суть заключается в борьбе за передел уже поделенного мира.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675" y="4468813"/>
            <a:ext cx="4394200" cy="19383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Эти противоречия в дальнейшем приведут к образованию военно-политических союзов и первой мировой войне.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9375" y="4468813"/>
            <a:ext cx="4394200" cy="2055812"/>
          </a:xfrm>
          <a:prstGeom prst="rect">
            <a:avLst/>
          </a:prstGeom>
          <a:solidFill>
            <a:srgbClr val="FFFF00"/>
          </a:solidFill>
          <a:ln>
            <a:solidFill>
              <a:srgbClr val="FD2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К  каким последствиям приведет наличие этих противоречий в дальнейшем?</a:t>
            </a:r>
          </a:p>
        </p:txBody>
      </p:sp>
      <p:sp>
        <p:nvSpPr>
          <p:cNvPr id="26639" name="Прямоугольник 4"/>
          <p:cNvSpPr>
            <a:spLocks noChangeArrowheads="1"/>
          </p:cNvSpPr>
          <p:nvPr/>
        </p:nvSpPr>
        <p:spPr bwMode="auto">
          <a:xfrm>
            <a:off x="1539875" y="23813"/>
            <a:ext cx="1452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rgbClr val="C00000"/>
                </a:solidFill>
                <a:latin typeface="Times New Roman" pitchFamily="18" charset="0"/>
              </a:rPr>
              <a:t>Западное</a:t>
            </a:r>
            <a:endParaRPr lang="ru-RU" b="1" u="sng">
              <a:latin typeface="Times New Roman" pitchFamily="18" charset="0"/>
            </a:endParaRPr>
          </a:p>
        </p:txBody>
      </p:sp>
      <p:sp>
        <p:nvSpPr>
          <p:cNvPr id="26640" name="Прямоугольник 5"/>
          <p:cNvSpPr>
            <a:spLocks noChangeArrowheads="1"/>
          </p:cNvSpPr>
          <p:nvPr/>
        </p:nvSpPr>
        <p:spPr bwMode="auto">
          <a:xfrm>
            <a:off x="4787900" y="0"/>
            <a:ext cx="36401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C00000"/>
                </a:solidFill>
                <a:latin typeface="Times New Roman" pitchFamily="18" charset="0"/>
              </a:rPr>
              <a:t>Отношения с Англией, Францией, Германией</a:t>
            </a:r>
            <a:endParaRPr lang="ru-RU" b="1" u="sng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00521 -0.3127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5" grpId="0" animBg="1"/>
      <p:bldP spid="23" grpId="0"/>
      <p:bldP spid="27" grpId="0"/>
      <p:bldP spid="31" grpId="0" animBg="1"/>
      <p:bldP spid="34" grpId="0" animBg="1"/>
      <p:bldP spid="42" grpId="0" animBg="1"/>
      <p:bldP spid="42" grpId="1" animBg="1"/>
      <p:bldP spid="43" grpId="0"/>
      <p:bldP spid="44" grpId="0" animBg="1"/>
      <p:bldP spid="46" grpId="0" animBg="1"/>
      <p:bldP spid="4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1814" y="676258"/>
            <a:ext cx="7906610" cy="1281516"/>
          </a:xfrm>
          <a:prstGeom prst="rect">
            <a:avLst/>
          </a:prstGeom>
          <a:noFill/>
        </p:spPr>
        <p:txBody>
          <a:bodyPr>
            <a:prstTxWarp prst="textPlain">
              <a:avLst>
                <a:gd name="adj" fmla="val 48910"/>
              </a:avLst>
            </a:prstTxWarp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Особенно активными становятся действия русской дипломатии с начала 1890-х гг.  Это было связано с обострением борьбы великих держав за сферы влияния в Китае. </a:t>
            </a:r>
          </a:p>
        </p:txBody>
      </p:sp>
      <p:sp>
        <p:nvSpPr>
          <p:cNvPr id="6" name="Овал 5"/>
          <p:cNvSpPr/>
          <p:nvPr/>
        </p:nvSpPr>
        <p:spPr>
          <a:xfrm>
            <a:off x="3143250" y="3929063"/>
            <a:ext cx="2071688" cy="1714500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Китай</a:t>
            </a:r>
          </a:p>
        </p:txBody>
      </p:sp>
      <p:sp>
        <p:nvSpPr>
          <p:cNvPr id="7" name="Овал 6"/>
          <p:cNvSpPr/>
          <p:nvPr/>
        </p:nvSpPr>
        <p:spPr>
          <a:xfrm rot="2498496">
            <a:off x="5373688" y="3054350"/>
            <a:ext cx="1785937" cy="135731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Япония</a:t>
            </a:r>
          </a:p>
        </p:txBody>
      </p:sp>
      <p:sp>
        <p:nvSpPr>
          <p:cNvPr id="8" name="Овал 7"/>
          <p:cNvSpPr/>
          <p:nvPr/>
        </p:nvSpPr>
        <p:spPr>
          <a:xfrm rot="1907692">
            <a:off x="1152525" y="2582863"/>
            <a:ext cx="1785938" cy="13573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Россия</a:t>
            </a:r>
          </a:p>
        </p:txBody>
      </p:sp>
      <p:sp>
        <p:nvSpPr>
          <p:cNvPr id="9" name="Овал 8"/>
          <p:cNvSpPr/>
          <p:nvPr/>
        </p:nvSpPr>
        <p:spPr>
          <a:xfrm rot="1071737">
            <a:off x="5449888" y="5289550"/>
            <a:ext cx="2297112" cy="14287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Германия</a:t>
            </a:r>
          </a:p>
        </p:txBody>
      </p:sp>
      <p:sp>
        <p:nvSpPr>
          <p:cNvPr id="10" name="Овал 9"/>
          <p:cNvSpPr/>
          <p:nvPr/>
        </p:nvSpPr>
        <p:spPr>
          <a:xfrm rot="20815979">
            <a:off x="1203325" y="5226050"/>
            <a:ext cx="1785938" cy="135731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США</a:t>
            </a:r>
          </a:p>
        </p:txBody>
      </p:sp>
      <p:sp>
        <p:nvSpPr>
          <p:cNvPr id="11" name="Овал 10"/>
          <p:cNvSpPr/>
          <p:nvPr/>
        </p:nvSpPr>
        <p:spPr>
          <a:xfrm rot="580324">
            <a:off x="3448050" y="2062163"/>
            <a:ext cx="1785938" cy="136366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Англия</a:t>
            </a:r>
          </a:p>
        </p:txBody>
      </p:sp>
      <p:cxnSp>
        <p:nvCxnSpPr>
          <p:cNvPr id="13" name="Прямая со стрелкой 12"/>
          <p:cNvCxnSpPr>
            <a:stCxn id="8" idx="6"/>
            <a:endCxn id="6" idx="1"/>
          </p:cNvCxnSpPr>
          <p:nvPr/>
        </p:nvCxnSpPr>
        <p:spPr>
          <a:xfrm>
            <a:off x="2803525" y="3732213"/>
            <a:ext cx="642938" cy="4476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1" idx="4"/>
            <a:endCxn id="6" idx="0"/>
          </p:cNvCxnSpPr>
          <p:nvPr/>
        </p:nvCxnSpPr>
        <p:spPr>
          <a:xfrm flipH="1">
            <a:off x="4178300" y="3416300"/>
            <a:ext cx="49213" cy="5127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5187157" y="3863181"/>
            <a:ext cx="298450" cy="6334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2"/>
            <a:endCxn id="6" idx="5"/>
          </p:cNvCxnSpPr>
          <p:nvPr/>
        </p:nvCxnSpPr>
        <p:spPr>
          <a:xfrm flipH="1" flipV="1">
            <a:off x="4911725" y="5392738"/>
            <a:ext cx="593725" cy="2587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6" idx="3"/>
          </p:cNvCxnSpPr>
          <p:nvPr/>
        </p:nvCxnSpPr>
        <p:spPr>
          <a:xfrm flipV="1">
            <a:off x="2986088" y="5392738"/>
            <a:ext cx="460375" cy="2587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22155" y="33121"/>
            <a:ext cx="2592184" cy="461665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8110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C00000"/>
                </a:solidFill>
                <a:latin typeface="+mn-lt"/>
              </a:rPr>
              <a:t>Дальневосточное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8155"/>
            <a:ext cx="4032448" cy="461665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8110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C00000"/>
                </a:solidFill>
                <a:latin typeface="+mn-lt"/>
              </a:rPr>
              <a:t>Отношения с Китаем, Японией.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84688" y="4359275"/>
            <a:ext cx="4248150" cy="2498725"/>
          </a:xfrm>
        </p:spPr>
        <p:txBody>
          <a:bodyPr/>
          <a:lstStyle/>
          <a:p>
            <a:pPr algn="ctr"/>
            <a:r>
              <a:rPr lang="ru-RU" b="1" smtClean="0"/>
              <a:t>Военно-морское присутствие России в бухте Циньхуандо позволяло ей проводить активную политику как в Китае, так и на корейском полуострове. </a:t>
            </a:r>
          </a:p>
          <a:p>
            <a:pPr algn="ctr"/>
            <a:r>
              <a:rPr lang="ru-RU" b="1" smtClean="0"/>
              <a:t>В 1900 г. русские войска были введены в Маньчжурию на подавление восстания «Ихэтуань». </a:t>
            </a:r>
          </a:p>
          <a:p>
            <a:pPr algn="ctr"/>
            <a:r>
              <a:rPr lang="ru-RU" b="1" smtClean="0"/>
              <a:t>Русско-японские переговоры 1903 г. о судьбах Маньчжурии и Кореи зашли в тупик, так как обе стороны стремились к полному господству в Маньчжурии.</a:t>
            </a: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341313" y="479425"/>
            <a:ext cx="4143375" cy="3000375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+mn-lt"/>
              </a:rPr>
              <a:t>В 1891 г. было принято решение о строительстве Транссибирской железной дороги, имевшей стратегическое значение.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+mn-lt"/>
              </a:rPr>
              <a:t>В 1896 г. был подписан договор о строительстве КВЖД (китайско-восточная железная дорога)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+mn-lt"/>
              </a:rPr>
              <a:t>Эти договоры сделали Россию опасным соперником Японии и Англии в Китае.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+mn-lt"/>
              </a:rPr>
              <a:t>В 1895 г. был учрежден Русско-китайский банк.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+mn-lt"/>
              </a:rPr>
              <a:t>В 1898 г. Россия получила в аренду у Китая часть Ляодунского полуострова </a:t>
            </a:r>
            <a:r>
              <a:rPr lang="ru-RU" sz="1600" dirty="0">
                <a:solidFill>
                  <a:srgbClr val="FF0000"/>
                </a:solidFill>
                <a:latin typeface="+mn-lt"/>
              </a:rPr>
              <a:t>с Порт-Артуром и Далянем (Дальним).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0125" y="0"/>
            <a:ext cx="7459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</a:rPr>
              <a:t>Российско-Китайские отношения в начале ХХ века.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500"/>
            <a:ext cx="3971925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5076825" y="1622425"/>
            <a:ext cx="714375" cy="7143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5" y="3643313"/>
            <a:ext cx="42672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67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00"/>
                            </p:stCondLst>
                            <p:childTnLst>
                              <p:par>
                                <p:cTn id="2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00"/>
                            </p:stCondLst>
                            <p:childTnLst>
                              <p:par>
                                <p:cTn id="3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449263"/>
            <a:ext cx="40290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Китайско-Восточная железная дорога</a:t>
            </a:r>
            <a:r>
              <a:rPr lang="ru-RU" sz="1400">
                <a:latin typeface="Times New Roman" pitchFamily="18" charset="0"/>
              </a:rPr>
              <a:t> (КВЖД) (с августа 1945 года — </a:t>
            </a:r>
            <a:r>
              <a:rPr lang="ru-RU" sz="1400" b="1">
                <a:latin typeface="Times New Roman" pitchFamily="18" charset="0"/>
              </a:rPr>
              <a:t>Китайская Чанчуньская железная дорога</a:t>
            </a:r>
            <a:r>
              <a:rPr lang="ru-RU" sz="1400">
                <a:latin typeface="Times New Roman" pitchFamily="18" charset="0"/>
              </a:rPr>
              <a:t>, с 1953 — </a:t>
            </a:r>
            <a:r>
              <a:rPr lang="ru-RU" sz="1400" b="1">
                <a:latin typeface="Times New Roman" pitchFamily="18" charset="0"/>
              </a:rPr>
              <a:t>Харбинская железная дорога</a:t>
            </a:r>
            <a:r>
              <a:rPr lang="ru-RU" sz="1400">
                <a:latin typeface="Times New Roman" pitchFamily="18" charset="0"/>
              </a:rPr>
              <a:t>) — железнодорожная магистраль в Северо-Восточном Китае, проходившая по территории Маньчжурии (Китай) и соединявшая Читу с Владивостоком и Порт-Артуром. Построена в 1897—1903 как южная ветка Транссибирской магистрали. Принадлежала России и обслуживалась её подданными. Строительство дороги было составной частью проникновения России в Маньчжурию и Корею, укрепления российского военного присутствия на берегах Жёлтого моря</a:t>
            </a:r>
            <a:r>
              <a:rPr lang="ru-RU" sz="1200">
                <a:latin typeface="Times New Roman" pitchFamily="18" charset="0"/>
              </a:rPr>
              <a:t>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73613" y="2449513"/>
            <a:ext cx="38163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</a:rPr>
              <a:t>Это вызывало недовольство китайской стороны. 23 июня 1900 китайцы атаковали строителей, начали разрушение железнодорожного полотна и станционных построек.</a:t>
            </a:r>
          </a:p>
          <a:p>
            <a:r>
              <a:rPr lang="ru-RU" sz="1400" b="1">
                <a:latin typeface="Times New Roman" pitchFamily="18" charset="0"/>
              </a:rPr>
              <a:t>Судьба партии строителей, уходивших из Мукдена под командой поручика Валевского и инженера Верховского, сложилась трагически. Почти вся она погибла в неравных боях. Захваченный в плен Верховский был обезглавлен в Ляояне. После поражения в войне с Японией оказалось, что все усилия по строительству были напрасны.</a:t>
            </a:r>
          </a:p>
          <a:p>
            <a:r>
              <a:rPr lang="ru-RU" sz="1400" b="1">
                <a:latin typeface="Times New Roman" pitchFamily="18" charset="0"/>
              </a:rPr>
              <a:t>22 октября 1928 из Китая были высланы все русские служащие КВЖД.</a:t>
            </a:r>
          </a:p>
          <a:p>
            <a:r>
              <a:rPr lang="ru-RU" sz="1400" b="1">
                <a:latin typeface="Times New Roman" pitchFamily="18" charset="0"/>
              </a:rPr>
              <a:t>21 августа 1937 был подписан советско-китайский договор о ненападении.</a:t>
            </a:r>
          </a:p>
          <a:p>
            <a:r>
              <a:rPr lang="ru-RU" sz="1400" b="1">
                <a:latin typeface="Times New Roman" pitchFamily="18" charset="0"/>
              </a:rPr>
              <a:t>Дорога была передана Китаю 31 декабря 1952.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3592513"/>
            <a:ext cx="4529137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лилиния 8"/>
          <p:cNvSpPr/>
          <p:nvPr/>
        </p:nvSpPr>
        <p:spPr>
          <a:xfrm rot="773692">
            <a:off x="3414713" y="5600700"/>
            <a:ext cx="679450" cy="293688"/>
          </a:xfrm>
          <a:custGeom>
            <a:avLst/>
            <a:gdLst>
              <a:gd name="connsiteX0" fmla="*/ 0 w 1108363"/>
              <a:gd name="connsiteY0" fmla="*/ 0 h 293251"/>
              <a:gd name="connsiteX1" fmla="*/ 41563 w 1108363"/>
              <a:gd name="connsiteY1" fmla="*/ 13855 h 293251"/>
              <a:gd name="connsiteX2" fmla="*/ 83127 w 1108363"/>
              <a:gd name="connsiteY2" fmla="*/ 96982 h 293251"/>
              <a:gd name="connsiteX3" fmla="*/ 124691 w 1108363"/>
              <a:gd name="connsiteY3" fmla="*/ 124691 h 293251"/>
              <a:gd name="connsiteX4" fmla="*/ 360218 w 1108363"/>
              <a:gd name="connsiteY4" fmla="*/ 152400 h 293251"/>
              <a:gd name="connsiteX5" fmla="*/ 443345 w 1108363"/>
              <a:gd name="connsiteY5" fmla="*/ 207819 h 293251"/>
              <a:gd name="connsiteX6" fmla="*/ 637309 w 1108363"/>
              <a:gd name="connsiteY6" fmla="*/ 235528 h 293251"/>
              <a:gd name="connsiteX7" fmla="*/ 734291 w 1108363"/>
              <a:gd name="connsiteY7" fmla="*/ 249382 h 293251"/>
              <a:gd name="connsiteX8" fmla="*/ 775854 w 1108363"/>
              <a:gd name="connsiteY8" fmla="*/ 277091 h 293251"/>
              <a:gd name="connsiteX9" fmla="*/ 1108363 w 1108363"/>
              <a:gd name="connsiteY9" fmla="*/ 290946 h 29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8363" h="293251">
                <a:moveTo>
                  <a:pt x="0" y="0"/>
                </a:moveTo>
                <a:cubicBezTo>
                  <a:pt x="13854" y="4618"/>
                  <a:pt x="30159" y="4732"/>
                  <a:pt x="41563" y="13855"/>
                </a:cubicBezTo>
                <a:cubicBezTo>
                  <a:pt x="106450" y="65766"/>
                  <a:pt x="38504" y="41205"/>
                  <a:pt x="83127" y="96982"/>
                </a:cubicBezTo>
                <a:cubicBezTo>
                  <a:pt x="93529" y="109984"/>
                  <a:pt x="109798" y="117244"/>
                  <a:pt x="124691" y="124691"/>
                </a:cubicBezTo>
                <a:cubicBezTo>
                  <a:pt x="187673" y="156182"/>
                  <a:pt x="329557" y="150210"/>
                  <a:pt x="360218" y="152400"/>
                </a:cubicBezTo>
                <a:cubicBezTo>
                  <a:pt x="387927" y="170873"/>
                  <a:pt x="411752" y="197288"/>
                  <a:pt x="443345" y="207819"/>
                </a:cubicBezTo>
                <a:cubicBezTo>
                  <a:pt x="537646" y="239251"/>
                  <a:pt x="455190" y="215293"/>
                  <a:pt x="637309" y="235528"/>
                </a:cubicBezTo>
                <a:cubicBezTo>
                  <a:pt x="669765" y="239134"/>
                  <a:pt x="701964" y="244764"/>
                  <a:pt x="734291" y="249382"/>
                </a:cubicBezTo>
                <a:cubicBezTo>
                  <a:pt x="748145" y="258618"/>
                  <a:pt x="759407" y="274494"/>
                  <a:pt x="775854" y="277091"/>
                </a:cubicBezTo>
                <a:cubicBezTo>
                  <a:pt x="878197" y="293251"/>
                  <a:pt x="1001441" y="290946"/>
                  <a:pt x="1108363" y="290946"/>
                </a:cubicBezTo>
              </a:path>
            </a:pathLst>
          </a:cu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474788" y="4859338"/>
            <a:ext cx="2016125" cy="731837"/>
          </a:xfrm>
          <a:custGeom>
            <a:avLst/>
            <a:gdLst>
              <a:gd name="connsiteX0" fmla="*/ 2867891 w 2867891"/>
              <a:gd name="connsiteY0" fmla="*/ 720437 h 817893"/>
              <a:gd name="connsiteX1" fmla="*/ 2715491 w 2867891"/>
              <a:gd name="connsiteY1" fmla="*/ 762000 h 817893"/>
              <a:gd name="connsiteX2" fmla="*/ 2632364 w 2867891"/>
              <a:gd name="connsiteY2" fmla="*/ 789710 h 817893"/>
              <a:gd name="connsiteX3" fmla="*/ 2590800 w 2867891"/>
              <a:gd name="connsiteY3" fmla="*/ 817419 h 817893"/>
              <a:gd name="connsiteX4" fmla="*/ 2424545 w 2867891"/>
              <a:gd name="connsiteY4" fmla="*/ 803564 h 817893"/>
              <a:gd name="connsiteX5" fmla="*/ 2382982 w 2867891"/>
              <a:gd name="connsiteY5" fmla="*/ 762000 h 817893"/>
              <a:gd name="connsiteX6" fmla="*/ 2341418 w 2867891"/>
              <a:gd name="connsiteY6" fmla="*/ 748146 h 817893"/>
              <a:gd name="connsiteX7" fmla="*/ 2216727 w 2867891"/>
              <a:gd name="connsiteY7" fmla="*/ 665019 h 817893"/>
              <a:gd name="connsiteX8" fmla="*/ 2175164 w 2867891"/>
              <a:gd name="connsiteY8" fmla="*/ 637310 h 817893"/>
              <a:gd name="connsiteX9" fmla="*/ 2105891 w 2867891"/>
              <a:gd name="connsiteY9" fmla="*/ 595746 h 817893"/>
              <a:gd name="connsiteX10" fmla="*/ 1870364 w 2867891"/>
              <a:gd name="connsiteY10" fmla="*/ 581891 h 817893"/>
              <a:gd name="connsiteX11" fmla="*/ 1427018 w 2867891"/>
              <a:gd name="connsiteY11" fmla="*/ 554182 h 817893"/>
              <a:gd name="connsiteX12" fmla="*/ 1385454 w 2867891"/>
              <a:gd name="connsiteY12" fmla="*/ 526473 h 817893"/>
              <a:gd name="connsiteX13" fmla="*/ 1316182 w 2867891"/>
              <a:gd name="connsiteY13" fmla="*/ 512619 h 817893"/>
              <a:gd name="connsiteX14" fmla="*/ 1233054 w 2867891"/>
              <a:gd name="connsiteY14" fmla="*/ 484910 h 817893"/>
              <a:gd name="connsiteX15" fmla="*/ 1191491 w 2867891"/>
              <a:gd name="connsiteY15" fmla="*/ 471055 h 817893"/>
              <a:gd name="connsiteX16" fmla="*/ 1108364 w 2867891"/>
              <a:gd name="connsiteY16" fmla="*/ 429491 h 817893"/>
              <a:gd name="connsiteX17" fmla="*/ 997527 w 2867891"/>
              <a:gd name="connsiteY17" fmla="*/ 332510 h 817893"/>
              <a:gd name="connsiteX18" fmla="*/ 914400 w 2867891"/>
              <a:gd name="connsiteY18" fmla="*/ 318655 h 817893"/>
              <a:gd name="connsiteX19" fmla="*/ 858982 w 2867891"/>
              <a:gd name="connsiteY19" fmla="*/ 304800 h 817893"/>
              <a:gd name="connsiteX20" fmla="*/ 817418 w 2867891"/>
              <a:gd name="connsiteY20" fmla="*/ 290946 h 817893"/>
              <a:gd name="connsiteX21" fmla="*/ 762000 w 2867891"/>
              <a:gd name="connsiteY21" fmla="*/ 277091 h 817893"/>
              <a:gd name="connsiteX22" fmla="*/ 651164 w 2867891"/>
              <a:gd name="connsiteY22" fmla="*/ 249382 h 817893"/>
              <a:gd name="connsiteX23" fmla="*/ 484909 w 2867891"/>
              <a:gd name="connsiteY23" fmla="*/ 235528 h 817893"/>
              <a:gd name="connsiteX24" fmla="*/ 374073 w 2867891"/>
              <a:gd name="connsiteY24" fmla="*/ 207819 h 817893"/>
              <a:gd name="connsiteX25" fmla="*/ 290945 w 2867891"/>
              <a:gd name="connsiteY25" fmla="*/ 166255 h 817893"/>
              <a:gd name="connsiteX26" fmla="*/ 180109 w 2867891"/>
              <a:gd name="connsiteY26" fmla="*/ 152400 h 817893"/>
              <a:gd name="connsiteX27" fmla="*/ 110836 w 2867891"/>
              <a:gd name="connsiteY27" fmla="*/ 96982 h 817893"/>
              <a:gd name="connsiteX28" fmla="*/ 69273 w 2867891"/>
              <a:gd name="connsiteY28" fmla="*/ 69273 h 817893"/>
              <a:gd name="connsiteX29" fmla="*/ 0 w 2867891"/>
              <a:gd name="connsiteY29" fmla="*/ 0 h 81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867891" h="817893">
                <a:moveTo>
                  <a:pt x="2867891" y="720437"/>
                </a:moveTo>
                <a:cubicBezTo>
                  <a:pt x="2769979" y="740019"/>
                  <a:pt x="2820956" y="726845"/>
                  <a:pt x="2715491" y="762000"/>
                </a:cubicBezTo>
                <a:cubicBezTo>
                  <a:pt x="2715490" y="762000"/>
                  <a:pt x="2632365" y="789709"/>
                  <a:pt x="2632364" y="789710"/>
                </a:cubicBezTo>
                <a:lnTo>
                  <a:pt x="2590800" y="817419"/>
                </a:lnTo>
                <a:cubicBezTo>
                  <a:pt x="2535382" y="812801"/>
                  <a:pt x="2478278" y="817893"/>
                  <a:pt x="2424545" y="803564"/>
                </a:cubicBezTo>
                <a:cubicBezTo>
                  <a:pt x="2405613" y="798515"/>
                  <a:pt x="2399285" y="772868"/>
                  <a:pt x="2382982" y="762000"/>
                </a:cubicBezTo>
                <a:cubicBezTo>
                  <a:pt x="2370831" y="753899"/>
                  <a:pt x="2355273" y="752764"/>
                  <a:pt x="2341418" y="748146"/>
                </a:cubicBezTo>
                <a:lnTo>
                  <a:pt x="2216727" y="665019"/>
                </a:lnTo>
                <a:cubicBezTo>
                  <a:pt x="2202873" y="655783"/>
                  <a:pt x="2186938" y="649084"/>
                  <a:pt x="2175164" y="637310"/>
                </a:cubicBezTo>
                <a:cubicBezTo>
                  <a:pt x="2149639" y="611785"/>
                  <a:pt x="2145858" y="599743"/>
                  <a:pt x="2105891" y="595746"/>
                </a:cubicBezTo>
                <a:cubicBezTo>
                  <a:pt x="2027637" y="587921"/>
                  <a:pt x="1948873" y="586509"/>
                  <a:pt x="1870364" y="581891"/>
                </a:cubicBezTo>
                <a:cubicBezTo>
                  <a:pt x="1690443" y="521920"/>
                  <a:pt x="1946404" y="602875"/>
                  <a:pt x="1427018" y="554182"/>
                </a:cubicBezTo>
                <a:cubicBezTo>
                  <a:pt x="1410440" y="552628"/>
                  <a:pt x="1401045" y="532320"/>
                  <a:pt x="1385454" y="526473"/>
                </a:cubicBezTo>
                <a:cubicBezTo>
                  <a:pt x="1363405" y="518205"/>
                  <a:pt x="1338900" y="518815"/>
                  <a:pt x="1316182" y="512619"/>
                </a:cubicBezTo>
                <a:cubicBezTo>
                  <a:pt x="1288003" y="504934"/>
                  <a:pt x="1260763" y="494147"/>
                  <a:pt x="1233054" y="484910"/>
                </a:cubicBezTo>
                <a:cubicBezTo>
                  <a:pt x="1219200" y="480292"/>
                  <a:pt x="1203642" y="479156"/>
                  <a:pt x="1191491" y="471055"/>
                </a:cubicBezTo>
                <a:cubicBezTo>
                  <a:pt x="1137776" y="435245"/>
                  <a:pt x="1165724" y="448612"/>
                  <a:pt x="1108364" y="429491"/>
                </a:cubicBezTo>
                <a:cubicBezTo>
                  <a:pt x="1094716" y="415843"/>
                  <a:pt x="1031895" y="343966"/>
                  <a:pt x="997527" y="332510"/>
                </a:cubicBezTo>
                <a:cubicBezTo>
                  <a:pt x="970877" y="323627"/>
                  <a:pt x="941946" y="324164"/>
                  <a:pt x="914400" y="318655"/>
                </a:cubicBezTo>
                <a:cubicBezTo>
                  <a:pt x="895729" y="314921"/>
                  <a:pt x="877291" y="310031"/>
                  <a:pt x="858982" y="304800"/>
                </a:cubicBezTo>
                <a:cubicBezTo>
                  <a:pt x="844940" y="300788"/>
                  <a:pt x="831460" y="294958"/>
                  <a:pt x="817418" y="290946"/>
                </a:cubicBezTo>
                <a:cubicBezTo>
                  <a:pt x="799109" y="285715"/>
                  <a:pt x="780309" y="282322"/>
                  <a:pt x="762000" y="277091"/>
                </a:cubicBezTo>
                <a:cubicBezTo>
                  <a:pt x="705401" y="260920"/>
                  <a:pt x="722977" y="257831"/>
                  <a:pt x="651164" y="249382"/>
                </a:cubicBezTo>
                <a:cubicBezTo>
                  <a:pt x="595934" y="242884"/>
                  <a:pt x="540327" y="240146"/>
                  <a:pt x="484909" y="235528"/>
                </a:cubicBezTo>
                <a:cubicBezTo>
                  <a:pt x="458565" y="230259"/>
                  <a:pt x="402472" y="222019"/>
                  <a:pt x="374073" y="207819"/>
                </a:cubicBezTo>
                <a:cubicBezTo>
                  <a:pt x="323365" y="182465"/>
                  <a:pt x="345668" y="176205"/>
                  <a:pt x="290945" y="166255"/>
                </a:cubicBezTo>
                <a:cubicBezTo>
                  <a:pt x="254313" y="159594"/>
                  <a:pt x="217054" y="157018"/>
                  <a:pt x="180109" y="152400"/>
                </a:cubicBezTo>
                <a:cubicBezTo>
                  <a:pt x="99194" y="125430"/>
                  <a:pt x="173502" y="159649"/>
                  <a:pt x="110836" y="96982"/>
                </a:cubicBezTo>
                <a:cubicBezTo>
                  <a:pt x="99062" y="85208"/>
                  <a:pt x="81804" y="80238"/>
                  <a:pt x="69273" y="69273"/>
                </a:cubicBezTo>
                <a:cubicBezTo>
                  <a:pt x="44697" y="47769"/>
                  <a:pt x="0" y="0"/>
                  <a:pt x="0" y="0"/>
                </a:cubicBezTo>
              </a:path>
            </a:pathLst>
          </a:cu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69863"/>
            <a:ext cx="3810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750" y="0"/>
            <a:ext cx="4714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0000"/>
                </a:solidFill>
                <a:latin typeface="Times New Roman" pitchFamily="18" charset="0"/>
              </a:rPr>
              <a:t>Дополнительный материал.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dlc_DocId xmlns="4a252ca3-5a62-4c1c-90a6-29f4710e47f8">AWJJH2MPE6E2-807006251-3</_dlc_DocId>
    <_dlc_DocIdUrl xmlns="4a252ca3-5a62-4c1c-90a6-29f4710e47f8">
      <Url>http://edu-sps.koiro.local/Kostroma_EDU/licei20/licei20-old/_layouts/15/DocIdRedir.aspx?ID=AWJJH2MPE6E2-807006251-3</Url>
      <Description>AWJJH2MPE6E2-807006251-3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D7ABD8AA865B24C96E71E2A890B210B" ma:contentTypeVersion="49" ma:contentTypeDescription="Создание документа." ma:contentTypeScope="" ma:versionID="490bb26808f7a35bdc9da2c5d4be462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39DD61-2E70-4ADA-AF77-746498A6827D}"/>
</file>

<file path=customXml/itemProps2.xml><?xml version="1.0" encoding="utf-8"?>
<ds:datastoreItem xmlns:ds="http://schemas.openxmlformats.org/officeDocument/2006/customXml" ds:itemID="{25DA4FCE-888E-41DB-BD68-64741F496E57}"/>
</file>

<file path=customXml/itemProps3.xml><?xml version="1.0" encoding="utf-8"?>
<ds:datastoreItem xmlns:ds="http://schemas.openxmlformats.org/officeDocument/2006/customXml" ds:itemID="{FF059A1D-2B15-4565-86CD-4C17279A1290}"/>
</file>

<file path=customXml/itemProps4.xml><?xml version="1.0" encoding="utf-8"?>
<ds:datastoreItem xmlns:ds="http://schemas.openxmlformats.org/officeDocument/2006/customXml" ds:itemID="{F6E1D96E-76CD-4F8D-B4F8-7A003DB70A05}"/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1370</Words>
  <Application>Microsoft Office PowerPoint</Application>
  <PresentationFormat>Экран (4:3)</PresentationFormat>
  <Paragraphs>176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Международная обстановка в начале ХХ века</vt:lpstr>
      <vt:lpstr>Взгляды правящей элиты на проблемы внешней политики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Итоги войны.</vt:lpstr>
      <vt:lpstr>Слайд 17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Александр</cp:lastModifiedBy>
  <cp:revision>200</cp:revision>
  <dcterms:created xsi:type="dcterms:W3CDTF">2009-09-08T14:21:47Z</dcterms:created>
  <dcterms:modified xsi:type="dcterms:W3CDTF">2012-11-15T14:01:53Z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0x0101001D7ABD8AA865B24C96E71E2A890B210B</vt:lpwstr>
  </property>
  <property fmtid="{D5CDD505-2E9C-101B-9397-08002B2CF9AE}" pid="4" name="_dlc_DocIdItemGuid">
    <vt:lpwstr>590ca476-ddd4-4916-9a9d-accd8c945fd6</vt:lpwstr>
  </property>
</Properties>
</file>