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Slides/notesSlide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_rels/notesSlide7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3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8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2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44.png" ContentType="image/png"/>
  <Override PartName="/ppt/media/image16.png" ContentType="image/png"/>
  <Override PartName="/ppt/media/image19.png" ContentType="image/png"/>
  <Override PartName="/ppt/media/image20.png" ContentType="image/png"/>
  <Override PartName="/ppt/media/image51.png" ContentType="image/png"/>
  <Override PartName="/ppt/media/image23.png" ContentType="image/png"/>
  <Override PartName="/ppt/media/image54.png" ContentType="image/png"/>
  <Override PartName="/ppt/media/image26.png" ContentType="image/png"/>
  <Override PartName="/ppt/media/image29.png" ContentType="image/png"/>
  <Override PartName="/ppt/media/image30.png" ContentType="image/png"/>
  <Override PartName="/ppt/media/image33.png" ContentType="image/png"/>
  <Override PartName="/ppt/media/image2.png" ContentType="image/png"/>
  <Override PartName="/ppt/media/image36.png" ContentType="image/png"/>
  <Override PartName="/ppt/media/image5.png" ContentType="image/png"/>
  <Override PartName="/ppt/media/image39.png" ContentType="image/png"/>
  <Override PartName="/ppt/media/image40.png" ContentType="image/png"/>
  <Override PartName="/ppt/media/image12.png" ContentType="image/png"/>
  <Override PartName="/ppt/media/image8.png" ContentType="image/png"/>
  <Override PartName="/ppt/media/image43.png" ContentType="image/png"/>
  <Override PartName="/ppt/media/image15.png" ContentType="image/png"/>
  <Override PartName="/ppt/media/image46.png" ContentType="image/png"/>
  <Override PartName="/ppt/media/image18.png" ContentType="image/png"/>
  <Override PartName="/ppt/media/image49.png" ContentType="image/png"/>
  <Override PartName="/ppt/media/image50.png" ContentType="image/png"/>
  <Override PartName="/ppt/media/image22.png" ContentType="image/png"/>
  <Override PartName="/ppt/media/image53.png" ContentType="image/png"/>
  <Override PartName="/ppt/media/image25.png" ContentType="image/png"/>
  <Override PartName="/ppt/media/image28.png" ContentType="image/png"/>
  <Override PartName="/ppt/media/image32.png" ContentType="image/png"/>
  <Override PartName="/ppt/media/image1.png" ContentType="image/png"/>
  <Override PartName="/ppt/media/image35.png" ContentType="image/png"/>
  <Override PartName="/ppt/media/image4.png" ContentType="image/png"/>
  <Override PartName="/ppt/media/image38.png" ContentType="image/png"/>
  <Override PartName="/ppt/media/image47.jpeg" ContentType="image/jpeg"/>
  <Override PartName="/ppt/media/image11.png" ContentType="image/png"/>
  <Override PartName="/ppt/media/image7.png" ContentType="image/png"/>
  <Override PartName="/ppt/media/image42.png" ContentType="image/png"/>
  <Override PartName="/ppt/media/image14.png" ContentType="image/png"/>
  <Override PartName="/ppt/media/image45.png" ContentType="image/png"/>
  <Override PartName="/ppt/media/image17.png" ContentType="image/png"/>
  <Override PartName="/ppt/media/image48.jpeg" ContentType="image/jpeg"/>
  <Override PartName="/ppt/media/image21.png" ContentType="image/png"/>
  <Override PartName="/ppt/media/image52.png" ContentType="image/png"/>
  <Override PartName="/ppt/media/image24.png" ContentType="image/png"/>
  <Override PartName="/ppt/media/image27.png" ContentType="image/png"/>
  <Override PartName="/ppt/media/image31.png" ContentType="image/png"/>
  <Override PartName="/ppt/media/image34.png" ContentType="image/png"/>
  <Override PartName="/ppt/media/image3.png" ContentType="image/png"/>
  <Override PartName="/ppt/media/image37.png" ContentType="image/png"/>
  <Override PartName="/ppt/media/image10.png" ContentType="image/png"/>
  <Override PartName="/ppt/media/image6.png" ContentType="image/png"/>
  <Override PartName="/ppt/media/image41.png" ContentType="image/png"/>
  <Override PartName="/ppt/media/image13.png" ContentType="image/png"/>
  <Override PartName="/ppt/media/image9.png" ContentType="image/png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6.xml.rels" ContentType="application/vnd.openxmlformats-package.relationships+xml"/>
  <Override PartName="/ppt/slides/_rels/slide11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12.xml.rels" ContentType="application/vnd.openxmlformats-package.relationships+xml"/>
  <Override PartName="/ppt/slides/_rels/slide5.xml.rels" ContentType="application/vnd.openxmlformats-package.relationships+xml"/>
  <Override PartName="/ppt/slides/_rels/slide10.xml.rels" ContentType="application/vnd.openxmlformats-package.relationships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_rels/presentation.xml.rels" ContentType="application/vnd.openxmlformats-package.relationship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/>
  <p:notesSz cx="6858000" cy="9144000"/>
</p:presentation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ustomXml" Target="../customXml/item2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customXml" Target="../customXml/item4.xml"/><Relationship Id="rId1" Type="http://schemas.openxmlformats.org/officeDocument/2006/relationships/theme" Target="theme/theme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customXml" Target="../customXml/item3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Для правки формата примечаний щелкните мышью</a:t>
            </a:r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&lt;заголовок&gt;</a:t>
            </a:r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ru-RU"/>
              <a:t>&lt;дата/время&gt;</a:t>
            </a:r>
            <a:endParaRPr/>
          </a:p>
        </p:txBody>
      </p:sp>
      <p:sp>
        <p:nvSpPr>
          <p:cNvPr id="1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ru-RU"/>
              <a:t>&lt;нижний колонтитул&gt;</a:t>
            </a:r>
            <a:endParaRPr/>
          </a:p>
        </p:txBody>
      </p:sp>
      <p:sp>
        <p:nvSpPr>
          <p:cNvPr id="1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9141F141-11D1-4121-8100-01B1C1816161}" type="slidenum">
              <a:rPr lang="ru-RU"/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49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B1916151-D1C1-41D1-B131-31D1A141E1C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67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51517121-9191-41B1-A1D1-B1413111613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69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61C1D101-E171-41B1-9121-A171E1B1E18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71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51E151F1-6131-41A1-A1A1-B191E141E1F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51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D1217121-91C1-41F1-9121-91813141A10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53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F1B17191-0191-4151-A1B1-11B14151F1B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55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E1F12111-4141-41E1-91E1-F121B1A161F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57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21B16181-F1D1-4161-A1D1-0191F1F1613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59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31613171-B1C1-4131-91B1-D1612181916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61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21A17151-6181-41A1-A1F1-71515100317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63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71712101-B191-4121-9151-61A111B1C18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65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019161C1-B191-41C1-B101-91E1C1819121}" type="slidenum">
              <a:rPr lang="ru-RU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TextShape 1"/>
          <p:cNvSpPr txBox="1"/>
          <p:nvPr/>
        </p:nvSpPr>
        <p:spPr>
          <a:xfrm>
            <a:off x="457200" y="6245280"/>
            <a:ext cx="2133360" cy="475920"/>
          </a:xfrm>
          <a:prstGeom prst="rect">
            <a:avLst/>
          </a:prstGeom>
        </p:spPr>
      </p:sp>
      <p:sp>
        <p:nvSpPr>
          <p:cNvPr id="1" name="TextShape 2"/>
          <p:cNvSpPr txBox="1"/>
          <p:nvPr/>
        </p:nvSpPr>
        <p:spPr>
          <a:xfrm>
            <a:off x="3124080" y="6245280"/>
            <a:ext cx="2895120" cy="475920"/>
          </a:xfrm>
          <a:prstGeom prst="rect">
            <a:avLst/>
          </a:prstGeom>
        </p:spPr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 bIns="45000" lIns="90000" rIns="90000" tIns="45000"/>
          <a:p>
            <a:fld id="{C171F181-A1B1-41C1-B171-C111E151E1E1}" type="slidenum">
              <a:rPr lang="ru-RU" sz="1400">
                <a:solidFill>
                  <a:srgbClr val="000000"/>
                </a:solidFill>
                <a:latin typeface="Arial"/>
              </a:rPr>
              <a:t>&lt;номер&gt;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1200">
                <a:solidFill>
                  <a:srgbClr val="8b8b8b"/>
                </a:solidFill>
                <a:latin typeface="Calibri"/>
              </a:rPr>
              <a:t>21.2.13</a:t>
            </a:r>
            <a:endParaRPr/>
          </a:p>
        </p:txBody>
      </p:sp>
      <p:sp>
        <p:nvSpPr>
          <p:cNvPr id="6" name="TextShape 2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</p:spPr>
      </p:sp>
      <p:sp>
        <p:nvSpPr>
          <p:cNvPr id="7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fld id="{E141F1F1-D1B1-4171-91F1-81D1B131F1D1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44.png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jpeg"/><Relationship Id="rId5" Type="http://schemas.openxmlformats.org/officeDocument/2006/relationships/image" Target="../media/image48.jpe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49.png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Relationship Id="rId7" Type="http://schemas.openxmlformats.org/officeDocument/2006/relationships/slideLayout" Target="../slideLayouts/slideLayout2.xml"/><Relationship Id="rId8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0" Type="http://schemas.openxmlformats.org/officeDocument/2006/relationships/slideLayout" Target="../slideLayouts/slideLayout2.xml"/><Relationship Id="rId11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slideLayout" Target="../slideLayouts/slideLayout2.xml"/><Relationship Id="rId10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2.png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Relationship Id="rId7" Type="http://schemas.openxmlformats.org/officeDocument/2006/relationships/image" Target="../media/image43.png"/><Relationship Id="rId8" Type="http://schemas.openxmlformats.org/officeDocument/2006/relationships/slideLayout" Target="../slideLayouts/slideLayout2.xml"/><Relationship Id="rId9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5" name="Прямоугольник 1"/>
          <p:cNvPicPr/>
          <p:nvPr/>
        </p:nvPicPr>
        <p:blipFill>
          <a:blip r:embed="rId1"/>
          <a:stretch>
            <a:fillRect/>
          </a:stretch>
        </p:blipFill>
        <p:spPr>
          <a:xfrm>
            <a:off x="317520" y="1122480"/>
            <a:ext cx="8722800" cy="3893760"/>
          </a:xfrm>
          <a:prstGeom prst="rect">
            <a:avLst/>
          </a:prstGeom>
        </p:spPr>
      </p:pic>
      <p:sp>
        <p:nvSpPr>
          <p:cNvPr id="16" name="CustomShape 1"/>
          <p:cNvSpPr/>
          <p:nvPr/>
        </p:nvSpPr>
        <p:spPr>
          <a:xfrm>
            <a:off x="0" y="6524640"/>
            <a:ext cx="9143640" cy="333000"/>
          </a:xfrm>
          <a:prstGeom prst="rect">
            <a:avLst/>
          </a:prstGeom>
        </p:spPr>
      </p:sp>
      <p:pic>
        <p:nvPicPr>
          <p:cNvPr descr="" id="17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08000" y="4095720"/>
            <a:ext cx="3239640" cy="2428560"/>
          </a:xfrm>
          <a:prstGeom prst="rect">
            <a:avLst/>
          </a:prstGeom>
        </p:spPr>
      </p:pic>
      <p:pic>
        <p:nvPicPr>
          <p:cNvPr descr="" id="18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93600" y="189000"/>
            <a:ext cx="2496600" cy="1871280"/>
          </a:xfrm>
          <a:prstGeom prst="rect">
            <a:avLst/>
          </a:prstGeom>
        </p:spPr>
      </p:pic>
      <p:pic>
        <p:nvPicPr>
          <p:cNvPr descr="" id="19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4280040" y="4243320"/>
            <a:ext cx="3723840" cy="2626920"/>
          </a:xfrm>
          <a:prstGeom prst="rect">
            <a:avLst/>
          </a:prstGeom>
        </p:spPr>
      </p:pic>
      <p:pic>
        <p:nvPicPr>
          <p:cNvPr descr="" id="20" name="Picture 6"/>
          <p:cNvPicPr/>
          <p:nvPr/>
        </p:nvPicPr>
        <p:blipFill>
          <a:blip r:embed="rId5"/>
          <a:stretch>
            <a:fillRect/>
          </a:stretch>
        </p:blipFill>
        <p:spPr>
          <a:xfrm>
            <a:off x="3560760" y="133200"/>
            <a:ext cx="2491920" cy="1695240"/>
          </a:xfrm>
          <a:prstGeom prst="rect">
            <a:avLst/>
          </a:prstGeom>
        </p:spPr>
      </p:pic>
    </p:spTree>
  </p:cSld>
  <p:transition spd="med">
    <p:fade/>
  </p:transition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23" name="Прямоугольник 1"/>
          <p:cNvPicPr/>
          <p:nvPr/>
        </p:nvPicPr>
        <p:blipFill>
          <a:blip r:embed="rId1"/>
          <a:stretch>
            <a:fillRect/>
          </a:stretch>
        </p:blipFill>
        <p:spPr>
          <a:xfrm>
            <a:off x="158760" y="1951200"/>
            <a:ext cx="4608000" cy="2114280"/>
          </a:xfrm>
          <a:prstGeom prst="rect">
            <a:avLst/>
          </a:prstGeom>
        </p:spPr>
      </p:pic>
      <p:sp>
        <p:nvSpPr>
          <p:cNvPr id="124" name="CustomShape 1"/>
          <p:cNvSpPr/>
          <p:nvPr/>
        </p:nvSpPr>
        <p:spPr>
          <a:xfrm>
            <a:off x="222120" y="1989000"/>
            <a:ext cx="4420800" cy="200304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200">
                <a:solidFill>
                  <a:srgbClr val="000000"/>
                </a:solidFill>
                <a:latin typeface="Times New Roman"/>
              </a:rPr>
              <a:t>Всю вину за создавшееся положение он возложил на исполнителей, местных работников, заявив, что «нельзя насаждать колхозы силой» </a:t>
            </a:r>
            <a:endParaRPr/>
          </a:p>
        </p:txBody>
      </p:sp>
      <p:sp>
        <p:nvSpPr>
          <p:cNvPr id="125" name="CustomShape 2"/>
          <p:cNvSpPr/>
          <p:nvPr/>
        </p:nvSpPr>
        <p:spPr>
          <a:xfrm>
            <a:off x="1866600" y="0"/>
            <a:ext cx="5094000" cy="5169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2800" u="sng">
                <a:solidFill>
                  <a:srgbClr val="00b0f0"/>
                </a:solidFill>
                <a:latin typeface="Times New Roman"/>
              </a:rPr>
              <a:t>«Головокружение от успехов». </a:t>
            </a:r>
            <a:endParaRPr/>
          </a:p>
        </p:txBody>
      </p:sp>
      <p:pic>
        <p:nvPicPr>
          <p:cNvPr descr="" id="126" name="Прямоугольни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60480" y="658800"/>
            <a:ext cx="8961120" cy="1193400"/>
          </a:xfrm>
          <a:prstGeom prst="rect">
            <a:avLst/>
          </a:prstGeom>
        </p:spPr>
      </p:pic>
      <p:sp>
        <p:nvSpPr>
          <p:cNvPr id="127" name="CustomShape 3"/>
          <p:cNvSpPr/>
          <p:nvPr/>
        </p:nvSpPr>
        <p:spPr>
          <a:xfrm>
            <a:off x="123840" y="692280"/>
            <a:ext cx="8840520" cy="10854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2 марта в «Правде» была опубликована статья Сталина «Головокружение от успехов». </a:t>
            </a:r>
            <a:endParaRPr/>
          </a:p>
        </p:txBody>
      </p:sp>
      <p:pic>
        <p:nvPicPr>
          <p:cNvPr descr="" id="128" name="Прямоугольни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4773600" y="1852560"/>
            <a:ext cx="4350960" cy="2206440"/>
          </a:xfrm>
          <a:prstGeom prst="rect">
            <a:avLst/>
          </a:prstGeom>
        </p:spPr>
      </p:pic>
      <p:sp>
        <p:nvSpPr>
          <p:cNvPr id="129" name="CustomShape 4"/>
          <p:cNvSpPr/>
          <p:nvPr/>
        </p:nvSpPr>
        <p:spPr>
          <a:xfrm>
            <a:off x="4859280" y="1989000"/>
            <a:ext cx="4105080" cy="19728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200">
                <a:solidFill>
                  <a:srgbClr val="000000"/>
                </a:solidFill>
                <a:latin typeface="Times New Roman"/>
              </a:rPr>
              <a:t>После этой статьи Сталин стал восприниматься большинством крестьян как народный заступник. Начался массовый выход крестьян из колхозов.</a:t>
            </a:r>
            <a:endParaRPr/>
          </a:p>
        </p:txBody>
      </p:sp>
      <p:pic>
        <p:nvPicPr>
          <p:cNvPr descr="" id="130" name="Picture 2"/>
          <p:cNvPicPr/>
          <p:nvPr/>
        </p:nvPicPr>
        <p:blipFill>
          <a:blip r:embed="rId4"/>
          <a:stretch>
            <a:fillRect/>
          </a:stretch>
        </p:blipFill>
        <p:spPr>
          <a:xfrm>
            <a:off x="166680" y="4076640"/>
            <a:ext cx="4320720" cy="2639520"/>
          </a:xfrm>
          <a:prstGeom prst="rect">
            <a:avLst/>
          </a:prstGeom>
        </p:spPr>
      </p:pic>
      <p:pic>
        <p:nvPicPr>
          <p:cNvPr descr="" id="131" name="Picture 3"/>
          <p:cNvPicPr/>
          <p:nvPr/>
        </p:nvPicPr>
        <p:blipFill>
          <a:blip r:embed="rId5"/>
          <a:stretch>
            <a:fillRect/>
          </a:stretch>
        </p:blipFill>
        <p:spPr>
          <a:xfrm>
            <a:off x="5021280" y="4056120"/>
            <a:ext cx="3782520" cy="2747520"/>
          </a:xfrm>
          <a:prstGeom prst="rect">
            <a:avLst/>
          </a:prstGeom>
        </p:spPr>
      </p:pic>
    </p:spTree>
  </p:cSld>
  <p:transition spd="med">
    <p:fade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32" name="Прямоугольник 4"/>
          <p:cNvPicPr/>
          <p:nvPr/>
        </p:nvPicPr>
        <p:blipFill>
          <a:blip r:embed="rId1"/>
          <a:stretch>
            <a:fillRect/>
          </a:stretch>
        </p:blipFill>
        <p:spPr>
          <a:xfrm>
            <a:off x="4218120" y="817560"/>
            <a:ext cx="4687560" cy="682200"/>
          </a:xfrm>
          <a:prstGeom prst="rect">
            <a:avLst/>
          </a:prstGeom>
        </p:spPr>
      </p:pic>
      <p:pic>
        <p:nvPicPr>
          <p:cNvPr descr="" id="133" name="Прямоугольни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3786120" y="1957320"/>
            <a:ext cx="2730240" cy="1846080"/>
          </a:xfrm>
          <a:prstGeom prst="rect">
            <a:avLst/>
          </a:prstGeom>
        </p:spPr>
      </p:pic>
      <p:cxnSp>
        <p:nvCxnSpPr>
          <p:cNvPr id="134" name="Line 1"/>
          <p:cNvCxnSpPr/>
          <p:nvPr/>
        </p:nvCxnSpPr>
        <p:spPr>
          <xfrm>
            <a:off x="5219640" y="1412640"/>
            <a:ext cx="360" cy="595800"/>
          </xfrm>
          <a:prstGeom prst="straightConnector1">
            <a:avLst/>
          </a:prstGeom>
          <a:ln w="28440">
            <a:solidFill>
              <a:srgbClr val="0070c0"/>
            </a:solidFill>
            <a:round/>
            <a:tailEnd len="med" type="triangle" w="med"/>
          </a:ln>
        </p:spPr>
      </p:cxnSp>
      <p:cxnSp>
        <p:nvCxnSpPr>
          <p:cNvPr id="135" name="Line 2"/>
          <p:cNvCxnSpPr/>
          <p:nvPr/>
        </p:nvCxnSpPr>
        <p:spPr>
          <xfrm>
            <a:off x="7751520" y="1361880"/>
            <a:ext cx="360" cy="595800"/>
          </xfrm>
          <a:prstGeom prst="straightConnector1">
            <a:avLst/>
          </a:prstGeom>
          <a:ln w="28440">
            <a:solidFill>
              <a:srgbClr val="0070c0"/>
            </a:solidFill>
            <a:round/>
            <a:tailEnd len="med" type="triangle" w="med"/>
          </a:ln>
        </p:spPr>
      </p:cxnSp>
      <p:pic>
        <p:nvPicPr>
          <p:cNvPr descr="" id="136" name="Прямоугольник 10"/>
          <p:cNvPicPr/>
          <p:nvPr/>
        </p:nvPicPr>
        <p:blipFill>
          <a:blip r:embed="rId3"/>
          <a:stretch>
            <a:fillRect/>
          </a:stretch>
        </p:blipFill>
        <p:spPr>
          <a:xfrm>
            <a:off x="6492960" y="1957320"/>
            <a:ext cx="2517480" cy="1846080"/>
          </a:xfrm>
          <a:prstGeom prst="rect">
            <a:avLst/>
          </a:prstGeom>
        </p:spPr>
      </p:pic>
      <p:pic>
        <p:nvPicPr>
          <p:cNvPr descr="" id="137" name="Прямоугольник 15"/>
          <p:cNvPicPr/>
          <p:nvPr/>
        </p:nvPicPr>
        <p:blipFill>
          <a:blip r:embed="rId4"/>
          <a:stretch>
            <a:fillRect/>
          </a:stretch>
        </p:blipFill>
        <p:spPr>
          <a:xfrm>
            <a:off x="865080" y="36360"/>
            <a:ext cx="7192440" cy="682200"/>
          </a:xfrm>
          <a:prstGeom prst="rect">
            <a:avLst/>
          </a:prstGeom>
        </p:spPr>
      </p:pic>
      <p:sp>
        <p:nvSpPr>
          <p:cNvPr id="138" name="CustomShape 3"/>
          <p:cNvSpPr/>
          <p:nvPr/>
        </p:nvSpPr>
        <p:spPr>
          <a:xfrm>
            <a:off x="3636000" y="4221000"/>
            <a:ext cx="5202000" cy="2484000"/>
          </a:xfrm>
          <a:prstGeom prst="rect">
            <a:avLst/>
          </a:prstGeom>
          <a:gradFill>
            <a:gsLst>
              <a:gs pos="0">
                <a:srgbClr val="cc6d20"/>
              </a:gs>
              <a:gs pos="100000">
                <a:srgbClr val="ff9135"/>
              </a:gs>
            </a:gsLst>
            <a:lin ang="16200000"/>
          </a:gradFill>
        </p:spPr>
        <p:txBody>
          <a:bodyPr anchor="ctr" bIns="45000" lIns="90000" rIns="90000" tIns="45000"/>
          <a:p>
            <a:pPr algn="ctr"/>
            <a:r>
              <a:rPr b="1" lang="ru-RU" sz="2800">
                <a:solidFill>
                  <a:srgbClr val="000000"/>
                </a:solidFill>
                <a:latin typeface="Times New Roman"/>
              </a:rPr>
              <a:t>Властью была достигнута цель ликвидации враждебного ей класса – кулачества, уничтожена частная собственность в деревне.</a:t>
            </a:r>
            <a:endParaRPr/>
          </a:p>
        </p:txBody>
      </p:sp>
      <p:sp>
        <p:nvSpPr>
          <p:cNvPr id="139" name="CustomShape 4"/>
          <p:cNvSpPr/>
          <p:nvPr/>
        </p:nvSpPr>
        <p:spPr>
          <a:xfrm>
            <a:off x="91800" y="3421440"/>
            <a:ext cx="2895480" cy="3096000"/>
          </a:xfrm>
          <a:prstGeom prst="rect">
            <a:avLst/>
          </a:prstGeom>
          <a:gradFill>
            <a:gsLst>
              <a:gs pos="0">
                <a:srgbClr val="a4c1ff"/>
              </a:gs>
              <a:gs pos="100000">
                <a:srgbClr val="e5ef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b="1" lang="ru-RU" sz="2200">
                <a:solidFill>
                  <a:srgbClr val="000000"/>
                </a:solidFill>
                <a:latin typeface="Times New Roman"/>
              </a:rPr>
              <a:t>Появилась возможность перекачивания финансов из аграрного сектора в промышленность.</a:t>
            </a:r>
            <a:endParaRPr/>
          </a:p>
        </p:txBody>
      </p:sp>
      <p:pic>
        <p:nvPicPr>
          <p:cNvPr descr="" id="140" name="Прямоугольник 26"/>
          <p:cNvPicPr/>
          <p:nvPr/>
        </p:nvPicPr>
        <p:blipFill>
          <a:blip r:embed="rId5"/>
          <a:stretch>
            <a:fillRect/>
          </a:stretch>
        </p:blipFill>
        <p:spPr>
          <a:xfrm>
            <a:off x="55440" y="2419200"/>
            <a:ext cx="3022200" cy="890280"/>
          </a:xfrm>
          <a:prstGeom prst="rect">
            <a:avLst/>
          </a:prstGeom>
        </p:spPr>
      </p:pic>
      <p:pic>
        <p:nvPicPr>
          <p:cNvPr descr="" id="141" name="Прямоугольник 33"/>
          <p:cNvPicPr/>
          <p:nvPr/>
        </p:nvPicPr>
        <p:blipFill>
          <a:blip r:embed="rId6"/>
          <a:stretch>
            <a:fillRect/>
          </a:stretch>
        </p:blipFill>
        <p:spPr>
          <a:xfrm>
            <a:off x="55440" y="871560"/>
            <a:ext cx="2985840" cy="1480680"/>
          </a:xfrm>
          <a:prstGeom prst="rect">
            <a:avLst/>
          </a:prstGeom>
        </p:spPr>
      </p:pic>
      <p:sp>
        <p:nvSpPr>
          <p:cNvPr id="142" name="CustomShape 5"/>
          <p:cNvSpPr/>
          <p:nvPr/>
        </p:nvSpPr>
        <p:spPr>
          <a:xfrm>
            <a:off x="2987640" y="1773360"/>
            <a:ext cx="288720" cy="1091880"/>
          </a:xfrm>
          <a:prstGeom prst="curvedLeftArrow">
            <a:avLst>
              <a:gd fmla="val 12960" name="adj1"/>
              <a:gd fmla="val 19440" name="adj2"/>
              <a:gd fmla="val 7200" name="adj3"/>
            </a:avLst>
          </a:prstGeom>
          <a:gradFill>
            <a:gsLst>
              <a:gs pos="0">
                <a:srgbClr val="ffa7a4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</p:sp>
      <p:sp>
        <p:nvSpPr>
          <p:cNvPr id="143" name="CustomShape 6"/>
          <p:cNvSpPr/>
          <p:nvPr/>
        </p:nvSpPr>
        <p:spPr>
          <a:xfrm>
            <a:off x="2995560" y="1773360"/>
            <a:ext cx="496440" cy="2518920"/>
          </a:xfrm>
          <a:prstGeom prst="curvedLeftArrow">
            <a:avLst>
              <a:gd fmla="val 12960" name="adj1"/>
              <a:gd fmla="val 19440" name="adj2"/>
              <a:gd fmla="val 7200" name="adj3"/>
            </a:avLst>
          </a:prstGeom>
          <a:gradFill>
            <a:gsLst>
              <a:gs pos="0">
                <a:srgbClr val="ffa7a4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</p:sp>
    </p:spTree>
  </p:cSld>
  <p:transition spd="med">
    <p:fade/>
  </p:transition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792000" y="1268280"/>
            <a:ext cx="6576480" cy="5169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§ 25. Экономическая система в 30-е гг.</a:t>
            </a:r>
            <a:endParaRPr/>
          </a:p>
        </p:txBody>
      </p:sp>
      <p:sp>
        <p:nvSpPr>
          <p:cNvPr id="145" name="CustomShape 2"/>
          <p:cNvSpPr/>
          <p:nvPr/>
        </p:nvSpPr>
        <p:spPr>
          <a:xfrm>
            <a:off x="907560" y="285840"/>
            <a:ext cx="1384200" cy="5169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Дома:</a:t>
            </a:r>
            <a:endParaRPr/>
          </a:p>
        </p:txBody>
      </p:sp>
      <p:sp>
        <p:nvSpPr>
          <p:cNvPr id="146" name="CustomShape 3"/>
          <p:cNvSpPr/>
          <p:nvPr/>
        </p:nvSpPr>
        <p:spPr>
          <a:xfrm>
            <a:off x="920520" y="2421000"/>
            <a:ext cx="6756120" cy="5169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Выполнить задания в рабочей тетради.</a:t>
            </a:r>
            <a:endParaRPr/>
          </a:p>
        </p:txBody>
      </p:sp>
      <p:sp>
        <p:nvSpPr>
          <p:cNvPr id="147" name="CustomShape 4"/>
          <p:cNvSpPr/>
          <p:nvPr/>
        </p:nvSpPr>
        <p:spPr>
          <a:xfrm>
            <a:off x="997560" y="3645000"/>
            <a:ext cx="6459120" cy="51696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2800">
                <a:solidFill>
                  <a:srgbClr val="000000"/>
                </a:solidFill>
                <a:latin typeface="Times New Roman"/>
              </a:rPr>
              <a:t>Документы, вопросы и задания с 106.</a:t>
            </a:r>
            <a:endParaRPr/>
          </a:p>
        </p:txBody>
      </p:sp>
    </p:spTree>
  </p:cSld>
  <p:transition spd="med">
    <p:fad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21" name="Прямоугольник 1"/>
          <p:cNvPicPr/>
          <p:nvPr/>
        </p:nvPicPr>
        <p:blipFill>
          <a:blip r:embed="rId1"/>
          <a:stretch>
            <a:fillRect/>
          </a:stretch>
        </p:blipFill>
        <p:spPr>
          <a:xfrm>
            <a:off x="2798640" y="268200"/>
            <a:ext cx="1937880" cy="748800"/>
          </a:xfrm>
          <a:prstGeom prst="rect">
            <a:avLst/>
          </a:prstGeom>
        </p:spPr>
      </p:pic>
      <p:pic>
        <p:nvPicPr>
          <p:cNvPr descr="" id="22" name="Прямоугольни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353880" y="1530360"/>
            <a:ext cx="8472240" cy="1304640"/>
          </a:xfrm>
          <a:prstGeom prst="rect">
            <a:avLst/>
          </a:prstGeom>
        </p:spPr>
      </p:pic>
      <p:pic>
        <p:nvPicPr>
          <p:cNvPr descr="" id="23" name="Прямоугольни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353880" y="2882880"/>
            <a:ext cx="8588160" cy="750600"/>
          </a:xfrm>
          <a:prstGeom prst="rect">
            <a:avLst/>
          </a:prstGeom>
        </p:spPr>
      </p:pic>
      <p:pic>
        <p:nvPicPr>
          <p:cNvPr descr="" id="24" name="Прямоугольни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347760" y="3833640"/>
            <a:ext cx="8740440" cy="750600"/>
          </a:xfrm>
          <a:prstGeom prst="rect">
            <a:avLst/>
          </a:prstGeom>
        </p:spPr>
      </p:pic>
      <p:pic>
        <p:nvPicPr>
          <p:cNvPr descr="" id="25" name="Прямоугольник 5"/>
          <p:cNvPicPr/>
          <p:nvPr/>
        </p:nvPicPr>
        <p:blipFill>
          <a:blip r:embed="rId5"/>
          <a:stretch>
            <a:fillRect/>
          </a:stretch>
        </p:blipFill>
        <p:spPr>
          <a:xfrm>
            <a:off x="407880" y="4840200"/>
            <a:ext cx="8741880" cy="755280"/>
          </a:xfrm>
          <a:prstGeom prst="rect">
            <a:avLst/>
          </a:prstGeom>
        </p:spPr>
      </p:pic>
      <p:sp>
        <p:nvSpPr>
          <p:cNvPr id="26" name="CustomShape 1"/>
          <p:cNvSpPr/>
          <p:nvPr/>
        </p:nvSpPr>
        <p:spPr>
          <a:xfrm>
            <a:off x="601560" y="5805360"/>
            <a:ext cx="8543880" cy="63900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3600">
                <a:solidFill>
                  <a:srgbClr val="002060"/>
                </a:solidFill>
                <a:latin typeface="Times New Roman"/>
              </a:rPr>
              <a:t>5. Итоги форсированного развития.</a:t>
            </a:r>
            <a:endParaRPr/>
          </a:p>
        </p:txBody>
      </p:sp>
    </p:spTree>
  </p:cSld>
  <p:transition spd="med">
    <p:fade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ustomShape 1"/>
          <p:cNvSpPr/>
          <p:nvPr/>
        </p:nvSpPr>
        <p:spPr>
          <a:xfrm>
            <a:off x="9360" y="1341360"/>
            <a:ext cx="9035640" cy="18000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ffffff"/>
              </a:gs>
              <a:gs pos="100000">
                <a:srgbClr val="ffffff"/>
              </a:gs>
            </a:gsLst>
            <a:lin ang="16200000"/>
          </a:gradFill>
          <a:ln w="9360">
            <a:solidFill>
              <a:srgbClr val="f9f9f9"/>
            </a:solidFill>
            <a:round/>
          </a:ln>
        </p:spPr>
        <p:txBody>
          <a:bodyPr anchor="ctr" bIns="45000" lIns="90000" rIns="90000" tIns="45000"/>
          <a:p>
            <a:r>
              <a:rPr b="1" i="1" lang="ru-RU" sz="2400" u="sng">
                <a:solidFill>
                  <a:srgbClr val="000000"/>
                </a:solidFill>
                <a:latin typeface="Times New Roman"/>
              </a:rPr>
              <a:t>Коллективизация</a:t>
            </a:r>
            <a:r>
              <a:rPr b="1" lang="ru-RU" sz="2400">
                <a:solidFill>
                  <a:srgbClr val="000000"/>
                </a:solidFill>
                <a:latin typeface="Times New Roman"/>
              </a:rPr>
              <a:t> - процесс производственного кооперирования мелких индивидуальных крестьянских  хозяйств, основное звено социалистического преобразования деревни, осуществленного на протяжении переходного периода от капитализма к социализму (1917- сер. 30-х гг.).</a:t>
            </a:r>
            <a:endParaRPr/>
          </a:p>
        </p:txBody>
      </p:sp>
      <p:pic>
        <p:nvPicPr>
          <p:cNvPr descr="" id="28" name="Прямоугольник 3"/>
          <p:cNvPicPr/>
          <p:nvPr/>
        </p:nvPicPr>
        <p:blipFill>
          <a:blip r:embed="rId1"/>
          <a:stretch>
            <a:fillRect/>
          </a:stretch>
        </p:blipFill>
        <p:spPr>
          <a:xfrm>
            <a:off x="2657520" y="-55440"/>
            <a:ext cx="2480760" cy="750600"/>
          </a:xfrm>
          <a:prstGeom prst="rect">
            <a:avLst/>
          </a:prstGeom>
        </p:spPr>
      </p:pic>
      <p:sp>
        <p:nvSpPr>
          <p:cNvPr id="29" name="CustomShape 2"/>
          <p:cNvSpPr/>
          <p:nvPr/>
        </p:nvSpPr>
        <p:spPr>
          <a:xfrm>
            <a:off x="235080" y="3754440"/>
            <a:ext cx="8784720" cy="8982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ffffff"/>
              </a:gs>
              <a:gs pos="100000">
                <a:srgbClr val="ffffff"/>
              </a:gs>
            </a:gsLst>
            <a:lin ang="16200000"/>
          </a:gradFill>
          <a:ln w="9360">
            <a:solidFill>
              <a:srgbClr val="f9f9f9"/>
            </a:solidFill>
            <a:round/>
          </a:ln>
        </p:spPr>
        <p:txBody>
          <a:bodyPr anchor="ctr" bIns="45000" lIns="90000" rIns="90000" tIns="45000"/>
          <a:p>
            <a:r>
              <a:rPr b="1" i="1" lang="ru-RU" sz="2400" u="sng">
                <a:solidFill>
                  <a:srgbClr val="000000"/>
                </a:solidFill>
                <a:latin typeface="Times New Roman"/>
              </a:rPr>
              <a:t>Эксплуатация</a:t>
            </a:r>
            <a:r>
              <a:rPr b="1" lang="ru-RU" sz="2400">
                <a:solidFill>
                  <a:srgbClr val="000000"/>
                </a:solidFill>
                <a:latin typeface="Times New Roman"/>
              </a:rPr>
              <a:t> - извлечение выгоды, прибыли из кого чего - нибудь, присвоение чужого труда. </a:t>
            </a:r>
            <a:endParaRPr/>
          </a:p>
        </p:txBody>
      </p:sp>
    </p:spTree>
  </p:cSld>
  <p:transition spd="med">
    <p:fade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ustomShape 1"/>
          <p:cNvSpPr/>
          <p:nvPr/>
        </p:nvSpPr>
        <p:spPr>
          <a:xfrm>
            <a:off x="651600" y="43200"/>
            <a:ext cx="7723080" cy="63900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b="1" lang="ru-RU" sz="3600">
                <a:solidFill>
                  <a:srgbClr val="00b0f0"/>
                </a:solidFill>
                <a:latin typeface="Times New Roman"/>
              </a:rPr>
              <a:t>Коллективизация и раскулачивание</a:t>
            </a:r>
            <a:endParaRPr/>
          </a:p>
        </p:txBody>
      </p:sp>
      <p:sp>
        <p:nvSpPr>
          <p:cNvPr id="31" name="CustomShape 2"/>
          <p:cNvSpPr/>
          <p:nvPr/>
        </p:nvSpPr>
        <p:spPr>
          <a:xfrm>
            <a:off x="0" y="836640"/>
            <a:ext cx="9143640" cy="136800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ffffff"/>
              </a:gs>
              <a:gs pos="100000">
                <a:srgbClr val="ffffff"/>
              </a:gs>
            </a:gsLst>
            <a:lin ang="16200000"/>
          </a:gradFill>
          <a:ln w="9360">
            <a:solidFill>
              <a:srgbClr val="f9f9f9"/>
            </a:solidFill>
            <a:round/>
          </a:ln>
        </p:spPr>
        <p:txBody>
          <a:bodyPr anchor="ctr" bIns="45000" lIns="90000" rIns="90000" tIns="45000"/>
          <a:p>
            <a:r>
              <a:rPr b="1" i="1" lang="ru-RU" sz="2000" u="sng">
                <a:solidFill>
                  <a:srgbClr val="000000"/>
                </a:solidFill>
                <a:latin typeface="Times New Roman"/>
              </a:rPr>
              <a:t>Коллективизация</a:t>
            </a:r>
            <a:r>
              <a:rPr b="1" lang="ru-RU" sz="2000">
                <a:solidFill>
                  <a:srgbClr val="000000"/>
                </a:solidFill>
                <a:latin typeface="Times New Roman"/>
              </a:rPr>
              <a:t> - процесс производственного кооперирования мелких индивидуальных крестьянских  хозяйств, основное звено социалистического преобразования деревни, осуществленного на протяжении переходного периода от капитализма к социализму (1917- сер. 30-х гг.).</a:t>
            </a:r>
            <a:endParaRPr/>
          </a:p>
        </p:txBody>
      </p:sp>
      <p:sp>
        <p:nvSpPr>
          <p:cNvPr id="32" name="CustomShape 3"/>
          <p:cNvSpPr/>
          <p:nvPr/>
        </p:nvSpPr>
        <p:spPr>
          <a:xfrm>
            <a:off x="2749680" y="2421000"/>
            <a:ext cx="3526920" cy="863280"/>
          </a:xfrm>
          <a:prstGeom prst="rect">
            <a:avLst/>
          </a:prstGeom>
          <a:solidFill>
            <a:srgbClr val="9bbb59"/>
          </a:solidFill>
          <a:ln w="38160">
            <a:solidFill>
              <a:srgbClr val="ffffff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Предпосылки коллективизации:</a:t>
            </a:r>
            <a:endParaRPr/>
          </a:p>
        </p:txBody>
      </p:sp>
      <p:sp>
        <p:nvSpPr>
          <p:cNvPr id="33" name="CustomShape 4"/>
          <p:cNvSpPr/>
          <p:nvPr/>
        </p:nvSpPr>
        <p:spPr>
          <a:xfrm>
            <a:off x="169920" y="3716280"/>
            <a:ext cx="8434080" cy="864720"/>
          </a:xfrm>
          <a:prstGeom prst="rect">
            <a:avLst/>
          </a:prstGeom>
          <a:solidFill>
            <a:srgbClr val="f79646"/>
          </a:solidFill>
          <a:ln w="38160">
            <a:solidFill>
              <a:srgbClr val="ffffff"/>
            </a:solidFill>
            <a:round/>
          </a:ln>
        </p:spPr>
        <p:txBody>
          <a:bodyPr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Идеи большевиков о создании однородного,  в социальном и экономическом отношении, общества.</a:t>
            </a:r>
            <a:endParaRPr/>
          </a:p>
        </p:txBody>
      </p:sp>
      <p:sp>
        <p:nvSpPr>
          <p:cNvPr id="34" name="CustomShape 5"/>
          <p:cNvSpPr/>
          <p:nvPr/>
        </p:nvSpPr>
        <p:spPr>
          <a:xfrm>
            <a:off x="395280" y="5445000"/>
            <a:ext cx="2160360" cy="1007640"/>
          </a:xfrm>
          <a:prstGeom prst="rect">
            <a:avLst/>
          </a:prstGeom>
          <a:gradFill>
            <a:gsLst>
              <a:gs pos="0">
                <a:srgbClr val="cc6d20"/>
              </a:gs>
              <a:gs pos="100000">
                <a:srgbClr val="ff9135"/>
              </a:gs>
            </a:gsLst>
            <a:lin ang="16200000"/>
          </a:gradFill>
          <a:ln w="9360">
            <a:solidFill>
              <a:srgbClr val="f59240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Всеобщее равенство</a:t>
            </a:r>
            <a:endParaRPr/>
          </a:p>
        </p:txBody>
      </p:sp>
      <p:sp>
        <p:nvSpPr>
          <p:cNvPr id="35" name="CustomShape 6"/>
          <p:cNvSpPr/>
          <p:nvPr/>
        </p:nvSpPr>
        <p:spPr>
          <a:xfrm>
            <a:off x="2749680" y="5445000"/>
            <a:ext cx="2160360" cy="1007640"/>
          </a:xfrm>
          <a:prstGeom prst="rect">
            <a:avLst/>
          </a:prstGeom>
          <a:gradFill>
            <a:gsLst>
              <a:gs pos="0">
                <a:srgbClr val="cc6d20"/>
              </a:gs>
              <a:gs pos="100000">
                <a:srgbClr val="ff9135"/>
              </a:gs>
            </a:gsLst>
            <a:lin ang="16200000"/>
          </a:gradFill>
          <a:ln w="9360">
            <a:solidFill>
              <a:srgbClr val="f59240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Отсутствие эксплуатации</a:t>
            </a:r>
            <a:endParaRPr/>
          </a:p>
        </p:txBody>
      </p:sp>
      <p:sp>
        <p:nvSpPr>
          <p:cNvPr id="36" name="CustomShape 7"/>
          <p:cNvSpPr/>
          <p:nvPr/>
        </p:nvSpPr>
        <p:spPr>
          <a:xfrm>
            <a:off x="5148360" y="5418000"/>
            <a:ext cx="3816000" cy="1034640"/>
          </a:xfrm>
          <a:prstGeom prst="rect">
            <a:avLst/>
          </a:prstGeom>
          <a:gradFill>
            <a:gsLst>
              <a:gs pos="0">
                <a:srgbClr val="cc6d20"/>
              </a:gs>
              <a:gs pos="100000">
                <a:srgbClr val="ff9135"/>
              </a:gs>
            </a:gsLst>
            <a:lin ang="16200000"/>
          </a:gradFill>
          <a:ln w="9360">
            <a:solidFill>
              <a:srgbClr val="f59240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«От каждого по способностям – каждому по потребностям».</a:t>
            </a:r>
            <a:endParaRPr/>
          </a:p>
        </p:txBody>
      </p:sp>
      <p:cxnSp>
        <p:nvCxnSpPr>
          <p:cNvPr id="37" name="Line 8"/>
          <p:cNvCxnSpPr/>
          <p:nvPr/>
        </p:nvCxnSpPr>
        <p:spPr>
          <xfrm>
            <a:off x="1476360" y="4605120"/>
            <a:ext cx="360" cy="864000"/>
          </xfrm>
          <a:prstGeom prst="straightConnector1">
            <a:avLst/>
          </a:prstGeom>
          <a:ln w="28440">
            <a:solidFill>
              <a:srgbClr val="e46c0a"/>
            </a:solidFill>
            <a:round/>
            <a:tailEnd len="med" type="triangle" w="med"/>
          </a:ln>
        </p:spPr>
      </p:cxnSp>
      <p:cxnSp>
        <p:nvCxnSpPr>
          <p:cNvPr id="38" name="Line 9"/>
          <p:cNvCxnSpPr/>
          <p:nvPr/>
        </p:nvCxnSpPr>
        <p:spPr>
          <xfrm>
            <a:off x="7046640" y="4605120"/>
            <a:ext cx="360" cy="830520"/>
          </xfrm>
          <a:prstGeom prst="straightConnector1">
            <a:avLst/>
          </a:prstGeom>
          <a:ln w="28440">
            <a:solidFill>
              <a:srgbClr val="e46c0a"/>
            </a:solidFill>
            <a:round/>
            <a:tailEnd len="med" type="triangle" w="med"/>
          </a:ln>
        </p:spPr>
      </p:cxnSp>
      <p:cxnSp>
        <p:nvCxnSpPr>
          <p:cNvPr id="39" name="Line 10"/>
          <p:cNvCxnSpPr/>
          <p:nvPr/>
        </p:nvCxnSpPr>
        <p:spPr>
          <xfrm>
            <a:off x="3924000" y="4605120"/>
            <a:ext cx="360" cy="813240"/>
          </xfrm>
          <a:prstGeom prst="straightConnector1">
            <a:avLst/>
          </a:prstGeom>
          <a:ln w="28440">
            <a:solidFill>
              <a:srgbClr val="e46c0a"/>
            </a:solidFill>
            <a:round/>
            <a:tailEnd len="med" type="triangle" w="med"/>
          </a:ln>
        </p:spPr>
      </p:cxnSp>
      <p:cxnSp>
        <p:nvCxnSpPr>
          <p:cNvPr id="40" name="Line 11"/>
          <p:cNvCxnSpPr/>
          <p:nvPr/>
        </p:nvCxnSpPr>
        <p:spPr>
          <xfrm>
            <a:off x="4402080" y="3284280"/>
            <a:ext cx="360" cy="432360"/>
          </xfrm>
          <a:prstGeom prst="straightConnector1">
            <a:avLst/>
          </a:prstGeom>
          <a:ln w="28440">
            <a:solidFill>
              <a:srgbClr val="e46c0a"/>
            </a:solidFill>
            <a:round/>
            <a:tailEnd len="med" type="triangle" w="med"/>
          </a:ln>
        </p:spPr>
      </p:cxnSp>
    </p:spTree>
  </p:cSld>
  <p:transition spd="med">
    <p:fade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826920" y="168120"/>
            <a:ext cx="7057800" cy="504360"/>
          </a:xfrm>
          <a:prstGeom prst="rect">
            <a:avLst/>
          </a:prstGeom>
          <a:solidFill>
            <a:srgbClr val="4bacc6"/>
          </a:solidFill>
          <a:ln w="38160">
            <a:solidFill>
              <a:srgbClr val="ffffff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ffffff"/>
                </a:solidFill>
                <a:latin typeface="Times New Roman"/>
              </a:rPr>
              <a:t>Причины коллективизации</a:t>
            </a:r>
            <a:endParaRPr/>
          </a:p>
        </p:txBody>
      </p:sp>
      <p:pic>
        <p:nvPicPr>
          <p:cNvPr descr="" id="42" name="Прямоугольник 3"/>
          <p:cNvPicPr/>
          <p:nvPr/>
        </p:nvPicPr>
        <p:blipFill>
          <a:blip r:embed="rId1"/>
          <a:stretch>
            <a:fillRect/>
          </a:stretch>
        </p:blipFill>
        <p:spPr>
          <a:xfrm>
            <a:off x="55440" y="1231920"/>
            <a:ext cx="1846080" cy="1487160"/>
          </a:xfrm>
          <a:prstGeom prst="rect">
            <a:avLst/>
          </a:prstGeom>
        </p:spPr>
      </p:pic>
      <p:sp>
        <p:nvSpPr>
          <p:cNvPr id="43" name="CustomShape 2"/>
          <p:cNvSpPr/>
          <p:nvPr/>
        </p:nvSpPr>
        <p:spPr>
          <a:xfrm>
            <a:off x="115920" y="1268280"/>
            <a:ext cx="1728360" cy="137916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000">
                <a:solidFill>
                  <a:srgbClr val="ffffff"/>
                </a:solidFill>
                <a:latin typeface="Times New Roman"/>
              </a:rPr>
              <a:t>низкий уровень товарности </a:t>
            </a:r>
            <a:endParaRPr/>
          </a:p>
        </p:txBody>
      </p:sp>
      <p:pic>
        <p:nvPicPr>
          <p:cNvPr descr="" id="44" name="Прямоугольник 11"/>
          <p:cNvPicPr/>
          <p:nvPr/>
        </p:nvPicPr>
        <p:blipFill>
          <a:blip r:embed="rId2"/>
          <a:stretch>
            <a:fillRect/>
          </a:stretch>
        </p:blipFill>
        <p:spPr>
          <a:xfrm>
            <a:off x="5992920" y="1231920"/>
            <a:ext cx="3095280" cy="1491840"/>
          </a:xfrm>
          <a:prstGeom prst="rect">
            <a:avLst/>
          </a:prstGeom>
        </p:spPr>
      </p:pic>
      <p:sp>
        <p:nvSpPr>
          <p:cNvPr id="45" name="CustomShape 3"/>
          <p:cNvSpPr/>
          <p:nvPr/>
        </p:nvSpPr>
        <p:spPr>
          <a:xfrm>
            <a:off x="6062760" y="1268280"/>
            <a:ext cx="2881080" cy="138384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000">
                <a:solidFill>
                  <a:srgbClr val="ffffff"/>
                </a:solidFill>
                <a:latin typeface="Times New Roman"/>
              </a:rPr>
              <a:t>хлебозаготовительный кризис 1927-1929 гг </a:t>
            </a:r>
            <a:endParaRPr/>
          </a:p>
        </p:txBody>
      </p:sp>
      <p:cxnSp>
        <p:nvCxnSpPr>
          <p:cNvPr id="46" name="Line 4"/>
          <p:cNvCxnSpPr/>
          <p:nvPr/>
        </p:nvCxnSpPr>
        <p:spPr>
          <xfrm>
            <a:off x="1116000" y="672840"/>
            <a:ext cx="360" cy="887760"/>
          </xfrm>
          <a:prstGeom prst="straightConnector1">
            <a:avLst/>
          </a:prstGeom>
          <a:ln w="28440">
            <a:solidFill>
              <a:srgbClr val="0070c0"/>
            </a:solidFill>
            <a:round/>
            <a:tailEnd len="med" type="triangle" w="med"/>
          </a:ln>
        </p:spPr>
      </p:cxnSp>
      <p:cxnSp>
        <p:nvCxnSpPr>
          <p:cNvPr id="47" name="Line 5"/>
          <p:cNvCxnSpPr/>
          <p:nvPr/>
        </p:nvCxnSpPr>
        <p:spPr>
          <xfrm>
            <a:off x="2589120" y="633240"/>
            <a:ext cx="11520" cy="1792800"/>
          </xfrm>
          <a:prstGeom prst="straightConnector1">
            <a:avLst/>
          </a:prstGeom>
          <a:ln w="28440">
            <a:solidFill>
              <a:srgbClr val="0070c0"/>
            </a:solidFill>
            <a:round/>
            <a:tailEnd len="med" type="triangle" w="med"/>
          </a:ln>
        </p:spPr>
      </p:cxnSp>
      <p:cxnSp>
        <p:nvCxnSpPr>
          <p:cNvPr id="48" name="Line 6"/>
          <p:cNvCxnSpPr/>
          <p:nvPr/>
        </p:nvCxnSpPr>
        <p:spPr>
          <xfrm>
            <a:off x="4211280" y="636480"/>
            <a:ext cx="360" cy="595440"/>
          </xfrm>
          <a:prstGeom prst="straightConnector1">
            <a:avLst/>
          </a:prstGeom>
          <a:ln w="28440">
            <a:solidFill>
              <a:srgbClr val="0070c0"/>
            </a:solidFill>
            <a:round/>
            <a:tailEnd len="med" type="triangle" w="med"/>
          </a:ln>
        </p:spPr>
      </p:cxnSp>
      <p:pic>
        <p:nvPicPr>
          <p:cNvPr descr="" id="49" name="Прямоугольник 16"/>
          <p:cNvPicPr/>
          <p:nvPr/>
        </p:nvPicPr>
        <p:blipFill>
          <a:blip r:embed="rId3"/>
          <a:stretch>
            <a:fillRect/>
          </a:stretch>
        </p:blipFill>
        <p:spPr>
          <a:xfrm>
            <a:off x="3108240" y="1231920"/>
            <a:ext cx="2206440" cy="1487160"/>
          </a:xfrm>
          <a:prstGeom prst="rect">
            <a:avLst/>
          </a:prstGeom>
        </p:spPr>
      </p:pic>
      <p:sp>
        <p:nvSpPr>
          <p:cNvPr id="50" name="CustomShape 7"/>
          <p:cNvSpPr/>
          <p:nvPr/>
        </p:nvSpPr>
        <p:spPr>
          <a:xfrm>
            <a:off x="3203640" y="1268280"/>
            <a:ext cx="1944360" cy="137916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000">
                <a:solidFill>
                  <a:srgbClr val="ffffff"/>
                </a:solidFill>
                <a:latin typeface="Times New Roman"/>
              </a:rPr>
              <a:t>Необходимость ликвидации эксплуатации</a:t>
            </a:r>
            <a:endParaRPr/>
          </a:p>
        </p:txBody>
      </p:sp>
      <p:cxnSp>
        <p:nvCxnSpPr>
          <p:cNvPr id="51" name="Line 8"/>
          <p:cNvCxnSpPr/>
          <p:nvPr/>
        </p:nvCxnSpPr>
        <p:spPr>
          <xfrm>
            <a:off x="7540560" y="636480"/>
            <a:ext cx="360" cy="595440"/>
          </xfrm>
          <a:prstGeom prst="straightConnector1">
            <a:avLst/>
          </a:prstGeom>
          <a:ln w="28440">
            <a:solidFill>
              <a:srgbClr val="0070c0"/>
            </a:solidFill>
            <a:round/>
            <a:tailEnd len="med" type="triangle" w="med"/>
          </a:ln>
        </p:spPr>
      </p:cxnSp>
      <p:pic>
        <p:nvPicPr>
          <p:cNvPr descr="" id="52" name="Прямоугольник 18"/>
          <p:cNvPicPr/>
          <p:nvPr/>
        </p:nvPicPr>
        <p:blipFill>
          <a:blip r:embed="rId4"/>
          <a:stretch>
            <a:fillRect/>
          </a:stretch>
        </p:blipFill>
        <p:spPr>
          <a:xfrm>
            <a:off x="4297320" y="2462040"/>
            <a:ext cx="2993760" cy="1456920"/>
          </a:xfrm>
          <a:prstGeom prst="rect">
            <a:avLst/>
          </a:prstGeom>
        </p:spPr>
      </p:pic>
      <p:sp>
        <p:nvSpPr>
          <p:cNvPr id="53" name="CustomShape 9"/>
          <p:cNvSpPr/>
          <p:nvPr/>
        </p:nvSpPr>
        <p:spPr>
          <a:xfrm>
            <a:off x="4356000" y="2496960"/>
            <a:ext cx="2879280" cy="134748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000">
                <a:solidFill>
                  <a:srgbClr val="ffffff"/>
                </a:solidFill>
                <a:latin typeface="Times New Roman"/>
              </a:rPr>
              <a:t>Поиск источников финансирования индустриализации</a:t>
            </a:r>
            <a:endParaRPr/>
          </a:p>
        </p:txBody>
      </p:sp>
      <p:cxnSp>
        <p:nvCxnSpPr>
          <p:cNvPr id="54" name="Line 10"/>
          <p:cNvCxnSpPr/>
          <p:nvPr/>
        </p:nvCxnSpPr>
        <p:spPr>
          <xfrm>
            <a:off x="5794200" y="637920"/>
            <a:ext cx="360" cy="1824480"/>
          </xfrm>
          <a:prstGeom prst="straightConnector1">
            <a:avLst/>
          </a:prstGeom>
          <a:ln w="28440">
            <a:solidFill>
              <a:srgbClr val="0070c0"/>
            </a:solidFill>
            <a:round/>
            <a:tailEnd len="med" type="triangle" w="med"/>
          </a:ln>
        </p:spPr>
      </p:cxnSp>
      <p:pic>
        <p:nvPicPr>
          <p:cNvPr descr="" id="55" name="Прямоугольник 28"/>
          <p:cNvPicPr/>
          <p:nvPr/>
        </p:nvPicPr>
        <p:blipFill>
          <a:blip r:embed="rId5"/>
          <a:stretch>
            <a:fillRect/>
          </a:stretch>
        </p:blipFill>
        <p:spPr>
          <a:xfrm>
            <a:off x="1633680" y="2425680"/>
            <a:ext cx="1931760" cy="1493640"/>
          </a:xfrm>
          <a:prstGeom prst="rect">
            <a:avLst/>
          </a:prstGeom>
        </p:spPr>
      </p:pic>
      <p:sp>
        <p:nvSpPr>
          <p:cNvPr id="56" name="CustomShape 11"/>
          <p:cNvSpPr/>
          <p:nvPr/>
        </p:nvSpPr>
        <p:spPr>
          <a:xfrm>
            <a:off x="1692360" y="2465280"/>
            <a:ext cx="1807920" cy="137916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000">
                <a:solidFill>
                  <a:srgbClr val="ffffff"/>
                </a:solidFill>
                <a:latin typeface="Times New Roman"/>
              </a:rPr>
              <a:t>техническая отсталость </a:t>
            </a:r>
            <a:endParaRPr/>
          </a:p>
        </p:txBody>
      </p:sp>
      <p:sp>
        <p:nvSpPr>
          <p:cNvPr id="57" name="CustomShape 12"/>
          <p:cNvSpPr/>
          <p:nvPr/>
        </p:nvSpPr>
        <p:spPr>
          <a:xfrm>
            <a:off x="979560" y="4508640"/>
            <a:ext cx="7057800" cy="504360"/>
          </a:xfrm>
          <a:prstGeom prst="rect">
            <a:avLst/>
          </a:prstGeom>
          <a:solidFill>
            <a:srgbClr val="00b050"/>
          </a:solidFill>
          <a:ln w="38160">
            <a:solidFill>
              <a:srgbClr val="ffffff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Основные методы коллективизации – репрессии.</a:t>
            </a:r>
            <a:endParaRPr/>
          </a:p>
        </p:txBody>
      </p:sp>
      <p:pic>
        <p:nvPicPr>
          <p:cNvPr descr="" id="58" name="Прямоугольник 31"/>
          <p:cNvPicPr/>
          <p:nvPr/>
        </p:nvPicPr>
        <p:blipFill>
          <a:blip r:embed="rId6"/>
          <a:stretch>
            <a:fillRect/>
          </a:stretch>
        </p:blipFill>
        <p:spPr>
          <a:xfrm>
            <a:off x="109440" y="5334120"/>
            <a:ext cx="2414160" cy="1493640"/>
          </a:xfrm>
          <a:prstGeom prst="rect">
            <a:avLst/>
          </a:prstGeom>
        </p:spPr>
      </p:pic>
      <p:sp>
        <p:nvSpPr>
          <p:cNvPr id="59" name="CustomShape 13"/>
          <p:cNvSpPr/>
          <p:nvPr/>
        </p:nvSpPr>
        <p:spPr>
          <a:xfrm>
            <a:off x="179280" y="5373720"/>
            <a:ext cx="2231640" cy="137916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000">
                <a:solidFill>
                  <a:srgbClr val="000000"/>
                </a:solidFill>
                <a:latin typeface="Times New Roman"/>
              </a:rPr>
              <a:t>Принудительная запись крестьян в колхозы</a:t>
            </a:r>
            <a:endParaRPr/>
          </a:p>
        </p:txBody>
      </p:sp>
      <p:pic>
        <p:nvPicPr>
          <p:cNvPr descr="" id="60" name="Прямоугольник 32"/>
          <p:cNvPicPr/>
          <p:nvPr/>
        </p:nvPicPr>
        <p:blipFill>
          <a:blip r:embed="rId7"/>
          <a:stretch>
            <a:fillRect/>
          </a:stretch>
        </p:blipFill>
        <p:spPr>
          <a:xfrm>
            <a:off x="2554200" y="5334120"/>
            <a:ext cx="2468160" cy="1493640"/>
          </a:xfrm>
          <a:prstGeom prst="rect">
            <a:avLst/>
          </a:prstGeom>
        </p:spPr>
      </p:pic>
      <p:sp>
        <p:nvSpPr>
          <p:cNvPr id="61" name="CustomShape 14"/>
          <p:cNvSpPr/>
          <p:nvPr/>
        </p:nvSpPr>
        <p:spPr>
          <a:xfrm>
            <a:off x="2616120" y="5373720"/>
            <a:ext cx="2231640" cy="137916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000">
                <a:solidFill>
                  <a:srgbClr val="000000"/>
                </a:solidFill>
                <a:latin typeface="Times New Roman"/>
              </a:rPr>
              <a:t>Принудительное  обобществление имущества крестьян</a:t>
            </a:r>
            <a:endParaRPr/>
          </a:p>
        </p:txBody>
      </p:sp>
      <p:pic>
        <p:nvPicPr>
          <p:cNvPr descr="" id="62" name="Прямоугольник 33"/>
          <p:cNvPicPr/>
          <p:nvPr/>
        </p:nvPicPr>
        <p:blipFill>
          <a:blip r:embed="rId8"/>
          <a:stretch>
            <a:fillRect/>
          </a:stretch>
        </p:blipFill>
        <p:spPr>
          <a:xfrm>
            <a:off x="4896000" y="5334120"/>
            <a:ext cx="2053800" cy="1493640"/>
          </a:xfrm>
          <a:prstGeom prst="rect">
            <a:avLst/>
          </a:prstGeom>
        </p:spPr>
      </p:pic>
      <p:sp>
        <p:nvSpPr>
          <p:cNvPr id="63" name="CustomShape 15"/>
          <p:cNvSpPr/>
          <p:nvPr/>
        </p:nvSpPr>
        <p:spPr>
          <a:xfrm>
            <a:off x="5003640" y="5373720"/>
            <a:ext cx="1800000" cy="137916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000">
                <a:solidFill>
                  <a:srgbClr val="000000"/>
                </a:solidFill>
                <a:latin typeface="Times New Roman"/>
              </a:rPr>
              <a:t>Конфискация имущества кулаков</a:t>
            </a:r>
            <a:endParaRPr/>
          </a:p>
        </p:txBody>
      </p:sp>
      <p:pic>
        <p:nvPicPr>
          <p:cNvPr descr="" id="64" name="Прямоугольник 34"/>
          <p:cNvPicPr/>
          <p:nvPr/>
        </p:nvPicPr>
        <p:blipFill>
          <a:blip r:embed="rId9"/>
          <a:stretch>
            <a:fillRect/>
          </a:stretch>
        </p:blipFill>
        <p:spPr>
          <a:xfrm>
            <a:off x="6851520" y="5334120"/>
            <a:ext cx="2347560" cy="1493640"/>
          </a:xfrm>
          <a:prstGeom prst="rect">
            <a:avLst/>
          </a:prstGeom>
        </p:spPr>
      </p:pic>
      <p:sp>
        <p:nvSpPr>
          <p:cNvPr id="65" name="CustomShape 16"/>
          <p:cNvSpPr/>
          <p:nvPr/>
        </p:nvSpPr>
        <p:spPr>
          <a:xfrm>
            <a:off x="6912000" y="5373720"/>
            <a:ext cx="2231640" cy="137916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000">
                <a:solidFill>
                  <a:srgbClr val="000000"/>
                </a:solidFill>
                <a:latin typeface="Times New Roman"/>
              </a:rPr>
              <a:t>Аресты, массовые ссылки, расстрелы.</a:t>
            </a:r>
            <a:endParaRPr/>
          </a:p>
        </p:txBody>
      </p:sp>
      <p:cxnSp>
        <p:nvCxnSpPr>
          <p:cNvPr id="66" name="Line 17"/>
          <p:cNvCxnSpPr/>
          <p:nvPr/>
        </p:nvCxnSpPr>
        <p:spPr>
          <xfrm>
            <a:off x="1298520" y="4993920"/>
            <a:ext cx="360" cy="397440"/>
          </xfrm>
          <a:prstGeom prst="straightConnector1">
            <a:avLst/>
          </a:prstGeom>
          <a:ln w="28440">
            <a:solidFill>
              <a:srgbClr val="00b050"/>
            </a:solidFill>
            <a:round/>
            <a:tailEnd len="med" type="triangle" w="med"/>
          </a:ln>
        </p:spPr>
      </p:cxnSp>
      <p:cxnSp>
        <p:nvCxnSpPr>
          <p:cNvPr id="67" name="Line 18"/>
          <p:cNvCxnSpPr/>
          <p:nvPr/>
        </p:nvCxnSpPr>
        <p:spPr>
          <xfrm>
            <a:off x="3635280" y="5013000"/>
            <a:ext cx="360" cy="395640"/>
          </xfrm>
          <a:prstGeom prst="straightConnector1">
            <a:avLst/>
          </a:prstGeom>
          <a:ln w="28440">
            <a:solidFill>
              <a:srgbClr val="00b050"/>
            </a:solidFill>
            <a:round/>
            <a:tailEnd len="med" type="triangle" w="med"/>
          </a:ln>
        </p:spPr>
      </p:cxnSp>
      <p:cxnSp>
        <p:nvCxnSpPr>
          <p:cNvPr id="68" name="Line 19"/>
          <p:cNvCxnSpPr/>
          <p:nvPr/>
        </p:nvCxnSpPr>
        <p:spPr>
          <xfrm>
            <a:off x="5886360" y="5013000"/>
            <a:ext cx="360" cy="395640"/>
          </xfrm>
          <a:prstGeom prst="straightConnector1">
            <a:avLst/>
          </a:prstGeom>
          <a:ln w="28440">
            <a:solidFill>
              <a:srgbClr val="00b050"/>
            </a:solidFill>
            <a:round/>
            <a:tailEnd len="med" type="triangle" w="med"/>
          </a:ln>
        </p:spPr>
      </p:cxnSp>
      <p:cxnSp>
        <p:nvCxnSpPr>
          <p:cNvPr id="69" name="Line 20"/>
          <p:cNvCxnSpPr/>
          <p:nvPr/>
        </p:nvCxnSpPr>
        <p:spPr>
          <xfrm>
            <a:off x="7880040" y="5013000"/>
            <a:ext cx="360" cy="395640"/>
          </xfrm>
          <a:prstGeom prst="straightConnector1">
            <a:avLst/>
          </a:prstGeom>
          <a:ln w="28440">
            <a:solidFill>
              <a:srgbClr val="00b050"/>
            </a:solidFill>
            <a:round/>
            <a:tailEnd len="med" type="triangle" w="med"/>
          </a:ln>
        </p:spPr>
      </p:cxnSp>
    </p:spTree>
  </p:cSld>
  <p:transition spd="med">
    <p:fade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71280" y="1052640"/>
            <a:ext cx="3671640" cy="2160360"/>
          </a:xfrm>
          <a:prstGeom prst="rect">
            <a:avLst/>
          </a:prstGeom>
          <a:gradFill>
            <a:gsLst>
              <a:gs pos="0">
                <a:srgbClr val="ffd2bc"/>
              </a:gs>
              <a:gs pos="100000">
                <a:srgbClr val="fff1ec"/>
              </a:gs>
            </a:gsLst>
            <a:lin ang="16200000"/>
          </a:gradFill>
          <a:ln w="9360">
            <a:solidFill>
              <a:srgbClr val="f59240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b="1" lang="ru-RU" sz="2400" u="sng">
                <a:solidFill>
                  <a:srgbClr val="002060"/>
                </a:solidFill>
                <a:latin typeface="Times New Roman"/>
              </a:rPr>
              <a:t>1928 - лето 1929 </a:t>
            </a:r>
            <a:r>
              <a:rPr b="1" lang="ru-RU" sz="2400">
                <a:solidFill>
                  <a:srgbClr val="000000"/>
                </a:solidFill>
                <a:latin typeface="Times New Roman"/>
              </a:rPr>
              <a:t>- период непосредственной подготовки сплошной  коллективизации </a:t>
            </a:r>
            <a:endParaRPr/>
          </a:p>
        </p:txBody>
      </p:sp>
      <p:pic>
        <p:nvPicPr>
          <p:cNvPr descr="" id="71" name="Прямоугольник 2"/>
          <p:cNvPicPr/>
          <p:nvPr/>
        </p:nvPicPr>
        <p:blipFill>
          <a:blip r:embed="rId1"/>
          <a:stretch>
            <a:fillRect/>
          </a:stretch>
        </p:blipFill>
        <p:spPr>
          <a:xfrm>
            <a:off x="1560600" y="96840"/>
            <a:ext cx="5546520" cy="688680"/>
          </a:xfrm>
          <a:prstGeom prst="rect">
            <a:avLst/>
          </a:prstGeom>
        </p:spPr>
      </p:pic>
      <p:sp>
        <p:nvSpPr>
          <p:cNvPr id="72" name="CustomShape 2"/>
          <p:cNvSpPr/>
          <p:nvPr/>
        </p:nvSpPr>
        <p:spPr>
          <a:xfrm>
            <a:off x="1619280" y="189000"/>
            <a:ext cx="5435280" cy="5220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800">
                <a:solidFill>
                  <a:srgbClr val="000000"/>
                </a:solidFill>
                <a:latin typeface="Times New Roman"/>
              </a:rPr>
              <a:t>Этапы коллективизации </a:t>
            </a:r>
            <a:endParaRPr/>
          </a:p>
        </p:txBody>
      </p:sp>
      <p:sp>
        <p:nvSpPr>
          <p:cNvPr id="73" name="CustomShape 3"/>
          <p:cNvSpPr/>
          <p:nvPr/>
        </p:nvSpPr>
        <p:spPr>
          <a:xfrm>
            <a:off x="1908000" y="2852640"/>
            <a:ext cx="3742920" cy="2879280"/>
          </a:xfrm>
          <a:prstGeom prst="rect">
            <a:avLst/>
          </a:prstGeom>
          <a:gradFill>
            <a:gsLst>
              <a:gs pos="0">
                <a:srgbClr val="ffd2bc"/>
              </a:gs>
              <a:gs pos="100000">
                <a:srgbClr val="fff1ec"/>
              </a:gs>
            </a:gsLst>
            <a:lin ang="16200000"/>
          </a:gradFill>
          <a:ln w="9360">
            <a:solidFill>
              <a:srgbClr val="f59240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b="1" lang="ru-RU" sz="2400" u="sng">
                <a:solidFill>
                  <a:srgbClr val="002060"/>
                </a:solidFill>
                <a:latin typeface="Times New Roman"/>
              </a:rPr>
              <a:t>осень 1929-32 </a:t>
            </a:r>
            <a:r>
              <a:rPr b="1" lang="ru-RU" sz="2400">
                <a:solidFill>
                  <a:srgbClr val="000000"/>
                </a:solidFill>
                <a:latin typeface="Times New Roman"/>
              </a:rPr>
              <a:t>- этап сплошной коллективизации - объединение в колхозы основной массы крестьян-единоличников;</a:t>
            </a:r>
            <a:endParaRPr/>
          </a:p>
        </p:txBody>
      </p:sp>
      <p:sp>
        <p:nvSpPr>
          <p:cNvPr id="74" name="CustomShape 4"/>
          <p:cNvSpPr/>
          <p:nvPr/>
        </p:nvSpPr>
        <p:spPr>
          <a:xfrm>
            <a:off x="5394240" y="4702320"/>
            <a:ext cx="3419280" cy="2061720"/>
          </a:xfrm>
          <a:prstGeom prst="rect">
            <a:avLst/>
          </a:prstGeom>
          <a:gradFill>
            <a:gsLst>
              <a:gs pos="0">
                <a:srgbClr val="ffd2bc"/>
              </a:gs>
              <a:gs pos="100000">
                <a:srgbClr val="fff1ec"/>
              </a:gs>
            </a:gsLst>
            <a:lin ang="16200000"/>
          </a:gradFill>
          <a:ln w="9360">
            <a:solidFill>
              <a:srgbClr val="f59240"/>
            </a:solidFill>
            <a:round/>
          </a:ln>
        </p:spPr>
        <p:txBody>
          <a:bodyPr anchor="ctr" bIns="45000" lIns="90000" rIns="90000" tIns="45000"/>
          <a:p>
            <a:pPr algn="ctr"/>
            <a:r>
              <a:rPr b="1" lang="ru-RU" sz="2400" u="sng">
                <a:solidFill>
                  <a:srgbClr val="002060"/>
                </a:solidFill>
                <a:latin typeface="Times New Roman"/>
              </a:rPr>
              <a:t>1933-37 </a:t>
            </a:r>
            <a:r>
              <a:rPr b="1" lang="ru-RU" sz="2400">
                <a:solidFill>
                  <a:srgbClr val="000000"/>
                </a:solidFill>
                <a:latin typeface="Times New Roman"/>
              </a:rPr>
              <a:t>- период завершения процесса социалистического преобразования сельского хозяйства.</a:t>
            </a:r>
            <a:endParaRPr/>
          </a:p>
        </p:txBody>
      </p:sp>
      <p:pic>
        <p:nvPicPr>
          <p:cNvPr descr="" id="75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908680" y="2852640"/>
            <a:ext cx="2391840" cy="1679040"/>
          </a:xfrm>
          <a:prstGeom prst="rect">
            <a:avLst/>
          </a:prstGeom>
        </p:spPr>
      </p:pic>
      <p:pic>
        <p:nvPicPr>
          <p:cNvPr descr="" id="76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4084560" y="1006560"/>
            <a:ext cx="2482560" cy="1682280"/>
          </a:xfrm>
          <a:prstGeom prst="rect">
            <a:avLst/>
          </a:prstGeom>
        </p:spPr>
      </p:pic>
    </p:spTree>
  </p:cSld>
  <p:transition spd="med">
    <p:fade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77" name="Прямоугольник 3"/>
          <p:cNvPicPr/>
          <p:nvPr/>
        </p:nvPicPr>
        <p:blipFill>
          <a:blip r:embed="rId1"/>
          <a:stretch>
            <a:fillRect/>
          </a:stretch>
        </p:blipFill>
        <p:spPr>
          <a:xfrm>
            <a:off x="774720" y="-73080"/>
            <a:ext cx="7173720" cy="676080"/>
          </a:xfrm>
          <a:prstGeom prst="rect">
            <a:avLst/>
          </a:prstGeom>
        </p:spPr>
      </p:pic>
      <p:sp>
        <p:nvSpPr>
          <p:cNvPr id="78" name="CustomShape 1"/>
          <p:cNvSpPr/>
          <p:nvPr/>
        </p:nvSpPr>
        <p:spPr>
          <a:xfrm>
            <a:off x="836640" y="27000"/>
            <a:ext cx="7056000" cy="50292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800">
                <a:solidFill>
                  <a:srgbClr val="000000"/>
                </a:solidFill>
                <a:latin typeface="Times New Roman"/>
              </a:rPr>
              <a:t>Ход коллективизации</a:t>
            </a:r>
            <a:endParaRPr/>
          </a:p>
        </p:txBody>
      </p:sp>
      <p:pic>
        <p:nvPicPr>
          <p:cNvPr descr="" id="79" name="Прямоугольни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79200" y="2955960"/>
            <a:ext cx="4687560" cy="2017440"/>
          </a:xfrm>
          <a:prstGeom prst="rect">
            <a:avLst/>
          </a:prstGeom>
        </p:spPr>
      </p:pic>
      <p:sp>
        <p:nvSpPr>
          <p:cNvPr id="80" name="CustomShape 2"/>
          <p:cNvSpPr/>
          <p:nvPr/>
        </p:nvSpPr>
        <p:spPr>
          <a:xfrm>
            <a:off x="139680" y="2997360"/>
            <a:ext cx="4571640" cy="19062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800">
                <a:solidFill>
                  <a:srgbClr val="000000"/>
                </a:solidFill>
                <a:latin typeface="Times New Roman"/>
              </a:rPr>
              <a:t>7 ноября 1929 г. в «Правде» появилась статья Сталина «Год великого перелома»</a:t>
            </a:r>
            <a:endParaRPr/>
          </a:p>
        </p:txBody>
      </p:sp>
      <p:pic>
        <p:nvPicPr>
          <p:cNvPr descr="" id="81" name="Прямоугольни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79200" y="4950000"/>
            <a:ext cx="4704840" cy="1719000"/>
          </a:xfrm>
          <a:prstGeom prst="rect">
            <a:avLst/>
          </a:prstGeom>
        </p:spPr>
      </p:pic>
      <p:sp>
        <p:nvSpPr>
          <p:cNvPr id="82" name="CustomShape 3"/>
          <p:cNvSpPr/>
          <p:nvPr/>
        </p:nvSpPr>
        <p:spPr>
          <a:xfrm>
            <a:off x="139680" y="5013360"/>
            <a:ext cx="4571640" cy="15840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</a:rPr>
              <a:t>от мелкого и отсталого индивидуального хозяйства к крупному и передовому коллективному земледелию». </a:t>
            </a:r>
            <a:endParaRPr/>
          </a:p>
        </p:txBody>
      </p:sp>
      <p:pic>
        <p:nvPicPr>
          <p:cNvPr descr="" id="83" name="Прямоугольник 6"/>
          <p:cNvPicPr/>
          <p:nvPr/>
        </p:nvPicPr>
        <p:blipFill>
          <a:blip r:embed="rId4"/>
          <a:stretch>
            <a:fillRect/>
          </a:stretch>
        </p:blipFill>
        <p:spPr>
          <a:xfrm>
            <a:off x="4876920" y="725400"/>
            <a:ext cx="4084200" cy="761760"/>
          </a:xfrm>
          <a:prstGeom prst="rect">
            <a:avLst/>
          </a:prstGeom>
        </p:spPr>
      </p:pic>
      <p:sp>
        <p:nvSpPr>
          <p:cNvPr id="84" name="CustomShape 4"/>
          <p:cNvSpPr/>
          <p:nvPr/>
        </p:nvSpPr>
        <p:spPr>
          <a:xfrm>
            <a:off x="4938840" y="765000"/>
            <a:ext cx="3881160" cy="64728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800">
                <a:solidFill>
                  <a:srgbClr val="000000"/>
                </a:solidFill>
                <a:latin typeface="Times New Roman"/>
              </a:rPr>
              <a:t>Конец декабря 1929 г. </a:t>
            </a:r>
            <a:endParaRPr/>
          </a:p>
        </p:txBody>
      </p:sp>
      <p:pic>
        <p:nvPicPr>
          <p:cNvPr descr="" id="85" name="Прямоугольник 7"/>
          <p:cNvPicPr/>
          <p:nvPr/>
        </p:nvPicPr>
        <p:blipFill>
          <a:blip r:embed="rId5"/>
          <a:stretch>
            <a:fillRect/>
          </a:stretch>
        </p:blipFill>
        <p:spPr>
          <a:xfrm>
            <a:off x="4876920" y="1663560"/>
            <a:ext cx="3998520" cy="1476000"/>
          </a:xfrm>
          <a:prstGeom prst="rect">
            <a:avLst/>
          </a:prstGeom>
        </p:spPr>
      </p:pic>
      <p:sp>
        <p:nvSpPr>
          <p:cNvPr id="86" name="CustomShape 5"/>
          <p:cNvSpPr/>
          <p:nvPr/>
        </p:nvSpPr>
        <p:spPr>
          <a:xfrm>
            <a:off x="4938840" y="1700280"/>
            <a:ext cx="3881160" cy="13680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Конец нэпа и переход к политике «ликвидации кулачества как класса». </a:t>
            </a:r>
            <a:endParaRPr/>
          </a:p>
        </p:txBody>
      </p:sp>
      <p:pic>
        <p:nvPicPr>
          <p:cNvPr descr="" id="87" name="Прямоугольник 8"/>
          <p:cNvPicPr/>
          <p:nvPr/>
        </p:nvPicPr>
        <p:blipFill>
          <a:blip r:embed="rId6"/>
          <a:stretch>
            <a:fillRect/>
          </a:stretch>
        </p:blipFill>
        <p:spPr>
          <a:xfrm>
            <a:off x="4809960" y="4327560"/>
            <a:ext cx="4204800" cy="2115720"/>
          </a:xfrm>
          <a:prstGeom prst="rect">
            <a:avLst/>
          </a:prstGeom>
        </p:spPr>
      </p:pic>
      <p:sp>
        <p:nvSpPr>
          <p:cNvPr id="88" name="CustomShape 6"/>
          <p:cNvSpPr/>
          <p:nvPr/>
        </p:nvSpPr>
        <p:spPr>
          <a:xfrm>
            <a:off x="4896000" y="4365720"/>
            <a:ext cx="3995280" cy="200304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>
                <a:solidFill>
                  <a:srgbClr val="000000"/>
                </a:solidFill>
                <a:latin typeface="Times New Roman"/>
              </a:rPr>
              <a:t>постановление ЦК ВКП(б) «О темпе коллективизации и мерах помощи государства колхозному строительству». </a:t>
            </a:r>
            <a:endParaRPr/>
          </a:p>
          <a:p>
            <a:pPr algn="ctr"/>
            <a:r>
              <a:rPr b="1" lang="ru-RU">
                <a:solidFill>
                  <a:srgbClr val="000000"/>
                </a:solidFill>
                <a:latin typeface="Times New Roman"/>
              </a:rPr>
              <a:t>Оно устанавливало жесткие сроки завершения коллективизации</a:t>
            </a:r>
            <a:endParaRPr/>
          </a:p>
        </p:txBody>
      </p:sp>
      <p:pic>
        <p:nvPicPr>
          <p:cNvPr descr="" id="89" name="Прямоугольник 9"/>
          <p:cNvPicPr/>
          <p:nvPr/>
        </p:nvPicPr>
        <p:blipFill>
          <a:blip r:embed="rId7"/>
          <a:stretch>
            <a:fillRect/>
          </a:stretch>
        </p:blipFill>
        <p:spPr>
          <a:xfrm>
            <a:off x="4876920" y="3389400"/>
            <a:ext cx="4071600" cy="731520"/>
          </a:xfrm>
          <a:prstGeom prst="rect">
            <a:avLst/>
          </a:prstGeom>
        </p:spPr>
      </p:pic>
      <p:sp>
        <p:nvSpPr>
          <p:cNvPr id="90" name="CustomShape 7"/>
          <p:cNvSpPr/>
          <p:nvPr/>
        </p:nvSpPr>
        <p:spPr>
          <a:xfrm>
            <a:off x="4938840" y="3429000"/>
            <a:ext cx="3952440" cy="62028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800">
                <a:solidFill>
                  <a:srgbClr val="000000"/>
                </a:solidFill>
                <a:latin typeface="Times New Roman"/>
              </a:rPr>
              <a:t>5 января 1930 г. </a:t>
            </a:r>
            <a:endParaRPr/>
          </a:p>
        </p:txBody>
      </p:sp>
      <p:pic>
        <p:nvPicPr>
          <p:cNvPr descr="" id="91" name="Picture 3"/>
          <p:cNvPicPr/>
          <p:nvPr/>
        </p:nvPicPr>
        <p:blipFill>
          <a:blip r:embed="rId8"/>
          <a:stretch>
            <a:fillRect/>
          </a:stretch>
        </p:blipFill>
        <p:spPr>
          <a:xfrm>
            <a:off x="639720" y="689040"/>
            <a:ext cx="3569760" cy="2220480"/>
          </a:xfrm>
          <a:prstGeom prst="rect">
            <a:avLst/>
          </a:prstGeom>
        </p:spPr>
      </p:pic>
    </p:spTree>
  </p:cSld>
  <p:transition spd="med">
    <p:fade/>
  </p:transition>
</p:sld>
</file>

<file path=ppt/slides/slide8.xml><?xml version="1.0" encoding="UTF-8" standalone="yes"?>
<p:sld xmlns:a="http://schemas.openxmlformats.org/drawingml/2006/main" xmlns:p="http://schemas.openxmlformats.org/presentationml/2006/main" xmlns:r="http://schemas.openxmlformats.org/officeDocument/2006/relationships"><p:cSld><p:spTree><p:nvGrpSpPr>        <p:cNvPr id="1" name=""/>        <p:cNvGrpSpPr/>        <p:nvPr/>      </p:nvGrpSpPr>      <p:grpSpPr>        <a:xfrm>          <a:off x="0" y="0"/>          <a:ext cx="0" cy="0"/>          <a:chOff x="0" y="0"/>          <a:chExt cx="0" cy="0"/>        </a:xfrm>      </p:grpSpPr><p:pic><p:nvPicPr><p:cNvPr descr="" id="92" name="Прямоугольник 1"/><p:cNvPicPr/><p:nvPr/></p:nvPicPr><p:blipFill><a:blip r:embed="rId1"></a:blip><a:stretch><a:fillRect/></a:stretch></p:blipFill><p:spPr><a:xfrm><a:off x="189000" y="3608280"/><a:ext cx="4694040" cy="3090600"/></a:xfrm><a:prstGeom prst="rect"><a:avLst/></a:prstGeom></p:spPr></p:pic><p:sp><p:nvSpPr><p:cNvPr id="93" name="CustomShape 1"/><p:cNvSpPr/><p:nvPr/></p:nvSpPr><p:spPr><a:xfrm><a:off x="250920" y="3645000"/><a:ext cx="4536720" cy="2980800"/></a:xfrm><a:prstGeom prst="rect"><a:avLst></a:avLst></a:prstGeom></p:spPr><p:txBody><a:bodyPr anchor="ctr" bIns="45000" lIns="90000" rIns="90000" tIns="45000"/><a:p><a:pPr algn="ctr"></a:pPr><a:r><a:rPr b="1" lang="ru-RU" sz="2200"><a:solidFill><a:srgbClr val="000000"/></a:solidFill><a:latin typeface="Times New Roman"/></a:rPr><a:t>С конца 1929 г. до середины 1930 г. было раскулачено свыше 320 тыс. крестьянских хозяйств. </a:t></a:r><a:endParaRPr/></a:p><a:p><a:pPr algn="ctr"></a:pPr><a:r><a:rPr b="1" lang="ru-RU" sz="2200"><a:solidFill><a:srgbClr val="000000"/></a:solidFill><a:latin typeface="Times New Roman"/></a:rPr><a:t>Их имущество стоимостью более 175 млн. рублей перешло колхозам. Остатки личного имущества кулаков разделили между собой их односельчане.</a:t></a:r><a:endParaRPr/></a:p></p:txBody></p:sp><p:pic><p:nvPicPr><p:cNvPr descr="" id="94" name="Прямоугольник 2"/><p:cNvPicPr/><p:nvPr/></p:nvPicPr><p:blipFill><a:blip r:embed="rId2"></a:blip><a:stretch><a:fillRect/></a:stretch></p:blipFill><p:spPr><a:xfrm><a:off x="2687760" y="-66600"/><a:ext cx="3236400" cy="590040"/></a:xfrm><a:prstGeom prst="rect"><a:avLst/></a:prstGeom></p:spPr></p:pic><p:sp><p:nvSpPr><p:cNvPr id="95" name="CustomShape 2"/><p:cNvSpPr/><p:nvPr/></p:nvSpPr><p:spPr><a:xfrm><a:off x="3097080" y="973080"/><a:ext cx="2460240" cy="502920"/></a:xfrm><a:prstGeom prst="rect"><a:avLst></a:avLst></a:prstGeom><a:solidFill><a:srgbClr val="00b050"/></a:solidFill><a:ln w="38160"><a:solidFill><a:srgbClr val="ffffff"/></a:solidFill><a:round/></a:ln></p:spPr><p:txBody><a:bodyPr anchor="ctr" bIns="45000" lIns="90000" rIns="90000" tIns="45000"/><a:p><a:pPr algn="ctr"></a:pPr><a:r><a:rPr b="1" lang="ru-RU" sz="3600"><a:solidFill><a:srgbClr val="000000"/></a:solidFill><a:latin typeface="Times New Roman"/></a:rPr><a:t>Цели</a:t></a:r><a:endParaRPr/></a:p></p:txBody></p:sp><p:pic><p:nvPicPr><p:cNvPr descr="" id="96" name="Прямоугольник 5"/><p:cNvPicPr/><p:nvPr/></p:nvPicPr><p:blipFill><a:blip r:embed="rId3"></a:blip><a:stretch><a:fillRect/></a:stretch></p:blipFill><p:spPr><a:xfrm><a:off x="189000" y="1932120"/><a:ext cx="4650840" cy="1572840"/></a:xfrm><a:prstGeom prst="rect"><a:avLst/></a:prstGeom></p:spPr></p:pic><p:sp><p:nvSpPr><p:cNvPr id="97" name="CustomShape 3"/><p:cNvSpPr/><p:nvPr/></p:nvSpPr><p:spPr><a:xfrm><a:off x="250920" y="1989000"/><a:ext cx="4536720" cy="1439640"/></a:xfrm><a:prstGeom prst="rect"><a:avLst></a:avLst></a:prstGeom></p:spPr><p:txBody><a:bodyPr anchor="ctr" bIns="45000" lIns="90000" rIns="90000" tIns="45000"/><a:p><a:pPr algn="ctr"></a:pPr><a:r><a:rPr b="1" lang="ru-RU" sz="2800"><a:solidFill><a:srgbClr val="000000"/></a:solidFill><a:latin typeface="Times New Roman"/></a:rPr><a:t>обеспечение коллективных хозяйств материальной базой</a:t></a:r><a:endParaRPr/></a:p></p:txBody></p:sp><p:pic><p:nvPicPr><p:cNvPr descr="" id="98" name="Прямоугольник 6"/><p:cNvPicPr/><p:nvPr/></p:nvPicPr><p:blipFill><a:blip r:embed="rId4"></a:blip><a:stretch><a:fillRect/></a:stretch></p:blipFill><p:spPr><a:xfrm><a:off x="5029200" y="1951200"/><a:ext cx="4127040" cy="1553760"/></a:xfrm><a:prstGeom prst="rect"><a:avLst/></a:prstGeom></p:spPr></p:pic><p:sp><p:nvSpPr><p:cNvPr id="99" name="CustomShape 4"/><p:cNvSpPr/><p:nvPr/></p:nvSpPr><p:spPr><a:xfrm><a:off x="5156280" y="1989000"/><a:ext cx="3808080" cy="1439640"/></a:xfrm><a:prstGeom prst="rect"><a:avLst></a:avLst></a:prstGeom></p:spPr><p:txBody><a:bodyPr anchor="ctr" bIns="45000" lIns="90000" rIns="90000" tIns="45000"/><a:p><a:pPr algn="ctr"></a:pPr><a:r><a:rPr b="1" lang="ru-RU" sz="2400"><a:solidFill><a:srgbClr val="000000"/></a:solidFill><a:latin typeface="Times New Roman"/></a:rPr><a:t>Ликвидация враждебного по отношению к власти класса</a:t></a:r><a:endParaRPr/></a:p></p:txBody></p:sp><p:cxnSp><p:nvCxnSpPr><p:cNvPr id="100" name="Line 5"/><p:cNvCxnSpPr></p:cNvCxnSpPr><p:nvPr/></p:nvCxnSpPr><p:spPr><1pic:xfrm><a:off x="2514600" y="1495080"/><a:ext cx="1812960" cy="437040"/></1pic:xfrm><a:prstGeom prst="straightConnector1"><a:avLst/></a:prstGeom><a:ln w="28440"><a:solidFill><a:srgbClr val="00b050"/></a:solidFill><a:round/><a:tailEnd len="med" type="triangle" w="med"/></a:ln></p:spPr></p:cxnSp><p:cxnSp><p:nvCxnSpPr><p:cNvPr id="101" name="Line 6"/><p:cNvCxnSpPr></p:cNvCxnSpPr><p:nvPr/></p:nvCxnSpPr><p:spPr><xfrm><a:off x="4327200" y="1495080"/><a:ext cx="2765880" cy="456120"/></xfrm><a:prstGeom prst="straightConnector1"><a:avLst/></a:prstGeom><a:ln w="28440"><a:solidFill><a:srgbClr val="00b050"/></a:solidFill><a:round/><a:tailEnd len="med" type="triangle" w="med"/></a:ln></p:spPr></p:cxnSp><p:pic><p:nvPicPr><p:cNvPr descr="" id="102" name="Прямоугольник 1026"/><p:cNvPicPr/><p:nvPr/></p:nvPicPr><p:blipFill><a:blip r:embed="rId5"></a:blip><a:stretch><a:fillRect/></a:stretch></p:blipFill><p:spPr><a:xfrm><a:off x="5059440" y="3608280"/><a:ext cx="4047840" cy="3090600"/></a:xfrm><a:prstGeom prst="rect"><a:avLst/></a:prstGeom></p:spPr></p:pic><p:sp><p:nvSpPr><p:cNvPr id="103" name="CustomShape 7"/><p:cNvSpPr/><p:nvPr/></p:nvSpPr><p:spPr><a:xfrm><a:off x="5156280" y="3645000"/><a:ext cx="3808080" cy="2980800"/></a:xfrm><a:prstGeom prst="rect"><a:avLst></a:avLst></a:prstGeom></p:spPr><p:txBody><a:bodyPr anchor="ctr" bIns="45000" lIns="90000" rIns="90000" tIns="45000"/><a:p><a:pPr algn="ctr"></a:pPr><a:r><a:rPr b="1" lang="ru-RU" sz="2000"><a:solidFill><a:srgbClr val="000000"/></a:solidFill><a:latin typeface="Times New Roman"/></a:rPr><a:t> </a:t></a:r><a:r><a:rPr b="1" lang="ru-RU" sz="2000"><a:solidFill><a:srgbClr val="000000"/></a:solidFill><a:latin typeface="Times New Roman"/></a:rPr><a:t>за 1930—1931 годы, как указано в справке Отдела по спецпереселенцам ГУЛАГа ОГПУ, было отправлено на спецпоселение 381 026 семей общей численностью 1 803 392 человека. За 1932—1940 годы в спецпоселения прибыло еще 489 822 раскулаченных</a:t></a:r><a:endParaRPr/></a:p></p:txBody></p:sp></p:spTree></p:cSld><p:transition spd="med"><p:fade/></p:transition>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04" name="Прямоугольник 3"/>
          <p:cNvPicPr/>
          <p:nvPr/>
        </p:nvPicPr>
        <p:blipFill>
          <a:blip r:embed="rId1"/>
          <a:stretch>
            <a:fillRect/>
          </a:stretch>
        </p:blipFill>
        <p:spPr>
          <a:xfrm>
            <a:off x="2023920" y="304920"/>
            <a:ext cx="5157360" cy="1315800"/>
          </a:xfrm>
          <a:prstGeom prst="rect">
            <a:avLst/>
          </a:prstGeom>
        </p:spPr>
      </p:pic>
      <p:sp>
        <p:nvSpPr>
          <p:cNvPr id="105" name="CustomShape 1"/>
          <p:cNvSpPr/>
          <p:nvPr/>
        </p:nvSpPr>
        <p:spPr>
          <a:xfrm>
            <a:off x="2085840" y="414360"/>
            <a:ext cx="5040000" cy="113148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Крестьяне оказывали  сопротивление массовому раскулачиванию</a:t>
            </a:r>
            <a:endParaRPr/>
          </a:p>
        </p:txBody>
      </p:sp>
      <p:pic>
        <p:nvPicPr>
          <p:cNvPr descr="" id="106" name="Прямоугольни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311040" y="1865160"/>
            <a:ext cx="3931920" cy="1725120"/>
          </a:xfrm>
          <a:prstGeom prst="rect">
            <a:avLst/>
          </a:prstGeom>
        </p:spPr>
      </p:pic>
      <p:sp>
        <p:nvSpPr>
          <p:cNvPr id="107" name="CustomShape 2"/>
          <p:cNvSpPr/>
          <p:nvPr/>
        </p:nvSpPr>
        <p:spPr>
          <a:xfrm>
            <a:off x="461880" y="1927080"/>
            <a:ext cx="3568320" cy="158724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</a:rPr>
              <a:t>убийства активистов, поджоги зданий Советов, террористические акты. </a:t>
            </a:r>
            <a:endParaRPr/>
          </a:p>
        </p:txBody>
      </p:sp>
      <p:pic>
        <p:nvPicPr>
          <p:cNvPr descr="" id="108" name="Прямоугольни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5048280" y="1889280"/>
            <a:ext cx="3711240" cy="1695240"/>
          </a:xfrm>
          <a:prstGeom prst="rect">
            <a:avLst/>
          </a:prstGeom>
        </p:spPr>
      </p:pic>
      <p:sp>
        <p:nvSpPr>
          <p:cNvPr id="109" name="CustomShape 3"/>
          <p:cNvSpPr/>
          <p:nvPr/>
        </p:nvSpPr>
        <p:spPr>
          <a:xfrm>
            <a:off x="5110200" y="1927080"/>
            <a:ext cx="3569760" cy="15840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2400">
                <a:solidFill>
                  <a:srgbClr val="000000"/>
                </a:solidFill>
                <a:latin typeface="Times New Roman"/>
              </a:rPr>
              <a:t>отказ от вступления в колхозы, уничтожение скота, инвентаря</a:t>
            </a:r>
            <a:endParaRPr/>
          </a:p>
        </p:txBody>
      </p:sp>
      <p:cxnSp>
        <p:nvCxnSpPr>
          <p:cNvPr id="110" name="Line 4"/>
          <p:cNvCxnSpPr/>
          <p:nvPr/>
        </p:nvCxnSpPr>
        <p:spPr>
          <xfrm>
            <a:off x="2734920" y="1546200"/>
            <a:ext cx="360" cy="381240"/>
          </xfrm>
          <a:prstGeom prst="straightConnector1">
            <a:avLst/>
          </a:prstGeom>
          <a:ln w="28440">
            <a:solidFill>
              <a:srgbClr val="e46c0a"/>
            </a:solidFill>
            <a:round/>
            <a:tailEnd len="med" type="triangle" w="med"/>
          </a:ln>
        </p:spPr>
      </p:cxnSp>
      <p:cxnSp>
        <p:nvCxnSpPr>
          <p:cNvPr id="111" name="Line 5"/>
          <p:cNvCxnSpPr/>
          <p:nvPr/>
        </p:nvCxnSpPr>
        <p:spPr>
          <xfrm>
            <a:off x="6262560" y="1546200"/>
            <a:ext cx="360" cy="381240"/>
          </xfrm>
          <a:prstGeom prst="straightConnector1">
            <a:avLst/>
          </a:prstGeom>
          <a:ln w="28440">
            <a:solidFill>
              <a:srgbClr val="e46c0a"/>
            </a:solidFill>
            <a:round/>
            <a:tailEnd len="med" type="triangle" w="med"/>
          </a:ln>
        </p:spPr>
      </p:cxnSp>
      <p:pic>
        <p:nvPicPr>
          <p:cNvPr descr="" id="112" name="Прямоугольник 10"/>
          <p:cNvPicPr/>
          <p:nvPr/>
        </p:nvPicPr>
        <p:blipFill>
          <a:blip r:embed="rId4"/>
          <a:stretch>
            <a:fillRect/>
          </a:stretch>
        </p:blipFill>
        <p:spPr>
          <a:xfrm>
            <a:off x="1663560" y="4309920"/>
            <a:ext cx="5882760" cy="682200"/>
          </a:xfrm>
          <a:prstGeom prst="rect">
            <a:avLst/>
          </a:prstGeom>
        </p:spPr>
      </p:pic>
      <p:sp>
        <p:nvSpPr>
          <p:cNvPr id="113" name="CustomShape 6"/>
          <p:cNvSpPr/>
          <p:nvPr/>
        </p:nvSpPr>
        <p:spPr>
          <a:xfrm>
            <a:off x="1727280" y="4344840"/>
            <a:ext cx="5763960" cy="5760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Причины голода 1932-1933 гг</a:t>
            </a:r>
            <a:endParaRPr/>
          </a:p>
        </p:txBody>
      </p:sp>
      <p:pic>
        <p:nvPicPr>
          <p:cNvPr descr="" id="114" name="Прямоугольник 11"/>
          <p:cNvPicPr/>
          <p:nvPr/>
        </p:nvPicPr>
        <p:blipFill>
          <a:blip r:embed="rId5"/>
          <a:stretch>
            <a:fillRect/>
          </a:stretch>
        </p:blipFill>
        <p:spPr>
          <a:xfrm>
            <a:off x="189000" y="5291280"/>
            <a:ext cx="2315880" cy="969480"/>
          </a:xfrm>
          <a:prstGeom prst="rect">
            <a:avLst/>
          </a:prstGeom>
        </p:spPr>
      </p:pic>
      <p:sp>
        <p:nvSpPr>
          <p:cNvPr id="115" name="CustomShape 7"/>
          <p:cNvSpPr/>
          <p:nvPr/>
        </p:nvSpPr>
        <p:spPr>
          <a:xfrm>
            <a:off x="285840" y="5383080"/>
            <a:ext cx="2071440" cy="8028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Истребление скота</a:t>
            </a:r>
            <a:endParaRPr/>
          </a:p>
        </p:txBody>
      </p:sp>
      <p:pic>
        <p:nvPicPr>
          <p:cNvPr descr="" id="116" name="Прямоугольник 12"/>
          <p:cNvPicPr/>
          <p:nvPr/>
        </p:nvPicPr>
        <p:blipFill>
          <a:blip r:embed="rId6"/>
          <a:stretch>
            <a:fillRect/>
          </a:stretch>
        </p:blipFill>
        <p:spPr>
          <a:xfrm>
            <a:off x="2762280" y="5291280"/>
            <a:ext cx="3120840" cy="969480"/>
          </a:xfrm>
          <a:prstGeom prst="rect">
            <a:avLst/>
          </a:prstGeom>
        </p:spPr>
      </p:pic>
      <p:sp>
        <p:nvSpPr>
          <p:cNvPr id="117" name="CustomShape 8"/>
          <p:cNvSpPr/>
          <p:nvPr/>
        </p:nvSpPr>
        <p:spPr>
          <a:xfrm>
            <a:off x="2887560" y="5383080"/>
            <a:ext cx="2798280" cy="8028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разорение деревни раскулачиванием</a:t>
            </a:r>
            <a:endParaRPr/>
          </a:p>
        </p:txBody>
      </p:sp>
      <p:pic>
        <p:nvPicPr>
          <p:cNvPr descr="" id="118" name="Прямоугольник 13"/>
          <p:cNvPicPr/>
          <p:nvPr/>
        </p:nvPicPr>
        <p:blipFill>
          <a:blip r:embed="rId7"/>
          <a:stretch>
            <a:fillRect/>
          </a:stretch>
        </p:blipFill>
        <p:spPr>
          <a:xfrm>
            <a:off x="6010200" y="5291280"/>
            <a:ext cx="3030120" cy="969480"/>
          </a:xfrm>
          <a:prstGeom prst="rect">
            <a:avLst/>
          </a:prstGeom>
        </p:spPr>
      </p:pic>
      <p:sp>
        <p:nvSpPr>
          <p:cNvPr id="119" name="CustomShape 9"/>
          <p:cNvSpPr/>
          <p:nvPr/>
        </p:nvSpPr>
        <p:spPr>
          <a:xfrm>
            <a:off x="6126120" y="5383080"/>
            <a:ext cx="2728440" cy="80280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b="1" lang="ru-RU" sz="2400">
                <a:solidFill>
                  <a:srgbClr val="000000"/>
                </a:solidFill>
                <a:latin typeface="Times New Roman"/>
              </a:rPr>
              <a:t>неблагоприятные погодные условия </a:t>
            </a:r>
            <a:endParaRPr/>
          </a:p>
        </p:txBody>
      </p:sp>
      <p:cxnSp>
        <p:nvCxnSpPr>
          <p:cNvPr id="120" name="Line 10"/>
          <p:cNvCxnSpPr/>
          <p:nvPr/>
        </p:nvCxnSpPr>
        <p:spPr>
          <xfrm>
            <a:off x="1942920" y="4921200"/>
            <a:ext cx="360" cy="462240"/>
          </xfrm>
          <a:prstGeom prst="straightConnector1">
            <a:avLst/>
          </a:prstGeom>
          <a:ln w="28440">
            <a:solidFill>
              <a:srgbClr val="00b050"/>
            </a:solidFill>
            <a:round/>
            <a:tailEnd len="med" type="triangle" w="med"/>
          </a:ln>
        </p:spPr>
      </p:cxnSp>
      <p:cxnSp>
        <p:nvCxnSpPr>
          <p:cNvPr id="121" name="Line 11"/>
          <p:cNvCxnSpPr/>
          <p:nvPr/>
        </p:nvCxnSpPr>
        <p:spPr>
          <xfrm>
            <a:off x="4287600" y="4932360"/>
            <a:ext cx="360" cy="463680"/>
          </xfrm>
          <a:prstGeom prst="straightConnector1">
            <a:avLst/>
          </a:prstGeom>
          <a:ln w="28440">
            <a:solidFill>
              <a:srgbClr val="00b050"/>
            </a:solidFill>
            <a:round/>
            <a:tailEnd len="med" type="triangle" w="med"/>
          </a:ln>
        </p:spPr>
      </p:cxnSp>
      <p:cxnSp>
        <p:nvCxnSpPr>
          <p:cNvPr id="122" name="Line 12"/>
          <p:cNvCxnSpPr/>
          <p:nvPr/>
        </p:nvCxnSpPr>
        <p:spPr>
          <xfrm>
            <a:off x="6838920" y="4944960"/>
            <a:ext cx="360" cy="463680"/>
          </xfrm>
          <a:prstGeom prst="straightConnector1">
            <a:avLst/>
          </a:prstGeom>
          <a:ln w="28440">
            <a:solidFill>
              <a:srgbClr val="00b050"/>
            </a:solidFill>
            <a:round/>
            <a:tailEnd len="med" type="triangle" w="med"/>
          </a:ln>
        </p:spPr>
      </p:cxnSp>
    </p:spTree>
  </p:cSld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AWJJH2MPE6E2-807006251-14</_dlc_DocId>
    <_dlc_DocIdUrl xmlns="4a252ca3-5a62-4c1c-90a6-29f4710e47f8">
      <Url>http://edu-sps.koiro.local/Kostroma_EDU/licei20/licei20-old/_layouts/15/DocIdRedir.aspx?ID=AWJJH2MPE6E2-807006251-14</Url>
      <Description>AWJJH2MPE6E2-807006251-14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D7ABD8AA865B24C96E71E2A890B210B" ma:contentTypeVersion="49" ma:contentTypeDescription="Создание документа." ma:contentTypeScope="" ma:versionID="490bb26808f7a35bdc9da2c5d4be462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78C897A1-EC29-4567-874C-5D67023E749F}"/>
</file>

<file path=customXml/itemProps2.xml><?xml version="1.0" encoding="utf-8"?>
<ds:datastoreItem xmlns:ds="http://schemas.openxmlformats.org/officeDocument/2006/customXml" ds:itemID="{15B00EC9-B3D1-428B-9436-DCC6220E2AB5}"/>
</file>

<file path=customXml/itemProps3.xml><?xml version="1.0" encoding="utf-8"?>
<ds:datastoreItem xmlns:ds="http://schemas.openxmlformats.org/officeDocument/2006/customXml" ds:itemID="{892B47A5-81BE-49EE-A6E2-589EAB74EC9E}"/>
</file>

<file path=customXml/itemProps4.xml><?xml version="1.0" encoding="utf-8"?>
<ds:datastoreItem xmlns:ds="http://schemas.openxmlformats.org/officeDocument/2006/customXml" ds:itemID="{BDB6A3C9-00B6-44C9-97C5-077A2C0C9FC9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0x0101001D7ABD8AA865B24C96E71E2A890B210B</vt:lpwstr>
  </property>
  <property fmtid="{D5CDD505-2E9C-101B-9397-08002B2CF9AE}" pid="4" name="_dlc_DocIdItemGuid">
    <vt:lpwstr>62ea1d82-c518-46aa-b858-dfa393c04a74</vt:lpwstr>
  </property>
</Properties>
</file>