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6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customXml" Target="../customXml/item4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9AD04-1EA0-4F05-887D-1F0814250B78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44098-658C-4162-829B-43770A002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183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4098-658C-4162-829B-43770A00206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4636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4098-658C-4162-829B-43770A00206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16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E3F9-D14A-45E0-B61F-1D58C2DE8E85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E3F9-D14A-45E0-B61F-1D58C2DE8E85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4098-658C-4162-829B-43770A00206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6913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4098-658C-4162-829B-43770A00206B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913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4098-658C-4162-829B-43770A00206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8380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4098-658C-4162-829B-43770A00206B}" type="slidenum">
              <a:rPr lang="ru-RU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380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4098-658C-4162-829B-43770A00206B}" type="slidenum">
              <a:rPr lang="ru-RU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380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4098-658C-4162-829B-43770A00206B}" type="slidenum">
              <a:rPr lang="ru-RU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38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22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48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61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34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07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34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802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122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720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59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537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71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73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166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71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21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42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5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867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19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150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34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61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3939-9592-4C7C-919A-4592C07DA9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02743-F41D-486E-AC6C-D50D73A9E1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58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library.ispu.ru:8001/history/2/11tema11/slovar11.html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ru.wikipedia.org/wiki/%D0%9F%D1%80%D0%B8%D0%BA%D0%B0%D0%B7_%E2%84%96_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ru.wikipedia.org/wiki/%D0%A4%D0%B0%D0%B9%D0%BB:%D0%9F%D1%80%D0%B8%D0%BA%D0%B0%D0%B7.jpg" TargetMode="External"/><Relationship Id="rId11" Type="http://schemas.openxmlformats.org/officeDocument/2006/relationships/hyperlink" Target="http://commons.wikimedia.org/wiki/File:Mihail_II.jpg?uselang=ru" TargetMode="External"/><Relationship Id="rId5" Type="http://schemas.openxmlformats.org/officeDocument/2006/relationships/hyperlink" Target="http://ru.wikipedia.org/wiki/%D0%A4%D0%B0%D0%B9%D0%BB:%D0%9E%D1%82%D1%80%D0%B5%D1%87%D0%B5%D0%BD%D0%B8%D0%B5%D0%93%D0%BE%D1%81%D1%83%D0%B4%D0%B0%D1%80%D1%8F.jpg" TargetMode="External"/><Relationship Id="rId10" Type="http://schemas.openxmlformats.org/officeDocument/2006/relationships/hyperlink" Target="http://www.hrono.ru/biograf/bio_k/kerenski_af.php" TargetMode="External"/><Relationship Id="rId4" Type="http://schemas.openxmlformats.org/officeDocument/2006/relationships/hyperlink" Target="http://www.antimyth.ru/mif-ob-otrechenii-nikolaya-ii-ot-prestola.html" TargetMode="External"/><Relationship Id="rId9" Type="http://schemas.openxmlformats.org/officeDocument/2006/relationships/hyperlink" Target="http://feb-web.ru/feb/rosarc/ra8/ra8-206-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3" y="620688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Февральская буржуазно-демократическая революция 1917 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498188"/>
            <a:ext cx="40324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 Причины, характер, движущие силы, формы </a:t>
            </a:r>
            <a:r>
              <a:rPr lang="ru-RU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борьбы.</a:t>
            </a:r>
            <a:endParaRPr lang="ru-RU" sz="2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5" y="3861048"/>
            <a:ext cx="4176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2. Образование Временного правительства, его программа.</a:t>
            </a:r>
            <a:endParaRPr lang="ru-RU" sz="2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04746"/>
            <a:ext cx="3674725" cy="2572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0018"/>
          <a:stretch/>
        </p:blipFill>
        <p:spPr bwMode="auto">
          <a:xfrm>
            <a:off x="4716016" y="3098352"/>
            <a:ext cx="3557632" cy="2619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0363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2716" y="116632"/>
            <a:ext cx="31683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4"/>
              </a:rPr>
              <a:t>http://www.antimyth.ru/mif-ob-otrechenii-nikolaya-ii-ot-prestola.html</a:t>
            </a:r>
            <a:endParaRPr lang="ru-RU" sz="1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3832" y="692695"/>
            <a:ext cx="3366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http://ru.wikipedia.org/wiki/%D0%A4%D0%B0%D0%B9%D0%BB:%D0%9E%D1%82%D1%80%D0%B5%D1%87%D0%B5%D0%BD%D0%B8%D0%B5%D0%93%D0%BE%D1%81%D1%83%D0%B4%D0%B0%D1%80%D1%8F.jpg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3832" y="1844824"/>
            <a:ext cx="3366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6"/>
              </a:rPr>
              <a:t>http://ru.wikipedia.org/wiki/%D0%A4%D0%B0%D0%B9%D0%BB:%D0%9F%D1%80%D0%B8%D0%BA%D0%B0%D0%B7.jpg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3832" y="2780928"/>
            <a:ext cx="3510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7"/>
              </a:rPr>
              <a:t>http://ru.wikipedia.org/wiki/%D0%9F%D1%80%D0%B8%D0%BA%D0%B0%D0%B7_%E2%84%96_1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2716" y="3501008"/>
            <a:ext cx="3411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8"/>
              </a:rPr>
              <a:t>http://library.ispu.ru:8001/history/2/11tema11/slovar11.html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0546" y="4077072"/>
            <a:ext cx="34234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9"/>
              </a:rPr>
              <a:t>http://feb-web.ru/feb/rosarc/ra8/ra8-206-.htm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5231" y="4581128"/>
            <a:ext cx="34947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0"/>
              </a:rPr>
              <a:t>http://www.hrono.ru/biograf/bio_k/kerenski_af.php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0546" y="5085184"/>
            <a:ext cx="3529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1"/>
              </a:rPr>
              <a:t>http://commons.wikimedia.org/wiki/File:Mihail_II.jpg?uselang=ru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0120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214282" y="285728"/>
          <a:ext cx="8715436" cy="598117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40073"/>
                <a:gridCol w="6975363"/>
              </a:tblGrid>
              <a:tr h="625927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Февральская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буржуазно-демократическая революция 1917 г.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Вторая 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русская революция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784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Дата: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en-US" sz="13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февраля (8 марта) 1917 года – 2 марта 1917 г (?)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3158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 революции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Буржуазно-демократический.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45594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Причины: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Первая</a:t>
                      </a:r>
                      <a:r>
                        <a:rPr lang="ru-RU" sz="13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мировая война обострила все имеющиеся в обществе противоречия.</a:t>
                      </a:r>
                      <a:endParaRPr lang="ru-RU" sz="13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Необходимость ликвидации  феодально-крепостнических пережитков, сдерживающих развитие страны.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Противоречия между помещиками и крестьянами.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Противоречия между рабочими и буржуазией.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Противоречия между центром и окраинами.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Противоречия между властью и обществом.</a:t>
                      </a:r>
                      <a:endParaRPr lang="ru-RU" sz="13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70636"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latin typeface="Times New Roman" pitchFamily="18" charset="0"/>
                          <a:cs typeface="Times New Roman" pitchFamily="18" charset="0"/>
                        </a:rPr>
                        <a:t>Основная цель: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Ликвидация феодально-крепостнических пережитков</a:t>
                      </a:r>
                      <a:r>
                        <a:rPr lang="en-US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(ликвидация</a:t>
                      </a:r>
                      <a:r>
                        <a:rPr lang="ru-RU" sz="13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монархии и установление республики, ликвидация помещичьего землевладения)</a:t>
                      </a:r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 либерализация  политической системы;  </a:t>
                      </a:r>
                      <a:r>
                        <a:rPr lang="ru-RU" sz="1300" kern="1200" dirty="0">
                          <a:latin typeface="Times New Roman" pitchFamily="18" charset="0"/>
                          <a:cs typeface="Times New Roman" pitchFamily="18" charset="0"/>
                        </a:rPr>
                        <a:t>улучшение условий труда</a:t>
                      </a:r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0584"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latin typeface="Times New Roman" pitchFamily="18" charset="0"/>
                          <a:cs typeface="Times New Roman" pitchFamily="18" charset="0"/>
                        </a:rPr>
                        <a:t>Организаторы: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Партия социалистов-революционеров, </a:t>
                      </a: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РСДРП.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27784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Движущие силы: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latin typeface="Times New Roman" pitchFamily="18" charset="0"/>
                          <a:cs typeface="Times New Roman" pitchFamily="18" charset="0"/>
                        </a:rPr>
                        <a:t>рабочие, крестьяне, </a:t>
                      </a:r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мелкая буржуазия, интеллигенция</a:t>
                      </a:r>
                      <a:r>
                        <a:rPr lang="ru-RU" sz="1300" kern="1200" dirty="0">
                          <a:latin typeface="Times New Roman" pitchFamily="18" charset="0"/>
                          <a:cs typeface="Times New Roman" pitchFamily="18" charset="0"/>
                        </a:rPr>
                        <a:t>, отдельные части армии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27784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Противники: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Сторонники императора Николая II, различные черносотенные организации, Союз 17 октября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76897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Требования: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Окончание войны, ликвидация самодержавия, ликвидация помещичьего землевладения, создание рабочего законодательства, решение национального  вопроса.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5097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формы борьбы: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Стачки, забастовки, вооруженное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восстание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, восстания крестьян, захват земель, поджоги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помещичьих усадеб.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6703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Лозунги: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«Хлеба!!!», «Верните наших мужей!» , «Долой самодержавие!»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«Долой царизм!»,  «Долой войну!»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3122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5871178"/>
              </p:ext>
            </p:extLst>
          </p:nvPr>
        </p:nvGraphicFramePr>
        <p:xfrm>
          <a:off x="0" y="1"/>
          <a:ext cx="9144000" cy="717453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28860"/>
                <a:gridCol w="6715140"/>
              </a:tblGrid>
              <a:tr h="8557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 февраля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забастовка рабочих Путиловского завода, рабочие которого требовали 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увеличения расценок на 50%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приёма на работу уволенных рабочих.</a:t>
                      </a:r>
                      <a:endParaRPr lang="ru-RU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86120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 февраля 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Поддержку им оказали рабочие Нарвской заставы и Выборгской стороны. </a:t>
                      </a:r>
                    </a:p>
                  </a:txBody>
                  <a:tcPr anchor="ctr"/>
                </a:tc>
              </a:tr>
              <a:tr h="6022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 февраля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empus Sans ITC" pitchFamily="82" charset="0"/>
                          <a:ea typeface="+mn-ea"/>
                          <a:cs typeface="+mn-cs"/>
                        </a:rPr>
                        <a:t>демонстрация женщин, лозунги: «Хлеба!», «Долой войну!»,  «Верните мужей!»</a:t>
                      </a:r>
                    </a:p>
                  </a:txBody>
                  <a:tcPr anchor="ctr"/>
                </a:tc>
              </a:tr>
              <a:tr h="970127">
                <a:tc>
                  <a:txBody>
                    <a:bodyPr/>
                    <a:lstStyle/>
                    <a:p>
                      <a:pPr algn="ctr"/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февраля: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empus Sans ITC" pitchFamily="82" charset="0"/>
                          <a:ea typeface="+mn-ea"/>
                          <a:cs typeface="+mn-cs"/>
                        </a:rPr>
                        <a:t>всеобщая политическая стачка. Лозунги: «Долой царизм!», «Долой самодержавие!», «Долой войну!».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empus Sans ITC" pitchFamily="82" charset="0"/>
                        </a:rPr>
                        <a:t> </a:t>
                      </a:r>
                    </a:p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Была распущена. Государственная Дума</a:t>
                      </a:r>
                      <a:endParaRPr lang="ru-RU" sz="1600" b="0" kern="1200" dirty="0" smtClean="0">
                        <a:solidFill>
                          <a:schemeClr val="tx1"/>
                        </a:solidFill>
                        <a:latin typeface="Tempus Sans ITC" pitchFamily="82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69886">
                <a:tc>
                  <a:txBody>
                    <a:bodyPr/>
                    <a:lstStyle/>
                    <a:p>
                      <a:pPr algn="ctr"/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февраля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empus Sans ITC" pitchFamily="82" charset="0"/>
                          <a:ea typeface="+mn-ea"/>
                          <a:cs typeface="+mn-cs"/>
                        </a:rPr>
                        <a:t>Политическая стачка перерастает в восстание</a:t>
                      </a:r>
                    </a:p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empus Sans ITC" pitchFamily="82" charset="0"/>
                          <a:ea typeface="+mn-ea"/>
                          <a:cs typeface="+mn-cs"/>
                        </a:rPr>
                        <a:t>Начало перехода Петроградского гарнизона на сторону восставших.</a:t>
                      </a:r>
                    </a:p>
                    <a:p>
                      <a:pPr marL="342900" indent="-342900">
                        <a:buFont typeface="Wingdings" pitchFamily="2" charset="2"/>
                        <a:buNone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empus Sans ITC" pitchFamily="82" charset="0"/>
                          <a:ea typeface="+mn-ea"/>
                          <a:cs typeface="+mn-cs"/>
                        </a:rPr>
                        <a:t>        4 рота Павловского полка открыла огонь по конной полиции. </a:t>
                      </a:r>
                    </a:p>
                  </a:txBody>
                  <a:tcPr/>
                </a:tc>
              </a:tr>
              <a:tr h="1109345">
                <a:tc>
                  <a:txBody>
                    <a:bodyPr/>
                    <a:lstStyle/>
                    <a:p>
                      <a:pPr algn="ctr"/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 февраля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 Исполком Совета рабочих и солдатских депутатов Петрограда, </a:t>
                      </a:r>
                    </a:p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Временный комитет Думы, взявший на себя инициативу «восстановления государственного и общественного порядка».</a:t>
                      </a:r>
                    </a:p>
                  </a:txBody>
                  <a:tcPr/>
                </a:tc>
              </a:tr>
              <a:tr h="7033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марта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сторону восставших перешел</a:t>
                      </a:r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Петроградский военный гарнизон.</a:t>
                      </a:r>
                      <a:endParaRPr lang="ru-RU" sz="2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6118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марта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подписание Николаем 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акта об отречении от престола.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197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41587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ночь на 2 марта царские министры, были заключены в Петропавловскую крепость.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116632"/>
            <a:ext cx="3955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Император отменил своё решение о подавлении восстания силой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39343" y="4437112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Дал своё согласие на формирование российского правительства, которое будет ответственно перед Думой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627"/>
          <a:stretch/>
        </p:blipFill>
        <p:spPr bwMode="auto">
          <a:xfrm>
            <a:off x="323528" y="2708920"/>
            <a:ext cx="416115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92697"/>
            <a:ext cx="3955775" cy="26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0149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4846" y="0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 марта в газете «Известия» был опубликован </a:t>
            </a:r>
          </a:p>
          <a:p>
            <a:pPr algn="ctr"/>
            <a:r>
              <a:rPr lang="ru-RU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Приказ № 1.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593907" y="88640"/>
            <a:ext cx="396044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3717032"/>
            <a:ext cx="43624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Главным в приказе № 1 был третий пункт, согласно которому во всех политических выступлениях воинские части подчинялись теперь не офицерам, а своим выборным комитетам и Совету.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569" y="1916832"/>
            <a:ext cx="4362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Создавались </a:t>
            </a:r>
            <a:r>
              <a:rPr lang="ru-RU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выборные комитеты из представителей нижних чинов.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253240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2568" y="5135324"/>
            <a:ext cx="4032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Возглавил правительство председатель </a:t>
            </a:r>
          </a:p>
          <a:p>
            <a:pPr algn="ctr"/>
            <a:r>
              <a:rPr lang="ru-RU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объединённого комитета Земского союза и Союза городов Г. Е. Львов.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374" y="116632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 вечеру Временным комитетом был объявлен состав Совета Министров Временного </a:t>
            </a:r>
            <a:r>
              <a:rPr lang="ru-RU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правительства числом </a:t>
            </a:r>
            <a:r>
              <a:rPr lang="ru-RU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11 человек.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892" y="3093250"/>
            <a:ext cx="4203946" cy="356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2974" y="-8113"/>
            <a:ext cx="3753545" cy="516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310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8103" y="5415406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0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Петросовета</a:t>
            </a:r>
            <a:r>
              <a:rPr lang="ru-RU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 состав Временного правительства вошёл Керенский, занявший пост министра юстиции.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036" y="116632"/>
            <a:ext cx="4034599" cy="529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746430"/>
            <a:ext cx="4355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следующий день, 4 </a:t>
            </a:r>
            <a:r>
              <a:rPr lang="ru-RU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марта</a:t>
            </a:r>
            <a:r>
              <a:rPr lang="ru-RU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в газетах были опубликованы два манифеста — Манифест об отречении Николая II и Манифест об отречении Михаила Александровича, а 7 </a:t>
            </a:r>
            <a:r>
              <a:rPr lang="ru-RU" sz="28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марта </a:t>
            </a:r>
            <a:r>
              <a:rPr lang="ru-RU" sz="28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— декларация с политической программой Временного правительства</a:t>
            </a:r>
          </a:p>
        </p:txBody>
      </p:sp>
    </p:spTree>
    <p:extLst>
      <p:ext uri="{BB962C8B-B14F-4D97-AF65-F5344CB8AC3E}">
        <p14:creationId xmlns:p14="http://schemas.microsoft.com/office/powerpoint/2010/main" xmlns="" val="258851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293"/>
            <a:ext cx="3960440" cy="682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321"/>
            <a:ext cx="3998371" cy="681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330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44007" y="685422"/>
            <a:ext cx="39580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декларация </a:t>
            </a:r>
            <a:r>
              <a:rPr lang="ru-RU" sz="2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политической программой Временного правительства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-9493"/>
            <a:ext cx="17856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марта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544" y="606654"/>
            <a:ext cx="374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Манифест об отречении Николая II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876" y="5439116"/>
            <a:ext cx="40057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Манифест об отречении Михаила Александровича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0"/>
            <a:ext cx="1901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марта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432" y="1108692"/>
            <a:ext cx="3648069" cy="48640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67575" y="1844824"/>
            <a:ext cx="43249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довести войну «до победного конца»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4006" y="2708920"/>
            <a:ext cx="39580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ввести ряд политических </a:t>
            </a:r>
            <a:r>
              <a:rPr lang="ru-RU" sz="2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свобод </a:t>
            </a:r>
            <a:endParaRPr lang="ru-RU" sz="20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8103" y="3416806"/>
            <a:ext cx="40345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приступить к подготовке созыва Учредительного собрания,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29402" y="4623508"/>
            <a:ext cx="41569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В аграрной политике Временное правительство ограничилось указом о передаче государству кабинетских земель и удельных земель </a:t>
            </a:r>
          </a:p>
        </p:txBody>
      </p:sp>
    </p:spTree>
    <p:extLst>
      <p:ext uri="{BB962C8B-B14F-4D97-AF65-F5344CB8AC3E}">
        <p14:creationId xmlns:p14="http://schemas.microsoft.com/office/powerpoint/2010/main" xmlns="" val="4100963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4a252ca3-5a62-4c1c-90a6-29f4710e47f8">AWJJH2MPE6E2-807006251-8</_dlc_DocId>
    <_dlc_DocIdUrl xmlns="4a252ca3-5a62-4c1c-90a6-29f4710e47f8">
      <Url>http://edu-sps.koiro.local/Kostroma_EDU/licei20/licei20-old/_layouts/15/DocIdRedir.aspx?ID=AWJJH2MPE6E2-807006251-8</Url>
      <Description>AWJJH2MPE6E2-807006251-8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D7ABD8AA865B24C96E71E2A890B210B" ma:contentTypeVersion="49" ma:contentTypeDescription="Создание документа." ma:contentTypeScope="" ma:versionID="490bb26808f7a35bdc9da2c5d4be4624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99584D-A4F1-4224-805B-8998AC4F5CE7}"/>
</file>

<file path=customXml/itemProps2.xml><?xml version="1.0" encoding="utf-8"?>
<ds:datastoreItem xmlns:ds="http://schemas.openxmlformats.org/officeDocument/2006/customXml" ds:itemID="{9A793F78-71FA-43FB-8BF7-9EA98C1F9F4E}"/>
</file>

<file path=customXml/itemProps3.xml><?xml version="1.0" encoding="utf-8"?>
<ds:datastoreItem xmlns:ds="http://schemas.openxmlformats.org/officeDocument/2006/customXml" ds:itemID="{65DE173D-6C44-454D-BCD6-1FF1619EB60E}"/>
</file>

<file path=customXml/itemProps4.xml><?xml version="1.0" encoding="utf-8"?>
<ds:datastoreItem xmlns:ds="http://schemas.openxmlformats.org/officeDocument/2006/customXml" ds:itemID="{451D50C3-2165-4ECC-BF28-B5703D1119A4}"/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581</Words>
  <Application>Microsoft Office PowerPoint</Application>
  <PresentationFormat>Экран (4:3)</PresentationFormat>
  <Paragraphs>91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29</cp:revision>
  <dcterms:created xsi:type="dcterms:W3CDTF">2012-10-14T09:34:58Z</dcterms:created>
  <dcterms:modified xsi:type="dcterms:W3CDTF">2013-01-10T13:19:14Z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0x0101001D7ABD8AA865B24C96E71E2A890B210B</vt:lpwstr>
  </property>
  <property fmtid="{D5CDD505-2E9C-101B-9397-08002B2CF9AE}" pid="4" name="_dlc_DocIdItemGuid">
    <vt:lpwstr>6cc753b2-8146-497f-acfd-0b16d0fd8a87</vt:lpwstr>
  </property>
</Properties>
</file>