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22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92" r:id="rId12"/>
    <p:sldId id="282" r:id="rId13"/>
    <p:sldId id="265" r:id="rId14"/>
    <p:sldId id="266" r:id="rId15"/>
    <p:sldId id="267" r:id="rId16"/>
    <p:sldId id="268" r:id="rId17"/>
    <p:sldId id="271" r:id="rId18"/>
    <p:sldId id="287" r:id="rId19"/>
    <p:sldId id="272" r:id="rId20"/>
    <p:sldId id="273" r:id="rId21"/>
    <p:sldId id="285" r:id="rId22"/>
    <p:sldId id="286" r:id="rId23"/>
    <p:sldId id="274" r:id="rId24"/>
    <p:sldId id="275" r:id="rId25"/>
    <p:sldId id="276" r:id="rId26"/>
    <p:sldId id="288" r:id="rId27"/>
    <p:sldId id="277" r:id="rId28"/>
    <p:sldId id="278" r:id="rId29"/>
    <p:sldId id="279" r:id="rId30"/>
    <p:sldId id="280" r:id="rId31"/>
    <p:sldId id="281" r:id="rId32"/>
    <p:sldId id="290" r:id="rId33"/>
    <p:sldId id="291" r:id="rId34"/>
    <p:sldId id="289" r:id="rId35"/>
    <p:sldId id="283" r:id="rId36"/>
    <p:sldId id="293" r:id="rId37"/>
    <p:sldId id="295" r:id="rId38"/>
    <p:sldId id="297" r:id="rId39"/>
    <p:sldId id="298" r:id="rId40"/>
    <p:sldId id="269" r:id="rId41"/>
    <p:sldId id="284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ustomXml" Target="../customXml/item1.xml"/><Relationship Id="rId50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52400" y="2286000"/>
            <a:ext cx="1463675" cy="2182813"/>
            <a:chOff x="96" y="1440"/>
            <a:chExt cx="922" cy="1375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96" y="1440"/>
              <a:ext cx="913" cy="1375"/>
              <a:chOff x="96" y="1440"/>
              <a:chExt cx="913" cy="1375"/>
            </a:xfrm>
          </p:grpSpPr>
          <p:sp>
            <p:nvSpPr>
              <p:cNvPr id="11" name="Freeform 4"/>
              <p:cNvSpPr>
                <a:spLocks/>
              </p:cNvSpPr>
              <p:nvPr/>
            </p:nvSpPr>
            <p:spPr bwMode="ltGray">
              <a:xfrm>
                <a:off x="181" y="1574"/>
                <a:ext cx="742" cy="1110"/>
              </a:xfrm>
              <a:custGeom>
                <a:avLst/>
                <a:gdLst/>
                <a:ahLst/>
                <a:cxnLst>
                  <a:cxn ang="0">
                    <a:pos x="370" y="0"/>
                  </a:cxn>
                  <a:cxn ang="0">
                    <a:pos x="0" y="554"/>
                  </a:cxn>
                  <a:cxn ang="0">
                    <a:pos x="370" y="1109"/>
                  </a:cxn>
                  <a:cxn ang="0">
                    <a:pos x="741" y="554"/>
                  </a:cxn>
                  <a:cxn ang="0">
                    <a:pos x="370" y="0"/>
                  </a:cxn>
                </a:cxnLst>
                <a:rect l="0" t="0" r="r" b="b"/>
                <a:pathLst>
                  <a:path w="742" h="1110">
                    <a:moveTo>
                      <a:pt x="370" y="0"/>
                    </a:moveTo>
                    <a:lnTo>
                      <a:pt x="0" y="554"/>
                    </a:lnTo>
                    <a:lnTo>
                      <a:pt x="370" y="1109"/>
                    </a:lnTo>
                    <a:lnTo>
                      <a:pt x="741" y="554"/>
                    </a:lnTo>
                    <a:lnTo>
                      <a:pt x="370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grpSp>
            <p:nvGrpSpPr>
              <p:cNvPr id="12" name="Group 5"/>
              <p:cNvGrpSpPr>
                <a:grpSpLocks/>
              </p:cNvGrpSpPr>
              <p:nvPr/>
            </p:nvGrpSpPr>
            <p:grpSpPr bwMode="auto">
              <a:xfrm>
                <a:off x="96" y="1440"/>
                <a:ext cx="913" cy="688"/>
                <a:chOff x="96" y="1440"/>
                <a:chExt cx="913" cy="688"/>
              </a:xfrm>
            </p:grpSpPr>
            <p:sp>
              <p:nvSpPr>
                <p:cNvPr id="16" name="Freeform 6"/>
                <p:cNvSpPr>
                  <a:spLocks/>
                </p:cNvSpPr>
                <p:nvPr/>
              </p:nvSpPr>
              <p:spPr bwMode="ltGray">
                <a:xfrm>
                  <a:off x="552" y="1440"/>
                  <a:ext cx="457" cy="688"/>
                </a:xfrm>
                <a:custGeom>
                  <a:avLst/>
                  <a:gdLst/>
                  <a:ahLst/>
                  <a:cxnLst>
                    <a:cxn ang="0">
                      <a:pos x="0" y="136"/>
                    </a:cxn>
                    <a:cxn ang="0">
                      <a:pos x="0" y="0"/>
                    </a:cxn>
                    <a:cxn ang="0">
                      <a:pos x="456" y="687"/>
                    </a:cxn>
                    <a:cxn ang="0">
                      <a:pos x="365" y="687"/>
                    </a:cxn>
                    <a:cxn ang="0">
                      <a:pos x="0" y="136"/>
                    </a:cxn>
                  </a:cxnLst>
                  <a:rect l="0" t="0" r="r" b="b"/>
                  <a:pathLst>
                    <a:path w="457" h="688">
                      <a:moveTo>
                        <a:pt x="0" y="136"/>
                      </a:moveTo>
                      <a:lnTo>
                        <a:pt x="0" y="0"/>
                      </a:lnTo>
                      <a:lnTo>
                        <a:pt x="456" y="687"/>
                      </a:lnTo>
                      <a:lnTo>
                        <a:pt x="365" y="687"/>
                      </a:lnTo>
                      <a:lnTo>
                        <a:pt x="0" y="136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7" name="Freeform 7"/>
                <p:cNvSpPr>
                  <a:spLocks/>
                </p:cNvSpPr>
                <p:nvPr/>
              </p:nvSpPr>
              <p:spPr bwMode="ltGray">
                <a:xfrm>
                  <a:off x="96" y="1440"/>
                  <a:ext cx="457" cy="688"/>
                </a:xfrm>
                <a:custGeom>
                  <a:avLst/>
                  <a:gdLst/>
                  <a:ahLst/>
                  <a:cxnLst>
                    <a:cxn ang="0">
                      <a:pos x="456" y="0"/>
                    </a:cxn>
                    <a:cxn ang="0">
                      <a:pos x="456" y="136"/>
                    </a:cxn>
                    <a:cxn ang="0">
                      <a:pos x="90" y="687"/>
                    </a:cxn>
                    <a:cxn ang="0">
                      <a:pos x="0" y="687"/>
                    </a:cxn>
                    <a:cxn ang="0">
                      <a:pos x="456" y="0"/>
                    </a:cxn>
                  </a:cxnLst>
                  <a:rect l="0" t="0" r="r" b="b"/>
                  <a:pathLst>
                    <a:path w="457" h="688">
                      <a:moveTo>
                        <a:pt x="456" y="0"/>
                      </a:moveTo>
                      <a:lnTo>
                        <a:pt x="456" y="136"/>
                      </a:lnTo>
                      <a:lnTo>
                        <a:pt x="90" y="687"/>
                      </a:lnTo>
                      <a:lnTo>
                        <a:pt x="0" y="687"/>
                      </a:lnTo>
                      <a:lnTo>
                        <a:pt x="456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grpSp>
            <p:nvGrpSpPr>
              <p:cNvPr id="13" name="Group 8"/>
              <p:cNvGrpSpPr>
                <a:grpSpLocks/>
              </p:cNvGrpSpPr>
              <p:nvPr/>
            </p:nvGrpSpPr>
            <p:grpSpPr bwMode="auto">
              <a:xfrm>
                <a:off x="96" y="2127"/>
                <a:ext cx="913" cy="688"/>
                <a:chOff x="96" y="2127"/>
                <a:chExt cx="913" cy="688"/>
              </a:xfrm>
            </p:grpSpPr>
            <p:sp>
              <p:nvSpPr>
                <p:cNvPr id="14" name="Freeform 9"/>
                <p:cNvSpPr>
                  <a:spLocks/>
                </p:cNvSpPr>
                <p:nvPr/>
              </p:nvSpPr>
              <p:spPr bwMode="ltGray">
                <a:xfrm>
                  <a:off x="552" y="2127"/>
                  <a:ext cx="457" cy="688"/>
                </a:xfrm>
                <a:custGeom>
                  <a:avLst/>
                  <a:gdLst/>
                  <a:ahLst/>
                  <a:cxnLst>
                    <a:cxn ang="0">
                      <a:pos x="365" y="0"/>
                    </a:cxn>
                    <a:cxn ang="0">
                      <a:pos x="456" y="0"/>
                    </a:cxn>
                    <a:cxn ang="0">
                      <a:pos x="0" y="687"/>
                    </a:cxn>
                    <a:cxn ang="0">
                      <a:pos x="0" y="550"/>
                    </a:cxn>
                    <a:cxn ang="0">
                      <a:pos x="365" y="0"/>
                    </a:cxn>
                  </a:cxnLst>
                  <a:rect l="0" t="0" r="r" b="b"/>
                  <a:pathLst>
                    <a:path w="457" h="688">
                      <a:moveTo>
                        <a:pt x="365" y="0"/>
                      </a:moveTo>
                      <a:lnTo>
                        <a:pt x="456" y="0"/>
                      </a:lnTo>
                      <a:lnTo>
                        <a:pt x="0" y="687"/>
                      </a:lnTo>
                      <a:lnTo>
                        <a:pt x="0" y="550"/>
                      </a:lnTo>
                      <a:lnTo>
                        <a:pt x="365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5" name="Freeform 10"/>
                <p:cNvSpPr>
                  <a:spLocks/>
                </p:cNvSpPr>
                <p:nvPr/>
              </p:nvSpPr>
              <p:spPr bwMode="ltGray">
                <a:xfrm>
                  <a:off x="96" y="2127"/>
                  <a:ext cx="457" cy="688"/>
                </a:xfrm>
                <a:custGeom>
                  <a:avLst/>
                  <a:gdLst/>
                  <a:ahLst/>
                  <a:cxnLst>
                    <a:cxn ang="0">
                      <a:pos x="90" y="0"/>
                    </a:cxn>
                    <a:cxn ang="0">
                      <a:pos x="456" y="550"/>
                    </a:cxn>
                    <a:cxn ang="0">
                      <a:pos x="456" y="687"/>
                    </a:cxn>
                    <a:cxn ang="0">
                      <a:pos x="0" y="0"/>
                    </a:cxn>
                    <a:cxn ang="0">
                      <a:pos x="90" y="0"/>
                    </a:cxn>
                  </a:cxnLst>
                  <a:rect l="0" t="0" r="r" b="b"/>
                  <a:pathLst>
                    <a:path w="457" h="688">
                      <a:moveTo>
                        <a:pt x="90" y="0"/>
                      </a:moveTo>
                      <a:lnTo>
                        <a:pt x="456" y="550"/>
                      </a:lnTo>
                      <a:lnTo>
                        <a:pt x="456" y="687"/>
                      </a:lnTo>
                      <a:lnTo>
                        <a:pt x="0" y="0"/>
                      </a:lnTo>
                      <a:lnTo>
                        <a:pt x="90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493" y="1555"/>
              <a:ext cx="525" cy="480"/>
              <a:chOff x="493" y="1555"/>
              <a:chExt cx="525" cy="480"/>
            </a:xfrm>
          </p:grpSpPr>
          <p:sp>
            <p:nvSpPr>
              <p:cNvPr id="7" name="Freeform 12"/>
              <p:cNvSpPr>
                <a:spLocks/>
              </p:cNvSpPr>
              <p:nvPr/>
            </p:nvSpPr>
            <p:spPr bwMode="gray">
              <a:xfrm>
                <a:off x="493" y="1555"/>
                <a:ext cx="525" cy="480"/>
              </a:xfrm>
              <a:custGeom>
                <a:avLst/>
                <a:gdLst/>
                <a:ahLst/>
                <a:cxnLst>
                  <a:cxn ang="0">
                    <a:pos x="225" y="217"/>
                  </a:cxn>
                  <a:cxn ang="0">
                    <a:pos x="133" y="0"/>
                  </a:cxn>
                  <a:cxn ang="0">
                    <a:pos x="263" y="193"/>
                  </a:cxn>
                  <a:cxn ang="0">
                    <a:pos x="393" y="0"/>
                  </a:cxn>
                  <a:cxn ang="0">
                    <a:pos x="299" y="217"/>
                  </a:cxn>
                  <a:cxn ang="0">
                    <a:pos x="524" y="240"/>
                  </a:cxn>
                  <a:cxn ang="0">
                    <a:pos x="298" y="262"/>
                  </a:cxn>
                  <a:cxn ang="0">
                    <a:pos x="393" y="479"/>
                  </a:cxn>
                  <a:cxn ang="0">
                    <a:pos x="263" y="286"/>
                  </a:cxn>
                  <a:cxn ang="0">
                    <a:pos x="133" y="479"/>
                  </a:cxn>
                  <a:cxn ang="0">
                    <a:pos x="224" y="263"/>
                  </a:cxn>
                  <a:cxn ang="0">
                    <a:pos x="0" y="240"/>
                  </a:cxn>
                  <a:cxn ang="0">
                    <a:pos x="225" y="217"/>
                  </a:cxn>
                </a:cxnLst>
                <a:rect l="0" t="0" r="r" b="b"/>
                <a:pathLst>
                  <a:path w="525" h="480">
                    <a:moveTo>
                      <a:pt x="225" y="217"/>
                    </a:moveTo>
                    <a:lnTo>
                      <a:pt x="133" y="0"/>
                    </a:lnTo>
                    <a:lnTo>
                      <a:pt x="263" y="193"/>
                    </a:lnTo>
                    <a:lnTo>
                      <a:pt x="393" y="0"/>
                    </a:lnTo>
                    <a:lnTo>
                      <a:pt x="299" y="217"/>
                    </a:lnTo>
                    <a:lnTo>
                      <a:pt x="524" y="240"/>
                    </a:lnTo>
                    <a:lnTo>
                      <a:pt x="298" y="262"/>
                    </a:lnTo>
                    <a:lnTo>
                      <a:pt x="393" y="479"/>
                    </a:lnTo>
                    <a:lnTo>
                      <a:pt x="263" y="286"/>
                    </a:lnTo>
                    <a:lnTo>
                      <a:pt x="133" y="479"/>
                    </a:lnTo>
                    <a:lnTo>
                      <a:pt x="224" y="263"/>
                    </a:lnTo>
                    <a:lnTo>
                      <a:pt x="0" y="240"/>
                    </a:lnTo>
                    <a:lnTo>
                      <a:pt x="225" y="217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gray">
              <a:xfrm>
                <a:off x="565" y="1620"/>
                <a:ext cx="382" cy="350"/>
              </a:xfrm>
              <a:custGeom>
                <a:avLst/>
                <a:gdLst/>
                <a:ahLst/>
                <a:cxnLst>
                  <a:cxn ang="0">
                    <a:pos x="153" y="153"/>
                  </a:cxn>
                  <a:cxn ang="0">
                    <a:pos x="95" y="0"/>
                  </a:cxn>
                  <a:cxn ang="0">
                    <a:pos x="191" y="128"/>
                  </a:cxn>
                  <a:cxn ang="0">
                    <a:pos x="284" y="0"/>
                  </a:cxn>
                  <a:cxn ang="0">
                    <a:pos x="227" y="153"/>
                  </a:cxn>
                  <a:cxn ang="0">
                    <a:pos x="381" y="175"/>
                  </a:cxn>
                  <a:cxn ang="0">
                    <a:pos x="226" y="196"/>
                  </a:cxn>
                  <a:cxn ang="0">
                    <a:pos x="284" y="349"/>
                  </a:cxn>
                  <a:cxn ang="0">
                    <a:pos x="191" y="221"/>
                  </a:cxn>
                  <a:cxn ang="0">
                    <a:pos x="95" y="349"/>
                  </a:cxn>
                  <a:cxn ang="0">
                    <a:pos x="152" y="198"/>
                  </a:cxn>
                  <a:cxn ang="0">
                    <a:pos x="0" y="175"/>
                  </a:cxn>
                  <a:cxn ang="0">
                    <a:pos x="153" y="153"/>
                  </a:cxn>
                </a:cxnLst>
                <a:rect l="0" t="0" r="r" b="b"/>
                <a:pathLst>
                  <a:path w="382" h="350">
                    <a:moveTo>
                      <a:pt x="153" y="153"/>
                    </a:moveTo>
                    <a:lnTo>
                      <a:pt x="95" y="0"/>
                    </a:lnTo>
                    <a:lnTo>
                      <a:pt x="191" y="128"/>
                    </a:lnTo>
                    <a:lnTo>
                      <a:pt x="284" y="0"/>
                    </a:lnTo>
                    <a:lnTo>
                      <a:pt x="227" y="153"/>
                    </a:lnTo>
                    <a:lnTo>
                      <a:pt x="381" y="175"/>
                    </a:lnTo>
                    <a:lnTo>
                      <a:pt x="226" y="196"/>
                    </a:lnTo>
                    <a:lnTo>
                      <a:pt x="284" y="349"/>
                    </a:lnTo>
                    <a:lnTo>
                      <a:pt x="191" y="221"/>
                    </a:lnTo>
                    <a:lnTo>
                      <a:pt x="95" y="349"/>
                    </a:lnTo>
                    <a:lnTo>
                      <a:pt x="152" y="198"/>
                    </a:lnTo>
                    <a:lnTo>
                      <a:pt x="0" y="175"/>
                    </a:lnTo>
                    <a:lnTo>
                      <a:pt x="153" y="15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" name="Freeform 14"/>
              <p:cNvSpPr>
                <a:spLocks/>
              </p:cNvSpPr>
              <p:nvPr/>
            </p:nvSpPr>
            <p:spPr bwMode="gray">
              <a:xfrm>
                <a:off x="621" y="1629"/>
                <a:ext cx="270" cy="332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22" y="143"/>
                  </a:cxn>
                  <a:cxn ang="0">
                    <a:pos x="135" y="0"/>
                  </a:cxn>
                  <a:cxn ang="0">
                    <a:pos x="147" y="143"/>
                  </a:cxn>
                  <a:cxn ang="0">
                    <a:pos x="268" y="82"/>
                  </a:cxn>
                  <a:cxn ang="0">
                    <a:pos x="159" y="166"/>
                  </a:cxn>
                  <a:cxn ang="0">
                    <a:pos x="269" y="249"/>
                  </a:cxn>
                  <a:cxn ang="0">
                    <a:pos x="147" y="189"/>
                  </a:cxn>
                  <a:cxn ang="0">
                    <a:pos x="135" y="331"/>
                  </a:cxn>
                  <a:cxn ang="0">
                    <a:pos x="122" y="189"/>
                  </a:cxn>
                  <a:cxn ang="0">
                    <a:pos x="0" y="249"/>
                  </a:cxn>
                  <a:cxn ang="0">
                    <a:pos x="110" y="166"/>
                  </a:cxn>
                  <a:cxn ang="0">
                    <a:pos x="0" y="84"/>
                  </a:cxn>
                </a:cxnLst>
                <a:rect l="0" t="0" r="r" b="b"/>
                <a:pathLst>
                  <a:path w="270" h="332">
                    <a:moveTo>
                      <a:pt x="0" y="84"/>
                    </a:moveTo>
                    <a:lnTo>
                      <a:pt x="122" y="143"/>
                    </a:lnTo>
                    <a:lnTo>
                      <a:pt x="135" y="0"/>
                    </a:lnTo>
                    <a:lnTo>
                      <a:pt x="147" y="143"/>
                    </a:lnTo>
                    <a:lnTo>
                      <a:pt x="268" y="82"/>
                    </a:lnTo>
                    <a:lnTo>
                      <a:pt x="159" y="166"/>
                    </a:lnTo>
                    <a:lnTo>
                      <a:pt x="269" y="249"/>
                    </a:lnTo>
                    <a:lnTo>
                      <a:pt x="147" y="189"/>
                    </a:lnTo>
                    <a:lnTo>
                      <a:pt x="135" y="331"/>
                    </a:lnTo>
                    <a:lnTo>
                      <a:pt x="122" y="189"/>
                    </a:lnTo>
                    <a:lnTo>
                      <a:pt x="0" y="249"/>
                    </a:lnTo>
                    <a:lnTo>
                      <a:pt x="110" y="166"/>
                    </a:lnTo>
                    <a:lnTo>
                      <a:pt x="0" y="8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" name="Freeform 15"/>
              <p:cNvSpPr>
                <a:spLocks/>
              </p:cNvSpPr>
              <p:nvPr/>
            </p:nvSpPr>
            <p:spPr bwMode="gray">
              <a:xfrm>
                <a:off x="722" y="1752"/>
                <a:ext cx="68" cy="85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7" y="30"/>
                  </a:cxn>
                  <a:cxn ang="0">
                    <a:pos x="33" y="0"/>
                  </a:cxn>
                  <a:cxn ang="0">
                    <a:pos x="39" y="30"/>
                  </a:cxn>
                  <a:cxn ang="0">
                    <a:pos x="67" y="20"/>
                  </a:cxn>
                  <a:cxn ang="0">
                    <a:pos x="45" y="42"/>
                  </a:cxn>
                  <a:cxn ang="0">
                    <a:pos x="67" y="62"/>
                  </a:cxn>
                  <a:cxn ang="0">
                    <a:pos x="39" y="52"/>
                  </a:cxn>
                  <a:cxn ang="0">
                    <a:pos x="33" y="84"/>
                  </a:cxn>
                  <a:cxn ang="0">
                    <a:pos x="27" y="52"/>
                  </a:cxn>
                  <a:cxn ang="0">
                    <a:pos x="0" y="62"/>
                  </a:cxn>
                  <a:cxn ang="0">
                    <a:pos x="21" y="42"/>
                  </a:cxn>
                  <a:cxn ang="0">
                    <a:pos x="0" y="20"/>
                  </a:cxn>
                </a:cxnLst>
                <a:rect l="0" t="0" r="r" b="b"/>
                <a:pathLst>
                  <a:path w="68" h="85">
                    <a:moveTo>
                      <a:pt x="0" y="20"/>
                    </a:moveTo>
                    <a:lnTo>
                      <a:pt x="27" y="30"/>
                    </a:lnTo>
                    <a:lnTo>
                      <a:pt x="33" y="0"/>
                    </a:lnTo>
                    <a:lnTo>
                      <a:pt x="39" y="30"/>
                    </a:lnTo>
                    <a:lnTo>
                      <a:pt x="67" y="20"/>
                    </a:lnTo>
                    <a:lnTo>
                      <a:pt x="45" y="42"/>
                    </a:lnTo>
                    <a:lnTo>
                      <a:pt x="67" y="62"/>
                    </a:lnTo>
                    <a:lnTo>
                      <a:pt x="39" y="52"/>
                    </a:lnTo>
                    <a:lnTo>
                      <a:pt x="33" y="84"/>
                    </a:lnTo>
                    <a:lnTo>
                      <a:pt x="27" y="52"/>
                    </a:lnTo>
                    <a:lnTo>
                      <a:pt x="0" y="62"/>
                    </a:lnTo>
                    <a:lnTo>
                      <a:pt x="21" y="4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9F9F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370013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>
          <a:xfrm>
            <a:off x="1370013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859FC0-7BF1-472E-8D9E-1FF0E55CB880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808413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7413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1367D5-2A9D-4998-A9D2-CE2FF8643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D00C5-E29B-4641-A810-DEBD6E12B3F5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89205-DCB2-459D-9A93-9C6FF64E8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76250"/>
            <a:ext cx="1943100" cy="5619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76250"/>
            <a:ext cx="5676900" cy="5619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8CF10-82E6-4D8D-B368-B2F6D0C93239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69DCA-5FD2-4D8C-8E24-568FC6602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76250"/>
            <a:ext cx="7086600" cy="12763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484BA-7B74-415B-94CC-8778A3D69CB9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BCC4D-B6E4-490C-B9DA-3151DC6D7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DE262-9A43-407A-A6D4-186519A3B3FC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20373-D6D1-48CE-B9A8-6832EAC56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8BE2E-3762-4BAA-9305-9521BEE33A4A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49264-1868-404C-8568-88E7D3760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1FE5D-4143-4CB7-88E5-3C585CB292EB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8B0AC-EC61-42E6-AA6E-290DA1499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DD32E-5BCE-4FCC-968E-80ED633D5ED9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034AD-F504-40FF-97CE-5EE286A07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A4309-E792-45B2-809C-2D44260201C7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2C3CE-FD77-4372-898A-35F859CB4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F0E4D-C69D-4F6B-9D95-D41AC4E41B2D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C2C36-E71A-4287-AD81-EA6DEE2EB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8CAE1-6CAC-483E-A8EF-FF969D1E8733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720DD-9318-46AC-9E6F-065F8D054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CFBC4-C60E-4BB8-9BA3-5B1300E85633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A4A44-FD9A-4DFE-A485-DA75B24A7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03200" y="276225"/>
            <a:ext cx="1260475" cy="1601788"/>
            <a:chOff x="128" y="174"/>
            <a:chExt cx="794" cy="1009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128" y="174"/>
              <a:ext cx="737" cy="1009"/>
              <a:chOff x="128" y="174"/>
              <a:chExt cx="737" cy="1009"/>
            </a:xfrm>
          </p:grpSpPr>
          <p:sp>
            <p:nvSpPr>
              <p:cNvPr id="6148" name="Freeform 4"/>
              <p:cNvSpPr>
                <a:spLocks/>
              </p:cNvSpPr>
              <p:nvPr/>
            </p:nvSpPr>
            <p:spPr bwMode="ltGray">
              <a:xfrm>
                <a:off x="197" y="272"/>
                <a:ext cx="599" cy="815"/>
              </a:xfrm>
              <a:custGeom>
                <a:avLst/>
                <a:gdLst/>
                <a:ahLst/>
                <a:cxnLst>
                  <a:cxn ang="0">
                    <a:pos x="299" y="0"/>
                  </a:cxn>
                  <a:cxn ang="0">
                    <a:pos x="0" y="407"/>
                  </a:cxn>
                  <a:cxn ang="0">
                    <a:pos x="299" y="814"/>
                  </a:cxn>
                  <a:cxn ang="0">
                    <a:pos x="598" y="407"/>
                  </a:cxn>
                  <a:cxn ang="0">
                    <a:pos x="299" y="0"/>
                  </a:cxn>
                </a:cxnLst>
                <a:rect l="0" t="0" r="r" b="b"/>
                <a:pathLst>
                  <a:path w="599" h="815">
                    <a:moveTo>
                      <a:pt x="299" y="0"/>
                    </a:moveTo>
                    <a:lnTo>
                      <a:pt x="0" y="407"/>
                    </a:lnTo>
                    <a:lnTo>
                      <a:pt x="299" y="814"/>
                    </a:lnTo>
                    <a:lnTo>
                      <a:pt x="598" y="407"/>
                    </a:lnTo>
                    <a:lnTo>
                      <a:pt x="299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grpSp>
            <p:nvGrpSpPr>
              <p:cNvPr id="1039" name="Group 5"/>
              <p:cNvGrpSpPr>
                <a:grpSpLocks/>
              </p:cNvGrpSpPr>
              <p:nvPr/>
            </p:nvGrpSpPr>
            <p:grpSpPr bwMode="auto">
              <a:xfrm>
                <a:off x="128" y="174"/>
                <a:ext cx="737" cy="505"/>
                <a:chOff x="128" y="174"/>
                <a:chExt cx="737" cy="505"/>
              </a:xfrm>
            </p:grpSpPr>
            <p:sp>
              <p:nvSpPr>
                <p:cNvPr id="6150" name="Freeform 6"/>
                <p:cNvSpPr>
                  <a:spLocks/>
                </p:cNvSpPr>
                <p:nvPr/>
              </p:nvSpPr>
              <p:spPr bwMode="ltGray">
                <a:xfrm>
                  <a:off x="496" y="174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0" y="100"/>
                    </a:cxn>
                    <a:cxn ang="0">
                      <a:pos x="0" y="0"/>
                    </a:cxn>
                    <a:cxn ang="0">
                      <a:pos x="368" y="504"/>
                    </a:cxn>
                    <a:cxn ang="0">
                      <a:pos x="295" y="504"/>
                    </a:cxn>
                    <a:cxn ang="0">
                      <a:pos x="0" y="100"/>
                    </a:cxn>
                  </a:cxnLst>
                  <a:rect l="0" t="0" r="r" b="b"/>
                  <a:pathLst>
                    <a:path w="369" h="505">
                      <a:moveTo>
                        <a:pt x="0" y="100"/>
                      </a:moveTo>
                      <a:lnTo>
                        <a:pt x="0" y="0"/>
                      </a:lnTo>
                      <a:lnTo>
                        <a:pt x="368" y="504"/>
                      </a:lnTo>
                      <a:lnTo>
                        <a:pt x="295" y="504"/>
                      </a:lnTo>
                      <a:lnTo>
                        <a:pt x="0" y="10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6151" name="Freeform 7"/>
                <p:cNvSpPr>
                  <a:spLocks/>
                </p:cNvSpPr>
                <p:nvPr/>
              </p:nvSpPr>
              <p:spPr bwMode="ltGray">
                <a:xfrm>
                  <a:off x="128" y="174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368" y="0"/>
                    </a:cxn>
                    <a:cxn ang="0">
                      <a:pos x="368" y="100"/>
                    </a:cxn>
                    <a:cxn ang="0">
                      <a:pos x="73" y="504"/>
                    </a:cxn>
                    <a:cxn ang="0">
                      <a:pos x="0" y="504"/>
                    </a:cxn>
                    <a:cxn ang="0">
                      <a:pos x="368" y="0"/>
                    </a:cxn>
                  </a:cxnLst>
                  <a:rect l="0" t="0" r="r" b="b"/>
                  <a:pathLst>
                    <a:path w="369" h="505">
                      <a:moveTo>
                        <a:pt x="368" y="0"/>
                      </a:moveTo>
                      <a:lnTo>
                        <a:pt x="368" y="100"/>
                      </a:lnTo>
                      <a:lnTo>
                        <a:pt x="73" y="504"/>
                      </a:lnTo>
                      <a:lnTo>
                        <a:pt x="0" y="504"/>
                      </a:lnTo>
                      <a:lnTo>
                        <a:pt x="368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grpSp>
            <p:nvGrpSpPr>
              <p:cNvPr id="1040" name="Group 8"/>
              <p:cNvGrpSpPr>
                <a:grpSpLocks/>
              </p:cNvGrpSpPr>
              <p:nvPr/>
            </p:nvGrpSpPr>
            <p:grpSpPr bwMode="auto">
              <a:xfrm>
                <a:off x="128" y="678"/>
                <a:ext cx="737" cy="505"/>
                <a:chOff x="128" y="678"/>
                <a:chExt cx="737" cy="505"/>
              </a:xfrm>
            </p:grpSpPr>
            <p:sp>
              <p:nvSpPr>
                <p:cNvPr id="6153" name="Freeform 9"/>
                <p:cNvSpPr>
                  <a:spLocks/>
                </p:cNvSpPr>
                <p:nvPr/>
              </p:nvSpPr>
              <p:spPr bwMode="ltGray">
                <a:xfrm>
                  <a:off x="496" y="678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295" y="0"/>
                    </a:cxn>
                    <a:cxn ang="0">
                      <a:pos x="368" y="0"/>
                    </a:cxn>
                    <a:cxn ang="0">
                      <a:pos x="0" y="504"/>
                    </a:cxn>
                    <a:cxn ang="0">
                      <a:pos x="0" y="404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369" h="505">
                      <a:moveTo>
                        <a:pt x="295" y="0"/>
                      </a:moveTo>
                      <a:lnTo>
                        <a:pt x="368" y="0"/>
                      </a:lnTo>
                      <a:lnTo>
                        <a:pt x="0" y="504"/>
                      </a:lnTo>
                      <a:lnTo>
                        <a:pt x="0" y="404"/>
                      </a:lnTo>
                      <a:lnTo>
                        <a:pt x="295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6154" name="Freeform 10"/>
                <p:cNvSpPr>
                  <a:spLocks/>
                </p:cNvSpPr>
                <p:nvPr/>
              </p:nvSpPr>
              <p:spPr bwMode="ltGray">
                <a:xfrm>
                  <a:off x="128" y="678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73" y="0"/>
                    </a:cxn>
                    <a:cxn ang="0">
                      <a:pos x="368" y="404"/>
                    </a:cxn>
                    <a:cxn ang="0">
                      <a:pos x="368" y="504"/>
                    </a:cxn>
                    <a:cxn ang="0">
                      <a:pos x="0" y="0"/>
                    </a:cxn>
                    <a:cxn ang="0">
                      <a:pos x="73" y="0"/>
                    </a:cxn>
                  </a:cxnLst>
                  <a:rect l="0" t="0" r="r" b="b"/>
                  <a:pathLst>
                    <a:path w="369" h="505">
                      <a:moveTo>
                        <a:pt x="73" y="0"/>
                      </a:moveTo>
                      <a:lnTo>
                        <a:pt x="368" y="404"/>
                      </a:lnTo>
                      <a:lnTo>
                        <a:pt x="368" y="504"/>
                      </a:lnTo>
                      <a:lnTo>
                        <a:pt x="0" y="0"/>
                      </a:lnTo>
                      <a:lnTo>
                        <a:pt x="73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</p:grpSp>
        <p:grpSp>
          <p:nvGrpSpPr>
            <p:cNvPr id="1033" name="Group 11"/>
            <p:cNvGrpSpPr>
              <a:grpSpLocks/>
            </p:cNvGrpSpPr>
            <p:nvPr/>
          </p:nvGrpSpPr>
          <p:grpSpPr bwMode="auto">
            <a:xfrm>
              <a:off x="397" y="211"/>
              <a:ext cx="525" cy="480"/>
              <a:chOff x="397" y="211"/>
              <a:chExt cx="525" cy="480"/>
            </a:xfrm>
          </p:grpSpPr>
          <p:sp>
            <p:nvSpPr>
              <p:cNvPr id="6156" name="Freeform 12"/>
              <p:cNvSpPr>
                <a:spLocks/>
              </p:cNvSpPr>
              <p:nvPr/>
            </p:nvSpPr>
            <p:spPr bwMode="gray">
              <a:xfrm>
                <a:off x="397" y="211"/>
                <a:ext cx="525" cy="480"/>
              </a:xfrm>
              <a:custGeom>
                <a:avLst/>
                <a:gdLst/>
                <a:ahLst/>
                <a:cxnLst>
                  <a:cxn ang="0">
                    <a:pos x="225" y="217"/>
                  </a:cxn>
                  <a:cxn ang="0">
                    <a:pos x="133" y="0"/>
                  </a:cxn>
                  <a:cxn ang="0">
                    <a:pos x="263" y="193"/>
                  </a:cxn>
                  <a:cxn ang="0">
                    <a:pos x="393" y="0"/>
                  </a:cxn>
                  <a:cxn ang="0">
                    <a:pos x="299" y="217"/>
                  </a:cxn>
                  <a:cxn ang="0">
                    <a:pos x="524" y="240"/>
                  </a:cxn>
                  <a:cxn ang="0">
                    <a:pos x="298" y="262"/>
                  </a:cxn>
                  <a:cxn ang="0">
                    <a:pos x="393" y="479"/>
                  </a:cxn>
                  <a:cxn ang="0">
                    <a:pos x="263" y="286"/>
                  </a:cxn>
                  <a:cxn ang="0">
                    <a:pos x="133" y="479"/>
                  </a:cxn>
                  <a:cxn ang="0">
                    <a:pos x="224" y="263"/>
                  </a:cxn>
                  <a:cxn ang="0">
                    <a:pos x="0" y="240"/>
                  </a:cxn>
                  <a:cxn ang="0">
                    <a:pos x="225" y="217"/>
                  </a:cxn>
                </a:cxnLst>
                <a:rect l="0" t="0" r="r" b="b"/>
                <a:pathLst>
                  <a:path w="525" h="480">
                    <a:moveTo>
                      <a:pt x="225" y="217"/>
                    </a:moveTo>
                    <a:lnTo>
                      <a:pt x="133" y="0"/>
                    </a:lnTo>
                    <a:lnTo>
                      <a:pt x="263" y="193"/>
                    </a:lnTo>
                    <a:lnTo>
                      <a:pt x="393" y="0"/>
                    </a:lnTo>
                    <a:lnTo>
                      <a:pt x="299" y="217"/>
                    </a:lnTo>
                    <a:lnTo>
                      <a:pt x="524" y="240"/>
                    </a:lnTo>
                    <a:lnTo>
                      <a:pt x="298" y="262"/>
                    </a:lnTo>
                    <a:lnTo>
                      <a:pt x="393" y="479"/>
                    </a:lnTo>
                    <a:lnTo>
                      <a:pt x="263" y="286"/>
                    </a:lnTo>
                    <a:lnTo>
                      <a:pt x="133" y="479"/>
                    </a:lnTo>
                    <a:lnTo>
                      <a:pt x="224" y="263"/>
                    </a:lnTo>
                    <a:lnTo>
                      <a:pt x="0" y="240"/>
                    </a:lnTo>
                    <a:lnTo>
                      <a:pt x="225" y="217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gray">
              <a:xfrm>
                <a:off x="469" y="276"/>
                <a:ext cx="382" cy="350"/>
              </a:xfrm>
              <a:custGeom>
                <a:avLst/>
                <a:gdLst/>
                <a:ahLst/>
                <a:cxnLst>
                  <a:cxn ang="0">
                    <a:pos x="153" y="153"/>
                  </a:cxn>
                  <a:cxn ang="0">
                    <a:pos x="95" y="0"/>
                  </a:cxn>
                  <a:cxn ang="0">
                    <a:pos x="191" y="128"/>
                  </a:cxn>
                  <a:cxn ang="0">
                    <a:pos x="284" y="0"/>
                  </a:cxn>
                  <a:cxn ang="0">
                    <a:pos x="227" y="153"/>
                  </a:cxn>
                  <a:cxn ang="0">
                    <a:pos x="381" y="175"/>
                  </a:cxn>
                  <a:cxn ang="0">
                    <a:pos x="226" y="196"/>
                  </a:cxn>
                  <a:cxn ang="0">
                    <a:pos x="284" y="349"/>
                  </a:cxn>
                  <a:cxn ang="0">
                    <a:pos x="191" y="221"/>
                  </a:cxn>
                  <a:cxn ang="0">
                    <a:pos x="95" y="349"/>
                  </a:cxn>
                  <a:cxn ang="0">
                    <a:pos x="152" y="198"/>
                  </a:cxn>
                  <a:cxn ang="0">
                    <a:pos x="0" y="175"/>
                  </a:cxn>
                  <a:cxn ang="0">
                    <a:pos x="153" y="153"/>
                  </a:cxn>
                </a:cxnLst>
                <a:rect l="0" t="0" r="r" b="b"/>
                <a:pathLst>
                  <a:path w="382" h="350">
                    <a:moveTo>
                      <a:pt x="153" y="153"/>
                    </a:moveTo>
                    <a:lnTo>
                      <a:pt x="95" y="0"/>
                    </a:lnTo>
                    <a:lnTo>
                      <a:pt x="191" y="128"/>
                    </a:lnTo>
                    <a:lnTo>
                      <a:pt x="284" y="0"/>
                    </a:lnTo>
                    <a:lnTo>
                      <a:pt x="227" y="153"/>
                    </a:lnTo>
                    <a:lnTo>
                      <a:pt x="381" y="175"/>
                    </a:lnTo>
                    <a:lnTo>
                      <a:pt x="226" y="196"/>
                    </a:lnTo>
                    <a:lnTo>
                      <a:pt x="284" y="349"/>
                    </a:lnTo>
                    <a:lnTo>
                      <a:pt x="191" y="221"/>
                    </a:lnTo>
                    <a:lnTo>
                      <a:pt x="95" y="349"/>
                    </a:lnTo>
                    <a:lnTo>
                      <a:pt x="152" y="198"/>
                    </a:lnTo>
                    <a:lnTo>
                      <a:pt x="0" y="175"/>
                    </a:lnTo>
                    <a:lnTo>
                      <a:pt x="153" y="15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gray">
              <a:xfrm>
                <a:off x="525" y="285"/>
                <a:ext cx="270" cy="332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22" y="143"/>
                  </a:cxn>
                  <a:cxn ang="0">
                    <a:pos x="135" y="0"/>
                  </a:cxn>
                  <a:cxn ang="0">
                    <a:pos x="147" y="143"/>
                  </a:cxn>
                  <a:cxn ang="0">
                    <a:pos x="268" y="82"/>
                  </a:cxn>
                  <a:cxn ang="0">
                    <a:pos x="159" y="166"/>
                  </a:cxn>
                  <a:cxn ang="0">
                    <a:pos x="269" y="249"/>
                  </a:cxn>
                  <a:cxn ang="0">
                    <a:pos x="147" y="189"/>
                  </a:cxn>
                  <a:cxn ang="0">
                    <a:pos x="135" y="331"/>
                  </a:cxn>
                  <a:cxn ang="0">
                    <a:pos x="122" y="189"/>
                  </a:cxn>
                  <a:cxn ang="0">
                    <a:pos x="0" y="249"/>
                  </a:cxn>
                  <a:cxn ang="0">
                    <a:pos x="110" y="166"/>
                  </a:cxn>
                  <a:cxn ang="0">
                    <a:pos x="0" y="84"/>
                  </a:cxn>
                </a:cxnLst>
                <a:rect l="0" t="0" r="r" b="b"/>
                <a:pathLst>
                  <a:path w="270" h="332">
                    <a:moveTo>
                      <a:pt x="0" y="84"/>
                    </a:moveTo>
                    <a:lnTo>
                      <a:pt x="122" y="143"/>
                    </a:lnTo>
                    <a:lnTo>
                      <a:pt x="135" y="0"/>
                    </a:lnTo>
                    <a:lnTo>
                      <a:pt x="147" y="143"/>
                    </a:lnTo>
                    <a:lnTo>
                      <a:pt x="268" y="82"/>
                    </a:lnTo>
                    <a:lnTo>
                      <a:pt x="159" y="166"/>
                    </a:lnTo>
                    <a:lnTo>
                      <a:pt x="269" y="249"/>
                    </a:lnTo>
                    <a:lnTo>
                      <a:pt x="147" y="189"/>
                    </a:lnTo>
                    <a:lnTo>
                      <a:pt x="135" y="331"/>
                    </a:lnTo>
                    <a:lnTo>
                      <a:pt x="122" y="189"/>
                    </a:lnTo>
                    <a:lnTo>
                      <a:pt x="0" y="249"/>
                    </a:lnTo>
                    <a:lnTo>
                      <a:pt x="110" y="166"/>
                    </a:lnTo>
                    <a:lnTo>
                      <a:pt x="0" y="8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59" name="Freeform 15"/>
              <p:cNvSpPr>
                <a:spLocks/>
              </p:cNvSpPr>
              <p:nvPr/>
            </p:nvSpPr>
            <p:spPr bwMode="gray">
              <a:xfrm>
                <a:off x="626" y="408"/>
                <a:ext cx="68" cy="85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7" y="30"/>
                  </a:cxn>
                  <a:cxn ang="0">
                    <a:pos x="33" y="0"/>
                  </a:cxn>
                  <a:cxn ang="0">
                    <a:pos x="39" y="30"/>
                  </a:cxn>
                  <a:cxn ang="0">
                    <a:pos x="67" y="20"/>
                  </a:cxn>
                  <a:cxn ang="0">
                    <a:pos x="45" y="42"/>
                  </a:cxn>
                  <a:cxn ang="0">
                    <a:pos x="67" y="62"/>
                  </a:cxn>
                  <a:cxn ang="0">
                    <a:pos x="39" y="52"/>
                  </a:cxn>
                  <a:cxn ang="0">
                    <a:pos x="33" y="84"/>
                  </a:cxn>
                  <a:cxn ang="0">
                    <a:pos x="27" y="52"/>
                  </a:cxn>
                  <a:cxn ang="0">
                    <a:pos x="0" y="62"/>
                  </a:cxn>
                  <a:cxn ang="0">
                    <a:pos x="21" y="42"/>
                  </a:cxn>
                  <a:cxn ang="0">
                    <a:pos x="0" y="20"/>
                  </a:cxn>
                </a:cxnLst>
                <a:rect l="0" t="0" r="r" b="b"/>
                <a:pathLst>
                  <a:path w="68" h="85">
                    <a:moveTo>
                      <a:pt x="0" y="20"/>
                    </a:moveTo>
                    <a:lnTo>
                      <a:pt x="27" y="30"/>
                    </a:lnTo>
                    <a:lnTo>
                      <a:pt x="33" y="0"/>
                    </a:lnTo>
                    <a:lnTo>
                      <a:pt x="39" y="30"/>
                    </a:lnTo>
                    <a:lnTo>
                      <a:pt x="67" y="20"/>
                    </a:lnTo>
                    <a:lnTo>
                      <a:pt x="45" y="42"/>
                    </a:lnTo>
                    <a:lnTo>
                      <a:pt x="67" y="62"/>
                    </a:lnTo>
                    <a:lnTo>
                      <a:pt x="39" y="52"/>
                    </a:lnTo>
                    <a:lnTo>
                      <a:pt x="33" y="84"/>
                    </a:lnTo>
                    <a:lnTo>
                      <a:pt x="27" y="52"/>
                    </a:lnTo>
                    <a:lnTo>
                      <a:pt x="0" y="62"/>
                    </a:lnTo>
                    <a:lnTo>
                      <a:pt x="21" y="4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9F9F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616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476250"/>
            <a:ext cx="7086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934952AA-1D17-498E-84E1-F90E72622B39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B478CA22-1F64-425F-96AE-F0F707BA6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  <p:sldLayoutId id="2147483686" r:id="rId12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/>
        <a:buChar char="u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/>
        <a:buChar char="u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b/be/Czech_Troops.jpg" TargetMode="External"/><Relationship Id="rId13" Type="http://schemas.openxmlformats.org/officeDocument/2006/relationships/hyperlink" Target="http://www.rusrevolution.info/&#8230;" TargetMode="External"/><Relationship Id="rId3" Type="http://schemas.openxmlformats.org/officeDocument/2006/relationships/hyperlink" Target="http://samlib.ru/p/pozdnjakowa&#8230;" TargetMode="External"/><Relationship Id="rId7" Type="http://schemas.openxmlformats.org/officeDocument/2006/relationships/hyperlink" Target="http://ru.wikipedia.org/wiki/%D0%92%D0%BB%D0%B0%D0%B4%D0%B8%D0%B2%D0%BE%D1%81%D1%82%D0%BE%D0%BA" TargetMode="External"/><Relationship Id="rId12" Type="http://schemas.openxmlformats.org/officeDocument/2006/relationships/hyperlink" Target="http://upload.wikimedia.org/wikipedia/commons/b/b3/Kolchak_chef_supr%C3%AAme_de_la_Russie.jpg" TargetMode="External"/><Relationship Id="rId2" Type="http://schemas.openxmlformats.org/officeDocument/2006/relationships/hyperlink" Target="http://eugenyshultz.livejourna&#8230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ard.rt.mipt.ru/?read=&#8230;" TargetMode="External"/><Relationship Id="rId11" Type="http://schemas.openxmlformats.org/officeDocument/2006/relationships/hyperlink" Target="http://historic.ru/books/item/&#8230;" TargetMode="External"/><Relationship Id="rId5" Type="http://schemas.openxmlformats.org/officeDocument/2006/relationships/hyperlink" Target="http://www.belrussia.ru/page-i&#8230;" TargetMode="External"/><Relationship Id="rId15" Type="http://schemas.openxmlformats.org/officeDocument/2006/relationships/hyperlink" Target="http://airsoft.ua/showthread.p&#8230;" TargetMode="External"/><Relationship Id="rId10" Type="http://schemas.openxmlformats.org/officeDocument/2006/relationships/hyperlink" Target="http://www.library.ispu.ru:800&#8230;" TargetMode="External"/><Relationship Id="rId4" Type="http://schemas.openxmlformats.org/officeDocument/2006/relationships/hyperlink" Target="http://upload.wikimedia.org/wikipedia/ru/0/0d/Traintop1.jpg" TargetMode="External"/><Relationship Id="rId9" Type="http://schemas.openxmlformats.org/officeDocument/2006/relationships/hyperlink" Target="http://www.a-sushi.ru/2!/?c=re&#8230;" TargetMode="External"/><Relationship Id="rId14" Type="http://schemas.openxmlformats.org/officeDocument/2006/relationships/hyperlink" Target="http://www.monetonos.ru/index.&#8230;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dic.academic.ru/dic.nsf/ruwiki/877878" TargetMode="External"/><Relationship Id="rId13" Type="http://schemas.openxmlformats.org/officeDocument/2006/relationships/hyperlink" Target="http://xreferat.ru/35/10399-1-&#8230;" TargetMode="External"/><Relationship Id="rId3" Type="http://schemas.openxmlformats.org/officeDocument/2006/relationships/hyperlink" Target="http://www.liveinternet.ru/use&#8230;" TargetMode="External"/><Relationship Id="rId7" Type="http://schemas.openxmlformats.org/officeDocument/2006/relationships/hyperlink" Target="http://www.sotnia.ru/forum/vie&#8230;" TargetMode="External"/><Relationship Id="rId12" Type="http://schemas.openxmlformats.org/officeDocument/2006/relationships/hyperlink" Target="http://www.raskrashkirus.ru/us&#8230;" TargetMode="External"/><Relationship Id="rId2" Type="http://schemas.openxmlformats.org/officeDocument/2006/relationships/hyperlink" Target="http://allerleiten.livejournal&#8230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c/ce/Wrangel_Pyotr_1.jpg" TargetMode="External"/><Relationship Id="rId11" Type="http://schemas.openxmlformats.org/officeDocument/2006/relationships/hyperlink" Target="http://img15.nnm.ru/5/d/c/4/5/aad4149fc8987d75177a39aa7f1_prev.jpg" TargetMode="External"/><Relationship Id="rId5" Type="http://schemas.openxmlformats.org/officeDocument/2006/relationships/hyperlink" Target="https://upload.wikimedia.org/wikipedia/commons/3/3c/SM-Budyonny-01.jpg" TargetMode="External"/><Relationship Id="rId10" Type="http://schemas.openxmlformats.org/officeDocument/2006/relationships/hyperlink" Target="http://www.liveinternet.ru/users/-otto-/" TargetMode="External"/><Relationship Id="rId4" Type="http://schemas.openxmlformats.org/officeDocument/2006/relationships/hyperlink" Target="http://www.belrussia.ru/page-id-211.html" TargetMode="External"/><Relationship Id="rId9" Type="http://schemas.openxmlformats.org/officeDocument/2006/relationships/hyperlink" Target="http://mikle1.livejournal.com/&#8230;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643063" y="571500"/>
            <a:ext cx="5786437" cy="2490788"/>
          </a:xfrm>
        </p:spPr>
        <p:txBody>
          <a:bodyPr/>
          <a:lstStyle/>
          <a:p>
            <a:pPr>
              <a:defRPr/>
            </a:pPr>
            <a:r>
              <a:rPr lang="ru-RU" sz="6600" b="1" dirty="0" smtClean="0"/>
              <a:t>На  фронтах Гражданской войны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  <p:pic>
        <p:nvPicPr>
          <p:cNvPr id="14339" name="Picture 2" descr="http://aktiv.com.ua/wp-content/uploads/2010/11/Gr-vo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3357563"/>
            <a:ext cx="50006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476250"/>
            <a:ext cx="7486650" cy="1952625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Назовите основные фронты Гражданской войны. Командующего фронтом.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14313" y="3857625"/>
            <a:ext cx="1857375" cy="1843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ru-RU" sz="2400" b="1" dirty="0">
                <a:solidFill>
                  <a:schemeClr val="bg2"/>
                </a:solidFill>
                <a:latin typeface="Times New Roman" pitchFamily="18" charset="0"/>
              </a:rPr>
              <a:t>Восточный фронт</a:t>
            </a:r>
          </a:p>
          <a:p>
            <a:pPr eaLnBrk="0" hangingPunct="0">
              <a:defRPr/>
            </a:pPr>
            <a:r>
              <a:rPr lang="ru-RU" sz="2400" b="1" dirty="0">
                <a:solidFill>
                  <a:schemeClr val="bg2"/>
                </a:solidFill>
                <a:latin typeface="Times New Roman" pitchFamily="18" charset="0"/>
              </a:rPr>
              <a:t>Колчак</a:t>
            </a:r>
          </a:p>
          <a:p>
            <a:pPr eaLnBrk="0" hangingPunct="0"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571750" y="3857625"/>
            <a:ext cx="1714500" cy="1857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ru-RU" sz="2400" b="1" dirty="0">
                <a:solidFill>
                  <a:schemeClr val="bg2"/>
                </a:solidFill>
                <a:latin typeface="Times New Roman" pitchFamily="18" charset="0"/>
              </a:rPr>
              <a:t>Южный</a:t>
            </a:r>
          </a:p>
          <a:p>
            <a:pPr eaLnBrk="0" hangingPunct="0">
              <a:defRPr/>
            </a:pPr>
            <a:r>
              <a:rPr lang="ru-RU" sz="2400" b="1" dirty="0">
                <a:solidFill>
                  <a:schemeClr val="bg2"/>
                </a:solidFill>
                <a:latin typeface="Times New Roman" pitchFamily="18" charset="0"/>
              </a:rPr>
              <a:t>Врангель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714875" y="3857625"/>
            <a:ext cx="1643063" cy="1857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ru-RU" sz="2400" b="1" dirty="0" err="1">
                <a:solidFill>
                  <a:schemeClr val="bg2"/>
                </a:solidFill>
                <a:latin typeface="Times New Roman" pitchFamily="18" charset="0"/>
              </a:rPr>
              <a:t>Севрно-западный</a:t>
            </a:r>
            <a:endParaRPr lang="ru-RU" sz="2400" b="1" dirty="0">
              <a:solidFill>
                <a:schemeClr val="bg2"/>
              </a:solidFill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dirty="0">
                <a:solidFill>
                  <a:schemeClr val="bg2"/>
                </a:solidFill>
                <a:latin typeface="Times New Roman" pitchFamily="18" charset="0"/>
              </a:rPr>
              <a:t>Юденич</a:t>
            </a:r>
          </a:p>
        </p:txBody>
      </p:sp>
      <p:cxnSp>
        <p:nvCxnSpPr>
          <p:cNvPr id="23557" name="Прямая со стрелкой 7"/>
          <p:cNvCxnSpPr>
            <a:cxnSpLocks noChangeShapeType="1"/>
          </p:cNvCxnSpPr>
          <p:nvPr/>
        </p:nvCxnSpPr>
        <p:spPr bwMode="auto">
          <a:xfrm rot="10800000" flipV="1">
            <a:off x="1357313" y="2500313"/>
            <a:ext cx="2928937" cy="12144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23558" name="Прямая со стрелкой 10"/>
          <p:cNvCxnSpPr>
            <a:cxnSpLocks noChangeShapeType="1"/>
          </p:cNvCxnSpPr>
          <p:nvPr/>
        </p:nvCxnSpPr>
        <p:spPr bwMode="auto">
          <a:xfrm rot="5400000">
            <a:off x="3570288" y="3214688"/>
            <a:ext cx="1430337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23559" name="Прямая со стрелкой 12"/>
          <p:cNvCxnSpPr>
            <a:cxnSpLocks noChangeShapeType="1"/>
          </p:cNvCxnSpPr>
          <p:nvPr/>
        </p:nvCxnSpPr>
        <p:spPr bwMode="auto">
          <a:xfrm>
            <a:off x="4286250" y="2500313"/>
            <a:ext cx="1643063" cy="12858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23560" name="Прямая со стрелкой 20"/>
          <p:cNvCxnSpPr>
            <a:cxnSpLocks noChangeShapeType="1"/>
          </p:cNvCxnSpPr>
          <p:nvPr/>
        </p:nvCxnSpPr>
        <p:spPr bwMode="auto">
          <a:xfrm>
            <a:off x="4286250" y="2500313"/>
            <a:ext cx="3786188" cy="13573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24" name="Прямоугольник 23"/>
          <p:cNvSpPr/>
          <p:nvPr/>
        </p:nvSpPr>
        <p:spPr bwMode="auto">
          <a:xfrm>
            <a:off x="7000875" y="3929063"/>
            <a:ext cx="1714500" cy="18430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ru-RU" sz="2400" b="1" dirty="0">
                <a:solidFill>
                  <a:schemeClr val="bg2"/>
                </a:solidFill>
                <a:latin typeface="Times New Roman" pitchFamily="18" charset="0"/>
              </a:rPr>
              <a:t>Северный </a:t>
            </a:r>
          </a:p>
          <a:p>
            <a:pPr eaLnBrk="0" hangingPunct="0">
              <a:defRPr/>
            </a:pPr>
            <a:r>
              <a:rPr lang="ru-RU" sz="2400" b="1" dirty="0">
                <a:solidFill>
                  <a:schemeClr val="bg2"/>
                </a:solidFill>
                <a:latin typeface="Times New Roman" pitchFamily="18" charset="0"/>
              </a:rPr>
              <a:t>Миллер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on-infantry.narod.ru/ww1/imgw/gv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0"/>
            <a:ext cx="6286500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http://library.ispu.ru:8001/history/2/12tema12/karti12/gragdansk_voina_files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13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142875"/>
            <a:ext cx="7086600" cy="1857375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/>
              <a:t>Перечислите правительства, созданные на территориях, освобождённых </a:t>
            </a:r>
            <a:r>
              <a:rPr lang="ru-RU" sz="3200" b="1" dirty="0" err="1" smtClean="0"/>
              <a:t>чехословаками</a:t>
            </a:r>
            <a:r>
              <a:rPr lang="ru-RU" sz="3200" b="1" dirty="0" smtClean="0"/>
              <a:t>  от большевиков.</a:t>
            </a:r>
            <a:endParaRPr lang="ru-RU" sz="3200" b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50" y="2286000"/>
            <a:ext cx="8129588" cy="4214813"/>
          </a:xfrm>
        </p:spPr>
        <p:txBody>
          <a:bodyPr/>
          <a:lstStyle/>
          <a:p>
            <a:pPr>
              <a:buFont typeface="Monotype Sorts" pitchFamily="2" charset="2"/>
              <a:buChar char="u"/>
              <a:defRPr/>
            </a:pPr>
            <a:r>
              <a:rPr lang="ru-RU" b="1" dirty="0" smtClean="0"/>
              <a:t>Самара – Комитет членов Учредительного собрания (</a:t>
            </a:r>
            <a:r>
              <a:rPr lang="ru-RU" b="1" dirty="0" err="1" smtClean="0"/>
              <a:t>Комуч</a:t>
            </a:r>
            <a:r>
              <a:rPr lang="ru-RU" b="1" dirty="0" smtClean="0"/>
              <a:t>).</a:t>
            </a:r>
          </a:p>
          <a:p>
            <a:pPr>
              <a:buFont typeface="Monotype Sorts" pitchFamily="2" charset="2"/>
              <a:buChar char="u"/>
              <a:defRPr/>
            </a:pPr>
            <a:r>
              <a:rPr lang="ru-RU" b="1" dirty="0" smtClean="0"/>
              <a:t>Екатеринбург – Уральское областное правительство.</a:t>
            </a:r>
          </a:p>
          <a:p>
            <a:pPr>
              <a:buFont typeface="Monotype Sorts" pitchFamily="2" charset="2"/>
              <a:buChar char="u"/>
              <a:defRPr/>
            </a:pPr>
            <a:r>
              <a:rPr lang="ru-RU" b="1" dirty="0" smtClean="0"/>
              <a:t>Томск – Временное Сибирское правительство.</a:t>
            </a:r>
          </a:p>
          <a:p>
            <a:pPr>
              <a:buFont typeface="Monotype Sorts" pitchFamily="2" charset="2"/>
              <a:buChar char="u"/>
              <a:defRPr/>
            </a:pPr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«Демократическая контрреволюция»</a:t>
            </a:r>
            <a:endParaRPr lang="ru-RU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авая фигурная скобка 3"/>
          <p:cNvSpPr/>
          <p:nvPr/>
        </p:nvSpPr>
        <p:spPr bwMode="auto">
          <a:xfrm>
            <a:off x="7786688" y="2357438"/>
            <a:ext cx="1155700" cy="3857625"/>
          </a:xfrm>
          <a:prstGeom prst="rightBrace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214313"/>
            <a:ext cx="7086600" cy="1928812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Лозунги </a:t>
            </a:r>
            <a:r>
              <a:rPr lang="ru-RU" b="1" dirty="0" err="1" smtClean="0"/>
              <a:t>эссеро</a:t>
            </a:r>
            <a:r>
              <a:rPr lang="ru-RU" b="1" dirty="0" smtClean="0"/>
              <a:t> – меньшевистских правительств.</a:t>
            </a:r>
            <a:endParaRPr lang="ru-RU" b="1" dirty="0"/>
          </a:p>
        </p:txBody>
      </p:sp>
      <p:sp>
        <p:nvSpPr>
          <p:cNvPr id="27650" name="Содержимое 1"/>
          <p:cNvSpPr>
            <a:spLocks noGrp="1"/>
          </p:cNvSpPr>
          <p:nvPr>
            <p:ph idx="1"/>
          </p:nvPr>
        </p:nvSpPr>
        <p:spPr>
          <a:xfrm>
            <a:off x="642938" y="2286000"/>
            <a:ext cx="7772400" cy="4114800"/>
          </a:xfrm>
        </p:spPr>
        <p:txBody>
          <a:bodyPr/>
          <a:lstStyle/>
          <a:p>
            <a:r>
              <a:rPr lang="ru-RU" sz="4000" b="1" smtClean="0"/>
              <a:t>«Вся власть не Советам, а Учредительному собранию».</a:t>
            </a:r>
          </a:p>
          <a:p>
            <a:r>
              <a:rPr lang="ru-RU" sz="4000" b="1" smtClean="0"/>
              <a:t>«Ликвидация Брестского мира».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086600" cy="1857375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Основные события Гражданской войны на Восточном фронте.</a:t>
            </a:r>
            <a:endParaRPr lang="ru-RU" b="1" dirty="0"/>
          </a:p>
        </p:txBody>
      </p:sp>
      <p:sp>
        <p:nvSpPr>
          <p:cNvPr id="28674" name="Содержимое 1"/>
          <p:cNvSpPr>
            <a:spLocks noGrp="1"/>
          </p:cNvSpPr>
          <p:nvPr>
            <p:ph idx="1"/>
          </p:nvPr>
        </p:nvSpPr>
        <p:spPr>
          <a:xfrm>
            <a:off x="571500" y="2357438"/>
            <a:ext cx="8072438" cy="4214812"/>
          </a:xfrm>
        </p:spPr>
        <p:txBody>
          <a:bodyPr/>
          <a:lstStyle/>
          <a:p>
            <a:r>
              <a:rPr lang="ru-RU" b="1" smtClean="0"/>
              <a:t>6 августа 1918 – Народная армия Комуча заняла Казань.</a:t>
            </a:r>
          </a:p>
          <a:p>
            <a:r>
              <a:rPr lang="ru-RU" b="1" smtClean="0"/>
              <a:t>Июнь 1918- постановление советского правительства о создании Восточного фронта.</a:t>
            </a:r>
          </a:p>
          <a:p>
            <a:r>
              <a:rPr lang="ru-RU" b="1" smtClean="0"/>
              <a:t>2 сентября 1918 – ВЦИК объявил Советскую республику военным лагерем.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1"/>
          <p:cNvSpPr>
            <a:spLocks noGrp="1"/>
          </p:cNvSpPr>
          <p:nvPr>
            <p:ph idx="1"/>
          </p:nvPr>
        </p:nvSpPr>
        <p:spPr>
          <a:xfrm>
            <a:off x="1357313" y="357188"/>
            <a:ext cx="7358062" cy="6215062"/>
          </a:xfrm>
        </p:spPr>
        <p:txBody>
          <a:bodyPr/>
          <a:lstStyle/>
          <a:p>
            <a:r>
              <a:rPr lang="ru-RU" b="1" smtClean="0"/>
              <a:t>Сентябрь 1918 – освобождение Красной армией Казани, Симбирска, Сызрани, Самары.</a:t>
            </a:r>
          </a:p>
          <a:p>
            <a:r>
              <a:rPr lang="ru-RU" b="1" smtClean="0"/>
              <a:t>Сентябрь 1918 – совещание представителей антибольшевистских правительств. Образование Уфимской директории.</a:t>
            </a:r>
          </a:p>
          <a:p>
            <a:r>
              <a:rPr lang="ru-RU" b="1" smtClean="0"/>
              <a:t>17 – 18 ноября 1918 – арест социалистов – членов Директории. Колчак – верховный правитель России.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2"/>
          <p:cNvSpPr>
            <a:spLocks noGrp="1"/>
          </p:cNvSpPr>
          <p:nvPr>
            <p:ph idx="1"/>
          </p:nvPr>
        </p:nvSpPr>
        <p:spPr>
          <a:xfrm>
            <a:off x="1571625" y="285750"/>
            <a:ext cx="7143750" cy="6357938"/>
          </a:xfrm>
        </p:spPr>
        <p:txBody>
          <a:bodyPr/>
          <a:lstStyle/>
          <a:p>
            <a:r>
              <a:rPr lang="ru-RU" b="1" smtClean="0"/>
              <a:t> Весна 1919 – Колчак провёл всеобщую мобилизацию.</a:t>
            </a:r>
          </a:p>
          <a:p>
            <a:r>
              <a:rPr lang="ru-RU" b="1" smtClean="0"/>
              <a:t>Март 1919 – захват Сарапула, Ижевска, Уфы, Бугульмы, Белебея, Стерлитамака.</a:t>
            </a:r>
          </a:p>
          <a:p>
            <a:r>
              <a:rPr lang="ru-RU" b="1" smtClean="0"/>
              <a:t>28 апреля 1919 – контрнаступление Красной армии. Войска М.Фрунзе взяли Самару, Уфу.</a:t>
            </a:r>
          </a:p>
          <a:p>
            <a:r>
              <a:rPr lang="ru-RU" b="1" smtClean="0"/>
              <a:t>14 июля 1919 – Екатеринбург.</a:t>
            </a:r>
          </a:p>
          <a:p>
            <a:r>
              <a:rPr lang="ru-RU" b="1" smtClean="0"/>
              <a:t>Ноябрь 1919- падение столицы Колчака – Омска.</a:t>
            </a:r>
          </a:p>
          <a:p>
            <a:r>
              <a:rPr lang="ru-RU" b="1" smtClean="0"/>
              <a:t>1920 – расстрел Колчака.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historic.ru/books/item/f00/s00/z0000165/pic/map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142875"/>
            <a:ext cx="3500438" cy="1857375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Александр Васильевич Колчак.</a:t>
            </a:r>
            <a:endParaRPr lang="ru-RU" b="1" dirty="0"/>
          </a:p>
        </p:txBody>
      </p:sp>
      <p:pic>
        <p:nvPicPr>
          <p:cNvPr id="32770" name="Picture 2" descr="File:Kolchak chef suprême de la Russ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571750"/>
            <a:ext cx="34861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 descr="File:75-1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3857625"/>
            <a:ext cx="47625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6" descr="http://upload.wikimedia.org/wikipedia/ru/thumb/6/68/%D0%92%D0%B5%D1%80%D1%85%D0%BE%D0%B2%D0%BD%D1%8B%D0%B9-%D0%9F%D1%80%D0%B0%D0%B2%D0%B8%D1%82%D0%B5%D0%BB%D1%8C-%D0%A0%D0%BE%D1%81%D1%81%D0%B8%D0%B8.jpg/250px-%D0%92%D0%B5%D1%80%D1%85%D0%BE%D0%B2%D0%BD%D1%8B%D0%B9-%D0%9F%D1%80%D0%B0%D0%B2%D0%B8%D1%82%D0%B5%D0%BB%D1%8C-%D0%A0%D0%BE%D1%81%D1%81%D0%B8%D0%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142875"/>
            <a:ext cx="2643188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 smtClean="0"/>
              <a:t>1918- фронтовой этап Гражданской войны.</a:t>
            </a:r>
            <a:endParaRPr lang="ru-RU" sz="3200" b="1" dirty="0"/>
          </a:p>
        </p:txBody>
      </p:sp>
      <p:sp>
        <p:nvSpPr>
          <p:cNvPr id="15362" name="Содержимое 1"/>
          <p:cNvSpPr>
            <a:spLocks noGrp="1"/>
          </p:cNvSpPr>
          <p:nvPr>
            <p:ph idx="1"/>
          </p:nvPr>
        </p:nvSpPr>
        <p:spPr>
          <a:xfrm>
            <a:off x="214313" y="1071563"/>
            <a:ext cx="8572500" cy="5572125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ru-RU" sz="2400" smtClean="0"/>
              <a:t>?  </a:t>
            </a:r>
            <a:r>
              <a:rPr lang="ru-RU" sz="2400" b="1" smtClean="0"/>
              <a:t>Начав с требований больших запасов хлеба и продвижения с оружием во Владивосток, чехословацкие эшелоны захватывают железные дороги, телеграф и станции, переговариваются на своем языке по телеграфу. Созывают в Челябинске военный чехословацкий съезд, заявляют, что между Омском — Челябинском не допустят никакого движения поездов. В Омске дело дошло до кровопролития. Шедшие эшелоны красногвардейцев чехословаки встретили огнем. Много раненых. Необходима солидная помощь с Урала и определенные указания из центра. Повторяю, положение весьма серьезное. Между Томском и Красноярском чехословацкий эшелон разоружил шедший на борьбу с Семеновым партизанский отряд и захватывает город Мариинск...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Содержимое 2"/>
          <p:cNvSpPr>
            <a:spLocks noGrp="1"/>
          </p:cNvSpPr>
          <p:nvPr>
            <p:ph idx="1"/>
          </p:nvPr>
        </p:nvSpPr>
        <p:spPr>
          <a:xfrm>
            <a:off x="5429250" y="4143375"/>
            <a:ext cx="3500438" cy="2524125"/>
          </a:xfrm>
        </p:spPr>
        <p:txBody>
          <a:bodyPr/>
          <a:lstStyle/>
          <a:p>
            <a:r>
              <a:rPr lang="ru-RU" smtClean="0"/>
              <a:t>Агитационный плакат Сибирской армии Колчака.</a:t>
            </a:r>
          </a:p>
        </p:txBody>
      </p:sp>
      <p:pic>
        <p:nvPicPr>
          <p:cNvPr id="33794" name="Picture 2" descr="File:&amp;Acy;&amp;gcy;&amp;icy;&amp;tcy;&amp;acy;&amp;tscy;&amp;icy;&amp;ocy;&amp;ncy;&amp;ncy;&amp;ycy;&amp;jcy; &amp;pcy;&amp;lcy;&amp;acy;&amp;kcy;&amp;acy;&amp;tcy; &amp;acy;&amp;rcy;&amp;mcy;&amp;icy;&amp;icy; &amp;Kcy;&amp;ocy;&amp;lcy;&amp;chcy;&amp;acy;&amp;kcy;&amp;acy;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86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214313"/>
            <a:ext cx="7500938" cy="6072187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/>
              <a:t>Работа с документом. Какие меры воздействия в отношении восставших предлагали колчаковцы? Отличались ли эти меры от тех, которые практиковали большевистские органы власти? В чем вы видите причины такого жесткого отношения к восставшим?</a:t>
            </a:r>
            <a:endParaRPr lang="ru-RU" sz="4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Содержимое 2"/>
          <p:cNvSpPr>
            <a:spLocks noGrp="1"/>
          </p:cNvSpPr>
          <p:nvPr>
            <p:ph idx="1"/>
          </p:nvPr>
        </p:nvSpPr>
        <p:spPr>
          <a:xfrm>
            <a:off x="357188" y="0"/>
            <a:ext cx="8786812" cy="6500813"/>
          </a:xfrm>
        </p:spPr>
        <p:txBody>
          <a:bodyPr/>
          <a:lstStyle/>
          <a:p>
            <a:r>
              <a:rPr lang="ru-RU" sz="2400" smtClean="0"/>
              <a:t>                  О РАСПРАВЕ НАД ВОССТАВШИМИ ПРОТИВ      КОЛЧАКОВЦЕВ КРЕСТЬЯНАМИ. ПРИКАЗ ГЕНЕРАЛА МАЙКОВСКОГО. 30 СЕНТЯБРЯ 1919 г.</a:t>
            </a:r>
          </a:p>
          <a:p>
            <a:r>
              <a:rPr lang="ru-RU" sz="2400" smtClean="0"/>
              <a:t>      I. В каждой деревне района восстания подробно обыскивать, захваченных с оружием в руках, как врагов, расстреливать на месте.</a:t>
            </a:r>
            <a:br>
              <a:rPr lang="ru-RU" sz="2400" smtClean="0"/>
            </a:br>
            <a:r>
              <a:rPr lang="ru-RU" sz="2400" smtClean="0"/>
              <a:t>      II. Арестовывать по показанию местных жителей всех агитаторов, членов Совдепов, помогавших восстанию, дезертиров, пособников и укрывателей и предавать военно-полевому суду.</a:t>
            </a:r>
            <a:br>
              <a:rPr lang="ru-RU" sz="2400" smtClean="0"/>
            </a:br>
            <a:r>
              <a:rPr lang="ru-RU" sz="2400" smtClean="0"/>
              <a:t>       IV. Местных властей, не оказавших должного сопротивления бандитам, исполнявших их распоряжения и не принявших всех мер к ликвидации красных своими средствами, предавать военно-полевому суду, наказание увеличивать до смертной казни включительно.</a:t>
            </a:r>
            <a:br>
              <a:rPr lang="ru-RU" sz="2400" smtClean="0"/>
            </a:br>
            <a:r>
              <a:rPr lang="ru-RU" sz="2400" smtClean="0"/>
              <a:t>      V. Восставшие вновь деревни ликвидировать с удвоенной строгостью, вплоть до уничтожения всей деревни.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214313"/>
            <a:ext cx="7086600" cy="1276350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Михаил Васильевич Фрунзе.</a:t>
            </a:r>
            <a:endParaRPr lang="ru-RU" b="1" dirty="0"/>
          </a:p>
        </p:txBody>
      </p:sp>
      <p:sp>
        <p:nvSpPr>
          <p:cNvPr id="36866" name="Содержимое 4"/>
          <p:cNvSpPr>
            <a:spLocks noGrp="1"/>
          </p:cNvSpPr>
          <p:nvPr>
            <p:ph idx="1"/>
          </p:nvPr>
        </p:nvSpPr>
        <p:spPr>
          <a:xfrm>
            <a:off x="285750" y="1571625"/>
            <a:ext cx="4714875" cy="4929188"/>
          </a:xfrm>
        </p:spPr>
        <p:txBody>
          <a:bodyPr/>
          <a:lstStyle/>
          <a:p>
            <a:r>
              <a:rPr lang="ru-RU" sz="2400" b="1" smtClean="0"/>
              <a:t>Бывший каторжный заключенный, революционер, советский государственный и военный деятель, один из наиболее крупных военачальников</a:t>
            </a:r>
            <a:r>
              <a:rPr lang="ru-RU" sz="2400" b="1" baseline="30000" smtClean="0"/>
              <a:t> </a:t>
            </a:r>
            <a:r>
              <a:rPr lang="ru-RU" sz="2400" b="1" smtClean="0"/>
              <a:t>Красной Армии во время Гражданской войны, военный теоретик.</a:t>
            </a:r>
            <a:r>
              <a:rPr lang="ru-RU" sz="2400" smtClean="0"/>
              <a:t> </a:t>
            </a:r>
            <a:r>
              <a:rPr lang="ru-RU" sz="2400" b="1" smtClean="0"/>
              <a:t>2-й председатель Революционного военного совета СССР.</a:t>
            </a:r>
          </a:p>
        </p:txBody>
      </p:sp>
      <p:pic>
        <p:nvPicPr>
          <p:cNvPr id="36867" name="Picture 2" descr="http://lib.rus.ec/i/83/206783/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1285875"/>
            <a:ext cx="37147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14313"/>
            <a:ext cx="6729412" cy="1062037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Южный фронт.</a:t>
            </a:r>
            <a:endParaRPr lang="ru-RU" b="1" dirty="0"/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214313" y="1214438"/>
            <a:ext cx="6072187" cy="5429250"/>
          </a:xfrm>
        </p:spPr>
        <p:txBody>
          <a:bodyPr/>
          <a:lstStyle/>
          <a:p>
            <a:r>
              <a:rPr lang="ru-RU" smtClean="0"/>
              <a:t>1918 – слухи об уравнительном переделе земли,  приказ о сдаче оружия, реквизиция хлеба                        восстание.</a:t>
            </a:r>
          </a:p>
          <a:p>
            <a:r>
              <a:rPr lang="ru-RU" smtClean="0"/>
              <a:t>21 апреля 1918 – Временное донское правительство             Донская армия.</a:t>
            </a:r>
          </a:p>
          <a:p>
            <a:r>
              <a:rPr lang="ru-RU" smtClean="0"/>
              <a:t>16 мая 1918 – генерал П.Краснов – атаман войска Донского.</a:t>
            </a:r>
          </a:p>
        </p:txBody>
      </p:sp>
      <p:sp>
        <p:nvSpPr>
          <p:cNvPr id="4" name="Стрелка вправо 3"/>
          <p:cNvSpPr/>
          <p:nvPr/>
        </p:nvSpPr>
        <p:spPr bwMode="auto">
          <a:xfrm>
            <a:off x="5286375" y="2357438"/>
            <a:ext cx="857250" cy="484187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 bwMode="auto">
          <a:xfrm>
            <a:off x="4786313" y="3929063"/>
            <a:ext cx="977900" cy="484187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 sz="2400">
              <a:latin typeface="Times New Roman" pitchFamily="18" charset="0"/>
            </a:endParaRPr>
          </a:p>
        </p:txBody>
      </p:sp>
      <p:pic>
        <p:nvPicPr>
          <p:cNvPr id="37893" name="Picture 2" descr="&amp;Acy;&amp;tcy;&amp;acy;&amp;mcy;&amp;acy;&amp;ncy; &amp;Vcy;&amp;Vcy;&amp;Dcy;, &amp;gcy;&amp;iecy;&amp;ncy;&amp;iecy;&amp;rcy;&amp;acy;&amp;lcy; &amp;ocy;&amp;tcy; &amp;kcy;&amp;acy;&amp;vcy;&amp;acy;&amp;lcy;&amp;iecy;&amp;rcy;&amp;icy;&amp;icy; &amp;Pcy;.&amp;Ncy;. &amp;Kcy;&amp;rcy;&amp;acy;&amp;scy;&amp;ncy;&amp;ocy;&amp;vcy;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75" y="2928938"/>
            <a:ext cx="27146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/>
              <a:t>Второй поход Деникина на Кубань.</a:t>
            </a:r>
            <a:endParaRPr lang="ru-RU" b="1" dirty="0"/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357188" y="2000250"/>
            <a:ext cx="5143500" cy="4643438"/>
          </a:xfrm>
        </p:spPr>
        <p:txBody>
          <a:bodyPr/>
          <a:lstStyle/>
          <a:p>
            <a:r>
              <a:rPr lang="ru-RU" smtClean="0"/>
              <a:t>Май – июнь 1919- наступление по всему фронту, захват Донбасса, части Украины, Белгорода, Царицына.</a:t>
            </a:r>
          </a:p>
          <a:p>
            <a:r>
              <a:rPr lang="ru-RU" smtClean="0"/>
              <a:t>Июль 1919 – наступление на Москву, захват Курска, Орла, Воронежа.</a:t>
            </a:r>
          </a:p>
          <a:p>
            <a:endParaRPr lang="ru-RU" smtClean="0"/>
          </a:p>
        </p:txBody>
      </p:sp>
      <p:pic>
        <p:nvPicPr>
          <p:cNvPr id="38915" name="Picture 2" descr="File:Anton Denikin 1918-1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1785938"/>
            <a:ext cx="357187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42875"/>
            <a:ext cx="7086600" cy="1785938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/>
              <a:t>Плакат "Восстановление России". Восстановление могущественной единой и неделимой России. Созыв Народного Собрания на основании всеобщего избирательного права.</a:t>
            </a:r>
            <a:endParaRPr lang="ru-RU" sz="2400" b="1" dirty="0"/>
          </a:p>
        </p:txBody>
      </p:sp>
      <p:pic>
        <p:nvPicPr>
          <p:cNvPr id="39938" name="Picture 2" descr="http://petrograd.biz/plakat/whites/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071688"/>
            <a:ext cx="62865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http://dic.academic.ru/pictures/bse/gif/025337571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142875"/>
            <a:ext cx="6643687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Содержимое 2"/>
          <p:cNvSpPr>
            <a:spLocks noGrp="1"/>
          </p:cNvSpPr>
          <p:nvPr>
            <p:ph idx="1"/>
          </p:nvPr>
        </p:nvSpPr>
        <p:spPr>
          <a:xfrm>
            <a:off x="4286250" y="2214563"/>
            <a:ext cx="4857750" cy="3881437"/>
          </a:xfrm>
        </p:spPr>
        <p:txBody>
          <a:bodyPr/>
          <a:lstStyle/>
          <a:p>
            <a:r>
              <a:rPr lang="ru-RU" b="1" smtClean="0"/>
              <a:t>Октябрь 1919 – наступление Красной армии. 1 –ая Конная армия  С. Будённого.</a:t>
            </a:r>
          </a:p>
        </p:txBody>
      </p:sp>
      <p:pic>
        <p:nvPicPr>
          <p:cNvPr id="41986" name="Picture 2" descr="File:SM-Budyonny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857375"/>
            <a:ext cx="3643312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0"/>
            <a:ext cx="7086600" cy="12763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1920 – главнокомандующий П.Врангель.</a:t>
            </a:r>
            <a:endParaRPr lang="ru-RU" dirty="0"/>
          </a:p>
        </p:txBody>
      </p:sp>
      <p:sp>
        <p:nvSpPr>
          <p:cNvPr id="43010" name="Содержимое 2"/>
          <p:cNvSpPr>
            <a:spLocks noGrp="1"/>
          </p:cNvSpPr>
          <p:nvPr>
            <p:ph idx="1"/>
          </p:nvPr>
        </p:nvSpPr>
        <p:spPr>
          <a:xfrm>
            <a:off x="3429000" y="1500188"/>
            <a:ext cx="5572125" cy="5214937"/>
          </a:xfrm>
        </p:spPr>
        <p:txBody>
          <a:bodyPr/>
          <a:lstStyle/>
          <a:p>
            <a:r>
              <a:rPr lang="ru-RU" sz="2400" b="1" smtClean="0"/>
              <a:t>Русский военачальник, участник Русско-японской и Первой мировой войн, один из главных руководителей (1918−1920) Белого движения в годы Гражданской войны. Главнокомандующий Русской Армии в Крыму и Польше (1920). </a:t>
            </a:r>
          </a:p>
          <a:p>
            <a:r>
              <a:rPr lang="ru-RU" sz="2400" b="1" smtClean="0"/>
              <a:t>Получил прозвище «чёрный барон» за свою традиционную (с сентября 1918 года) повседневную форму одежды — чёрную казачью черкеску.</a:t>
            </a:r>
          </a:p>
          <a:p>
            <a:endParaRPr lang="ru-RU" smtClean="0"/>
          </a:p>
        </p:txBody>
      </p:sp>
      <p:pic>
        <p:nvPicPr>
          <p:cNvPr id="43011" name="Picture 2" descr="File:Wrangel Pyot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000250"/>
            <a:ext cx="300037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750" y="214313"/>
            <a:ext cx="7086600" cy="1276350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Задания к документу.</a:t>
            </a:r>
            <a:endParaRPr lang="ru-RU" b="1" dirty="0"/>
          </a:p>
        </p:txBody>
      </p:sp>
      <p:sp>
        <p:nvSpPr>
          <p:cNvPr id="16386" name="Содержимое 1"/>
          <p:cNvSpPr>
            <a:spLocks noGrp="1"/>
          </p:cNvSpPr>
          <p:nvPr>
            <p:ph idx="1"/>
          </p:nvPr>
        </p:nvSpPr>
        <p:spPr>
          <a:xfrm>
            <a:off x="1000125" y="1428750"/>
            <a:ext cx="7858125" cy="5072063"/>
          </a:xfrm>
        </p:spPr>
        <p:txBody>
          <a:bodyPr/>
          <a:lstStyle/>
          <a:p>
            <a:r>
              <a:rPr lang="ru-RU" b="1" smtClean="0"/>
              <a:t>Вопросы:</a:t>
            </a:r>
          </a:p>
          <a:p>
            <a:r>
              <a:rPr lang="ru-RU" b="1" smtClean="0"/>
              <a:t>Откуда и как появились чехословацкие военные в России. Каким образом они оказались в восточных районах страны? По документу определите, каким образом действовали отряды чехословаков и как им удалось в итоге взять под контроль значительные территории в восточных районах России.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 smtClean="0"/>
              <a:t>Северный фронт – Е. Миллер.</a:t>
            </a:r>
            <a:endParaRPr lang="ru-RU" sz="3200" b="1" dirty="0"/>
          </a:p>
        </p:txBody>
      </p:sp>
      <p:sp>
        <p:nvSpPr>
          <p:cNvPr id="44034" name="Содержимое 4"/>
          <p:cNvSpPr>
            <a:spLocks noGrp="1"/>
          </p:cNvSpPr>
          <p:nvPr>
            <p:ph idx="1"/>
          </p:nvPr>
        </p:nvSpPr>
        <p:spPr>
          <a:xfrm>
            <a:off x="5643563" y="1500188"/>
            <a:ext cx="3357562" cy="5357812"/>
          </a:xfrm>
        </p:spPr>
        <p:txBody>
          <a:bodyPr/>
          <a:lstStyle/>
          <a:p>
            <a:r>
              <a:rPr lang="ru-RU" sz="2800" smtClean="0"/>
              <a:t>Миллер опирался на поддержку британского военного контингента, который принял участие в боевых действиях против частей Красной армии. </a:t>
            </a:r>
          </a:p>
        </p:txBody>
      </p:sp>
      <p:pic>
        <p:nvPicPr>
          <p:cNvPr id="44035" name="Picture 2" descr="File:Evgeny Mil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643063"/>
            <a:ext cx="500062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err="1" smtClean="0"/>
              <a:t>Северо</a:t>
            </a:r>
            <a:r>
              <a:rPr lang="ru-RU" b="1" dirty="0" smtClean="0"/>
              <a:t> – западный фронт.</a:t>
            </a:r>
            <a:endParaRPr lang="ru-RU" b="1" dirty="0"/>
          </a:p>
        </p:txBody>
      </p:sp>
      <p:sp>
        <p:nvSpPr>
          <p:cNvPr id="45058" name="Содержимое 2"/>
          <p:cNvSpPr>
            <a:spLocks noGrp="1"/>
          </p:cNvSpPr>
          <p:nvPr>
            <p:ph idx="1"/>
          </p:nvPr>
        </p:nvSpPr>
        <p:spPr>
          <a:xfrm>
            <a:off x="285750" y="1981200"/>
            <a:ext cx="4286250" cy="4519613"/>
          </a:xfrm>
        </p:spPr>
        <p:txBody>
          <a:bodyPr/>
          <a:lstStyle/>
          <a:p>
            <a:r>
              <a:rPr lang="ru-RU" smtClean="0"/>
              <a:t>1919 – наступление Юденича на Петроград.</a:t>
            </a:r>
          </a:p>
          <a:p>
            <a:r>
              <a:rPr lang="ru-RU" smtClean="0"/>
              <a:t>1920- Красная армия освободила Архангельск, Мурманск.</a:t>
            </a:r>
          </a:p>
        </p:txBody>
      </p:sp>
      <p:pic>
        <p:nvPicPr>
          <p:cNvPr id="45059" name="Picture 2" descr="File:Petrograd1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14688"/>
            <a:ext cx="4376738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/>
              <a:t>Плакаты белых в годы Гражданской войны</a:t>
            </a:r>
            <a:endParaRPr lang="ru-RU" b="1" dirty="0"/>
          </a:p>
        </p:txBody>
      </p:sp>
      <p:pic>
        <p:nvPicPr>
          <p:cNvPr id="46082" name="Picture 2" descr="http://www.petrograd.biz/plakat/whites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928813"/>
            <a:ext cx="364331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4" descr="http://images.nypl.org/index.php?id=416686&amp;t=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1928813"/>
            <a:ext cx="3571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http://img12.nnm.ru/6/5/8/e/c/361e0d982a0b8b1ad30f5f725d9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143000"/>
            <a:ext cx="7358063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/>
              <a:t>Плакаты времён Гражданской войны</a:t>
            </a:r>
            <a:endParaRPr lang="ru-RU" b="1" dirty="0"/>
          </a:p>
        </p:txBody>
      </p:sp>
      <p:pic>
        <p:nvPicPr>
          <p:cNvPr id="48130" name="Picture 2" descr="http://img15.nnm.ru/5/d/c/4/5/aad4149fc8987d75177a39aa7f1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13"/>
            <a:ext cx="62865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214313"/>
            <a:ext cx="7086600" cy="1276350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Интервенция в годы Гражданской войны.</a:t>
            </a:r>
            <a:endParaRPr lang="ru-RU" b="1" dirty="0"/>
          </a:p>
        </p:txBody>
      </p:sp>
      <p:pic>
        <p:nvPicPr>
          <p:cNvPr id="49154" name="Picture 2" descr="http://photo.qip.ru/photo/rymin/3187253/805366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75"/>
            <a:ext cx="67913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142875"/>
            <a:ext cx="7086600" cy="1276350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Укажите понятие интервенция.</a:t>
            </a:r>
            <a:endParaRPr lang="ru-RU" b="1" dirty="0"/>
          </a:p>
        </p:txBody>
      </p:sp>
      <p:sp>
        <p:nvSpPr>
          <p:cNvPr id="50178" name="Содержимое 2"/>
          <p:cNvSpPr>
            <a:spLocks noGrp="1"/>
          </p:cNvSpPr>
          <p:nvPr>
            <p:ph idx="1"/>
          </p:nvPr>
        </p:nvSpPr>
        <p:spPr>
          <a:xfrm>
            <a:off x="357188" y="1500188"/>
            <a:ext cx="8101012" cy="5143500"/>
          </a:xfrm>
        </p:spPr>
        <p:txBody>
          <a:bodyPr/>
          <a:lstStyle/>
          <a:p>
            <a:r>
              <a:rPr lang="ru-RU" sz="2400" smtClean="0"/>
              <a:t>Черчилль призвал «задушить большевизм в колыбели».</a:t>
            </a:r>
          </a:p>
          <a:p>
            <a:r>
              <a:rPr lang="ru-RU" sz="2400" smtClean="0"/>
              <a:t>Причины интервенции:</a:t>
            </a:r>
          </a:p>
          <a:p>
            <a:r>
              <a:rPr lang="ru-RU" sz="2400" smtClean="0"/>
              <a:t>1)Отказ иностранных государств признать новую политическую власть в России.</a:t>
            </a:r>
          </a:p>
          <a:p>
            <a:r>
              <a:rPr lang="ru-RU" sz="2400" smtClean="0"/>
              <a:t>2)Неприятие большевистского лозунга мировой революции.</a:t>
            </a:r>
          </a:p>
          <a:p>
            <a:r>
              <a:rPr lang="ru-RU" sz="2400" smtClean="0"/>
              <a:t>3)Выход Советской России из мировой войны.</a:t>
            </a:r>
          </a:p>
          <a:p>
            <a:r>
              <a:rPr lang="ru-RU" sz="2400" smtClean="0"/>
              <a:t>4)Национализация иностранной собственности.</a:t>
            </a:r>
          </a:p>
          <a:p>
            <a:r>
              <a:rPr lang="ru-RU" sz="2400" smtClean="0"/>
              <a:t>5)Отказ от выплаты царских долгов.</a:t>
            </a:r>
          </a:p>
          <a:p>
            <a:r>
              <a:rPr lang="ru-RU" sz="2400" smtClean="0"/>
              <a:t>6)Собственные экономические и геополитические интересы Антанты.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/>
              <a:t>Англо – американская интервенция.</a:t>
            </a:r>
            <a:endParaRPr lang="ru-RU" b="1" dirty="0"/>
          </a:p>
        </p:txBody>
      </p:sp>
      <p:pic>
        <p:nvPicPr>
          <p:cNvPr id="51202" name="Picture 2" descr="http://xreferat.ru/image/35/1307778458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2000250"/>
            <a:ext cx="535781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/>
              <a:t>Что означает понятие террор.</a:t>
            </a:r>
            <a:endParaRPr lang="ru-RU" b="1" dirty="0"/>
          </a:p>
        </p:txBody>
      </p:sp>
      <p:sp>
        <p:nvSpPr>
          <p:cNvPr id="522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smtClean="0"/>
              <a:t>Приведите факты белого и красного террора.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smtClean="0"/>
              <a:t>В.В.Шульгин впоследствии сделал важный вывод, что «Белые начинали войну почти как ангелы, а закончили, почти как дьяволы».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3" y="714375"/>
            <a:ext cx="6815137" cy="1038225"/>
          </a:xfrm>
        </p:spPr>
        <p:txBody>
          <a:bodyPr/>
          <a:lstStyle/>
          <a:p>
            <a:pPr>
              <a:defRPr/>
            </a:pP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Радола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Гайда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8" y="2428875"/>
            <a:ext cx="4386262" cy="4143375"/>
          </a:xfrm>
        </p:spPr>
        <p:txBody>
          <a:bodyPr/>
          <a:lstStyle/>
          <a:p>
            <a:pPr>
              <a:buFont typeface="Monotype Sorts" pitchFamily="2" charset="2"/>
              <a:buChar char="u"/>
              <a:defRPr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мае 1918 года стал одним из руководителей антибольшевистского выступления Чехословацкого корпуса, организатором восстания в городе 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Ново-Николаевске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Летом 1918 года — командующий чехословацкими войсками восточнее Омска.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411" name="Picture 2" descr="&amp;Fcy;&amp;acy;&amp;jcy;&amp;lcy;:Gayda rad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857375"/>
            <a:ext cx="3500438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00188" y="214313"/>
            <a:ext cx="7086600" cy="6667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Ссылки.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274" name="Содержимое 1"/>
          <p:cNvSpPr>
            <a:spLocks noGrp="1"/>
          </p:cNvSpPr>
          <p:nvPr>
            <p:ph idx="1"/>
          </p:nvPr>
        </p:nvSpPr>
        <p:spPr>
          <a:xfrm>
            <a:off x="685800" y="1357313"/>
            <a:ext cx="7772400" cy="5143500"/>
          </a:xfrm>
        </p:spPr>
        <p:txBody>
          <a:bodyPr/>
          <a:lstStyle/>
          <a:p>
            <a:r>
              <a:rPr lang="ru-RU" sz="1400" b="1" smtClean="0"/>
              <a:t>Гражданскую</a:t>
            </a:r>
            <a:r>
              <a:rPr lang="ru-RU" sz="1400" smtClean="0"/>
              <a:t> </a:t>
            </a:r>
            <a:r>
              <a:rPr lang="ru-RU" sz="1400" b="1" smtClean="0"/>
              <a:t>войну</a:t>
            </a:r>
            <a:r>
              <a:rPr lang="ru-RU" sz="1400" smtClean="0"/>
              <a:t>а  </a:t>
            </a:r>
            <a:r>
              <a:rPr lang="en-US" sz="1400" smtClean="0">
                <a:hlinkClick r:id="rId2"/>
              </a:rPr>
              <a:t>http://eugenyshultz.livejourna…</a:t>
            </a:r>
            <a:endParaRPr lang="en-US" sz="1400" smtClean="0"/>
          </a:p>
          <a:p>
            <a:r>
              <a:rPr lang="ru-RU" sz="1400" b="1" smtClean="0"/>
              <a:t>Радола</a:t>
            </a:r>
            <a:r>
              <a:rPr lang="ru-RU" sz="1400" smtClean="0"/>
              <a:t> </a:t>
            </a:r>
            <a:r>
              <a:rPr lang="ru-RU" sz="1400" b="1" smtClean="0"/>
              <a:t>Гайда</a:t>
            </a:r>
            <a:r>
              <a:rPr lang="ru-RU" sz="1400" smtClean="0"/>
              <a:t> - герой Белого движения? </a:t>
            </a:r>
            <a:r>
              <a:rPr lang="ru-RU" sz="1400" smtClean="0">
                <a:hlinkClick r:id="rId3"/>
              </a:rPr>
              <a:t>http://samlib.ru/p/pozdnjakowa…</a:t>
            </a:r>
            <a:endParaRPr lang="ru-RU" sz="1400" smtClean="0"/>
          </a:p>
          <a:p>
            <a:r>
              <a:rPr lang="ru-RU" sz="1400" smtClean="0"/>
              <a:t>Бронепоезд Орлик, пензенской группы. Уфа, июль 1918.</a:t>
            </a:r>
            <a:r>
              <a:rPr lang="en-US" sz="1400" smtClean="0"/>
              <a:t> </a:t>
            </a:r>
            <a:r>
              <a:rPr lang="en-US" sz="1400" smtClean="0">
                <a:hlinkClick r:id="rId4"/>
              </a:rPr>
              <a:t>http://upload.wikimedia.org/wikipedia/ru/0/0d/Traintop1.jpg</a:t>
            </a:r>
            <a:endParaRPr lang="ru-RU" sz="1400" smtClean="0"/>
          </a:p>
          <a:p>
            <a:r>
              <a:rPr lang="ru-RU" sz="1400" smtClean="0"/>
              <a:t>Легионеры </a:t>
            </a:r>
            <a:r>
              <a:rPr lang="ru-RU" sz="1400" b="1" smtClean="0"/>
              <a:t>Чехословацкого</a:t>
            </a:r>
            <a:r>
              <a:rPr lang="ru-RU" sz="1400" smtClean="0"/>
              <a:t> </a:t>
            </a:r>
            <a:r>
              <a:rPr lang="ru-RU" sz="1400" b="1" smtClean="0"/>
              <a:t>корпуса</a:t>
            </a:r>
            <a:r>
              <a:rPr lang="ru-RU" sz="1400" smtClean="0"/>
              <a:t>. </a:t>
            </a:r>
            <a:r>
              <a:rPr lang="ru-RU" sz="1400" smtClean="0">
                <a:hlinkClick r:id="rId5"/>
              </a:rPr>
              <a:t>http://www.belrussia.ru/page-i…</a:t>
            </a:r>
            <a:endParaRPr lang="ru-RU" sz="1400" smtClean="0"/>
          </a:p>
          <a:p>
            <a:r>
              <a:rPr lang="ru-RU" sz="1400" i="1" smtClean="0"/>
              <a:t> </a:t>
            </a:r>
            <a:r>
              <a:rPr lang="ru-RU" sz="1400" smtClean="0"/>
              <a:t>С января 1919 года </a:t>
            </a:r>
            <a:r>
              <a:rPr lang="ru-RU" sz="1400" b="1" smtClean="0"/>
              <a:t>чехословацкие</a:t>
            </a:r>
            <a:r>
              <a:rPr lang="ru-RU" sz="1400" smtClean="0"/>
              <a:t> части стали собираться...   .</a:t>
            </a:r>
            <a:r>
              <a:rPr lang="ru-RU" sz="1400" smtClean="0">
                <a:hlinkClick r:id="rId6"/>
              </a:rPr>
              <a:t>http://board.rt.mipt.ru/?read=…</a:t>
            </a:r>
            <a:endParaRPr lang="ru-RU" sz="1400" smtClean="0"/>
          </a:p>
          <a:p>
            <a:r>
              <a:rPr lang="ru-RU" sz="1400" smtClean="0"/>
              <a:t>Чехословацкий корпус во </a:t>
            </a:r>
            <a:r>
              <a:rPr lang="ru-RU" sz="1400" smtClean="0">
                <a:hlinkClick r:id="rId7" tooltip="Владивосток"/>
              </a:rPr>
              <a:t>Владивостоке </a:t>
            </a:r>
            <a:r>
              <a:rPr lang="en-US" sz="1400" smtClean="0">
                <a:hlinkClick r:id="rId8"/>
              </a:rPr>
              <a:t>http://upload.wikimedia.org/wikipedia/commons/b/be/Czech_Troops.jpg</a:t>
            </a:r>
            <a:endParaRPr lang="ru-RU" sz="1400" smtClean="0"/>
          </a:p>
          <a:p>
            <a:r>
              <a:rPr lang="ru-RU" sz="1400" smtClean="0"/>
              <a:t>Карта Гражданской войны.</a:t>
            </a:r>
            <a:r>
              <a:rPr lang="en-US" sz="1400" smtClean="0"/>
              <a:t>http://historic.ru/books/item/f00/s00/z0000165/pic/map005.jpg</a:t>
            </a:r>
            <a:endParaRPr lang="ru-RU" sz="1400" smtClean="0"/>
          </a:p>
          <a:p>
            <a:r>
              <a:rPr lang="ru-RU" sz="1400" b="1" smtClean="0"/>
              <a:t>Гражданская</a:t>
            </a:r>
            <a:r>
              <a:rPr lang="ru-RU" sz="1400" smtClean="0"/>
              <a:t> </a:t>
            </a:r>
            <a:r>
              <a:rPr lang="ru-RU" sz="1400" b="1" smtClean="0"/>
              <a:t>война</a:t>
            </a:r>
            <a:r>
              <a:rPr lang="ru-RU" sz="1400" smtClean="0"/>
              <a:t> </a:t>
            </a:r>
            <a:r>
              <a:rPr lang="ru-RU" sz="1400" b="1" smtClean="0"/>
              <a:t>в</a:t>
            </a:r>
            <a:r>
              <a:rPr lang="ru-RU" sz="1400" smtClean="0"/>
              <a:t> </a:t>
            </a:r>
            <a:r>
              <a:rPr lang="ru-RU" sz="1400" b="1" smtClean="0"/>
              <a:t>России</a:t>
            </a:r>
            <a:r>
              <a:rPr lang="ru-RU" sz="1400" smtClean="0"/>
              <a:t> ... менее понятное - ее и сегодня в. </a:t>
            </a:r>
            <a:r>
              <a:rPr lang="ru-RU" sz="1400" smtClean="0">
                <a:hlinkClick r:id="rId9"/>
              </a:rPr>
              <a:t>http://www.a-sushi.ru/2!/?c=re…</a:t>
            </a:r>
            <a:endParaRPr lang="ru-RU" sz="1400" smtClean="0"/>
          </a:p>
          <a:p>
            <a:r>
              <a:rPr lang="ru-RU" sz="1400" smtClean="0"/>
              <a:t>Историческая </a:t>
            </a:r>
            <a:r>
              <a:rPr lang="ru-RU" sz="1400" b="1" smtClean="0"/>
              <a:t>карта</a:t>
            </a:r>
            <a:r>
              <a:rPr lang="ru-RU" sz="1400" smtClean="0"/>
              <a:t> "</a:t>
            </a:r>
            <a:r>
              <a:rPr lang="ru-RU" sz="1400" b="1" smtClean="0"/>
              <a:t>Гражданская</a:t>
            </a:r>
            <a:r>
              <a:rPr lang="ru-RU" sz="1400" smtClean="0"/>
              <a:t> </a:t>
            </a:r>
            <a:r>
              <a:rPr lang="ru-RU" sz="1400" b="1" smtClean="0"/>
              <a:t>война</a:t>
            </a:r>
            <a:r>
              <a:rPr lang="ru-RU" sz="1400" smtClean="0"/>
              <a:t> </a:t>
            </a:r>
            <a:r>
              <a:rPr lang="ru-RU" sz="1400" b="1" smtClean="0"/>
              <a:t>в</a:t>
            </a:r>
            <a:r>
              <a:rPr lang="ru-RU" sz="1400" smtClean="0"/>
              <a:t> </a:t>
            </a:r>
            <a:r>
              <a:rPr lang="ru-RU" sz="1400" b="1" smtClean="0"/>
              <a:t>России</a:t>
            </a:r>
            <a:r>
              <a:rPr lang="ru-RU" sz="1400" smtClean="0"/>
              <a:t> 1918 - 1920 гг </a:t>
            </a:r>
            <a:r>
              <a:rPr lang="ru-RU" sz="1400" smtClean="0">
                <a:hlinkClick r:id="rId10"/>
              </a:rPr>
              <a:t>http://www.library.ispu.ru:800…</a:t>
            </a:r>
            <a:endParaRPr lang="ru-RU" sz="1400" smtClean="0"/>
          </a:p>
          <a:p>
            <a:r>
              <a:rPr lang="ru-RU" sz="1400" b="1" smtClean="0"/>
              <a:t>Борьба</a:t>
            </a:r>
            <a:r>
              <a:rPr lang="ru-RU" sz="1400" smtClean="0"/>
              <a:t> с </a:t>
            </a:r>
            <a:r>
              <a:rPr lang="ru-RU" sz="1400" b="1" smtClean="0"/>
              <a:t>комбинированным</a:t>
            </a:r>
            <a:r>
              <a:rPr lang="ru-RU" sz="1400" smtClean="0"/>
              <a:t> </a:t>
            </a:r>
            <a:r>
              <a:rPr lang="ru-RU" sz="1400" b="1" smtClean="0"/>
              <a:t>походом</a:t>
            </a:r>
            <a:r>
              <a:rPr lang="ru-RU" sz="1400" smtClean="0"/>
              <a:t> </a:t>
            </a:r>
            <a:r>
              <a:rPr lang="ru-RU" sz="1400" b="1" smtClean="0"/>
              <a:t>интервентов</a:t>
            </a:r>
            <a:r>
              <a:rPr lang="ru-RU" sz="1400" smtClean="0"/>
              <a:t> и белогвардейцев весной и</a:t>
            </a:r>
          </a:p>
          <a:p>
            <a:pPr>
              <a:buFont typeface="Monotype Sorts"/>
              <a:buNone/>
            </a:pPr>
            <a:r>
              <a:rPr lang="ru-RU" sz="1400" smtClean="0">
                <a:hlinkClick r:id="rId11"/>
              </a:rPr>
              <a:t>         http://historic.ru/books/item/…</a:t>
            </a:r>
            <a:endParaRPr lang="ru-RU" sz="1400" smtClean="0"/>
          </a:p>
          <a:p>
            <a:pPr>
              <a:buFont typeface="Monotype Sorts"/>
              <a:buNone/>
            </a:pPr>
            <a:endParaRPr lang="ru-RU" sz="1400" smtClean="0"/>
          </a:p>
          <a:p>
            <a:pPr>
              <a:buFont typeface="Monotype Sorts"/>
              <a:buNone/>
            </a:pPr>
            <a:r>
              <a:rPr lang="ru-RU" sz="1400" smtClean="0"/>
              <a:t>Колчак.</a:t>
            </a:r>
            <a:r>
              <a:rPr lang="en-US" sz="1400" smtClean="0">
                <a:hlinkClick r:id="rId12"/>
              </a:rPr>
              <a:t>http://upload.wikimedia.org/wikipedia/commons/b/b3/Kolchak_chef_supr%C3%AAme_de_la_Russie.jpg</a:t>
            </a:r>
            <a:endParaRPr lang="ru-RU" sz="1400" smtClean="0"/>
          </a:p>
          <a:p>
            <a:r>
              <a:rPr lang="ru-RU" sz="1400" smtClean="0"/>
              <a:t>Адмирал </a:t>
            </a:r>
            <a:r>
              <a:rPr lang="ru-RU" sz="1400" b="1" smtClean="0"/>
              <a:t>Колчак</a:t>
            </a:r>
            <a:r>
              <a:rPr lang="ru-RU" sz="1400" smtClean="0"/>
              <a:t> на фронте, 1919. </a:t>
            </a:r>
            <a:r>
              <a:rPr lang="ru-RU" sz="1400" smtClean="0">
                <a:hlinkClick r:id="rId13"/>
              </a:rPr>
              <a:t>http://www.rusrevolution.info/…</a:t>
            </a:r>
            <a:endParaRPr lang="ru-RU" sz="1400" smtClean="0"/>
          </a:p>
          <a:p>
            <a:r>
              <a:rPr lang="ru-RU" sz="1400" smtClean="0"/>
              <a:t>Плакат. Старинные </a:t>
            </a:r>
            <a:r>
              <a:rPr lang="ru-RU" sz="1400" b="1" smtClean="0"/>
              <a:t>фотографии</a:t>
            </a:r>
            <a:r>
              <a:rPr lang="ru-RU" sz="1400" smtClean="0"/>
              <a:t>. </a:t>
            </a:r>
            <a:r>
              <a:rPr lang="ru-RU" sz="1400" smtClean="0">
                <a:hlinkClick r:id="rId14"/>
              </a:rPr>
              <a:t>http://www.monetonos.ru/index.…</a:t>
            </a:r>
            <a:endParaRPr lang="ru-RU" sz="1400" smtClean="0"/>
          </a:p>
          <a:p>
            <a:r>
              <a:rPr lang="ru-RU" sz="1400" b="1" smtClean="0"/>
              <a:t> </a:t>
            </a:r>
            <a:r>
              <a:rPr lang="ru-RU" sz="1400" smtClean="0"/>
              <a:t>Агитационный плакат Сибирской армии </a:t>
            </a:r>
            <a:r>
              <a:rPr lang="ru-RU" sz="1400" b="1" smtClean="0"/>
              <a:t>Агитация</a:t>
            </a:r>
            <a:r>
              <a:rPr lang="ru-RU" sz="1400" smtClean="0"/>
              <a:t>. </a:t>
            </a:r>
            <a:r>
              <a:rPr lang="en-US" sz="1400" smtClean="0">
                <a:hlinkClick r:id="rId15"/>
              </a:rPr>
              <a:t>http://airsoft.ua/showthread.p…</a:t>
            </a:r>
            <a:endParaRPr lang="en-US" sz="1400" smtClean="0"/>
          </a:p>
          <a:p>
            <a:pPr>
              <a:buFont typeface="Monotype Sorts"/>
              <a:buNone/>
            </a:pPr>
            <a:endParaRPr lang="ru-RU" sz="140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Содержимое 2"/>
          <p:cNvSpPr>
            <a:spLocks noGrp="1"/>
          </p:cNvSpPr>
          <p:nvPr>
            <p:ph idx="1"/>
          </p:nvPr>
        </p:nvSpPr>
        <p:spPr>
          <a:xfrm>
            <a:off x="1143000" y="428625"/>
            <a:ext cx="7786688" cy="6215063"/>
          </a:xfrm>
        </p:spPr>
        <p:txBody>
          <a:bodyPr/>
          <a:lstStyle/>
          <a:p>
            <a:r>
              <a:rPr lang="ru-RU" sz="1100" smtClean="0"/>
              <a:t>М.Фрунзе.</a:t>
            </a:r>
            <a:r>
              <a:rPr lang="en-US" sz="1100" smtClean="0"/>
              <a:t> </a:t>
            </a:r>
            <a:r>
              <a:rPr lang="ru-RU" sz="1100" smtClean="0"/>
              <a:t>Картина Бродского: </a:t>
            </a:r>
            <a:r>
              <a:rPr lang="ru-RU" sz="1100" b="1" smtClean="0"/>
              <a:t>М</a:t>
            </a:r>
            <a:r>
              <a:rPr lang="ru-RU" sz="1100" smtClean="0"/>
              <a:t>. </a:t>
            </a:r>
            <a:r>
              <a:rPr lang="ru-RU" sz="1100" b="1" smtClean="0"/>
              <a:t>Фрунзе</a:t>
            </a:r>
            <a:r>
              <a:rPr lang="ru-RU" sz="1100" smtClean="0"/>
              <a:t> на маневрах. 1929. </a:t>
            </a:r>
            <a:r>
              <a:rPr lang="ru-RU" sz="1100" smtClean="0">
                <a:hlinkClick r:id="rId2"/>
              </a:rPr>
              <a:t>http://allerleiten.livejournal…</a:t>
            </a:r>
            <a:endParaRPr lang="ru-RU" sz="1100" smtClean="0"/>
          </a:p>
          <a:p>
            <a:r>
              <a:rPr lang="ru-RU" sz="1100" smtClean="0"/>
              <a:t>Н.</a:t>
            </a:r>
            <a:r>
              <a:rPr lang="ru-RU" sz="1100" b="1" smtClean="0"/>
              <a:t>П</a:t>
            </a:r>
            <a:r>
              <a:rPr lang="ru-RU" sz="1100" smtClean="0"/>
              <a:t>.</a:t>
            </a:r>
            <a:r>
              <a:rPr lang="ru-RU" sz="1100" b="1" smtClean="0"/>
              <a:t>Краснов</a:t>
            </a:r>
            <a:r>
              <a:rPr lang="ru-RU" sz="1100" smtClean="0"/>
              <a:t> начинает формирование в Новочеркасске</a:t>
            </a:r>
            <a:r>
              <a:rPr lang="ru-RU" sz="1100" smtClean="0">
                <a:hlinkClick r:id="rId3"/>
              </a:rPr>
              <a:t>http://www.liveinternet.ru/use…</a:t>
            </a:r>
            <a:endParaRPr lang="ru-RU" sz="1100" smtClean="0"/>
          </a:p>
          <a:p>
            <a:r>
              <a:rPr lang="ru-RU" sz="1100" smtClean="0"/>
              <a:t> ..писал впоследствии </a:t>
            </a:r>
            <a:r>
              <a:rPr lang="ru-RU" sz="1100" b="1" smtClean="0"/>
              <a:t>Деникин</a:t>
            </a:r>
            <a:r>
              <a:rPr lang="ru-RU" sz="1100" smtClean="0"/>
              <a:t> . Таким образом с 16 января. </a:t>
            </a:r>
            <a:r>
              <a:rPr lang="ru-RU" sz="1100" smtClean="0">
                <a:hlinkClick r:id="rId4"/>
              </a:rPr>
              <a:t>http://www.</a:t>
            </a:r>
            <a:endParaRPr lang="ru-RU" sz="1100" smtClean="0"/>
          </a:p>
          <a:p>
            <a:r>
              <a:rPr lang="ru-RU" sz="1100" smtClean="0"/>
              <a:t>С.Будённый.</a:t>
            </a:r>
            <a:r>
              <a:rPr lang="en-US" sz="1100" smtClean="0"/>
              <a:t> </a:t>
            </a:r>
            <a:r>
              <a:rPr lang="en-US" sz="1100" smtClean="0">
                <a:hlinkClick r:id="rId5"/>
              </a:rPr>
              <a:t>https://upload.wikimedia.org/wikipedia/commons/3/3c/SM-Budyonny-01.jpg</a:t>
            </a:r>
            <a:endParaRPr lang="ru-RU" sz="1100" smtClean="0"/>
          </a:p>
          <a:p>
            <a:r>
              <a:rPr lang="ru-RU" sz="1100" smtClean="0"/>
              <a:t>П.Врангель.</a:t>
            </a:r>
            <a:r>
              <a:rPr lang="en-US" sz="1100" smtClean="0"/>
              <a:t> </a:t>
            </a:r>
            <a:r>
              <a:rPr lang="en-US" sz="1100" smtClean="0">
                <a:hlinkClick r:id="rId6"/>
              </a:rPr>
              <a:t>https://upload.wikimedia.org/wikipedia/commons/c/ce/Wrangel_Pyotr_1.jpg</a:t>
            </a:r>
            <a:endParaRPr lang="ru-RU" sz="1100" smtClean="0"/>
          </a:p>
          <a:p>
            <a:r>
              <a:rPr lang="ru-RU" sz="1100" smtClean="0"/>
              <a:t>Главнокомандующий Северным фронтом генерал </a:t>
            </a:r>
            <a:r>
              <a:rPr lang="ru-RU" sz="1100" b="1" smtClean="0"/>
              <a:t>Е</a:t>
            </a:r>
            <a:r>
              <a:rPr lang="ru-RU" sz="1100" smtClean="0"/>
              <a:t>.</a:t>
            </a:r>
            <a:r>
              <a:rPr lang="ru-RU" sz="1100" b="1" smtClean="0"/>
              <a:t>К</a:t>
            </a:r>
            <a:r>
              <a:rPr lang="ru-RU" sz="1100" smtClean="0"/>
              <a:t>. </a:t>
            </a:r>
            <a:r>
              <a:rPr lang="ru-RU" sz="1100" b="1" smtClean="0"/>
              <a:t>Миллер</a:t>
            </a:r>
            <a:r>
              <a:rPr lang="ru-RU" sz="1100" smtClean="0"/>
              <a:t>. </a:t>
            </a:r>
            <a:r>
              <a:rPr lang="ru-RU" sz="1100" smtClean="0">
                <a:hlinkClick r:id="rId7"/>
              </a:rPr>
              <a:t>http://www.sotnia.ru/forum/vie…</a:t>
            </a:r>
            <a:endParaRPr lang="ru-RU" sz="1100" smtClean="0"/>
          </a:p>
          <a:p>
            <a:r>
              <a:rPr lang="ru-RU" sz="1100" smtClean="0"/>
              <a:t>Строительство баррикад в Петрограде</a:t>
            </a:r>
            <a:r>
              <a:rPr lang="en-US" sz="1100" smtClean="0"/>
              <a:t>http:/</a:t>
            </a:r>
            <a:r>
              <a:rPr lang="en-US" sz="1100" smtClean="0">
                <a:hlinkClick r:id="rId8"/>
              </a:rPr>
              <a:t>dic.academic.ru</a:t>
            </a:r>
            <a:r>
              <a:rPr lang="en-US" sz="1100" smtClean="0"/>
              <a:t>/u</a:t>
            </a:r>
            <a:endParaRPr lang="ru-RU" sz="1100" smtClean="0"/>
          </a:p>
          <a:p>
            <a:r>
              <a:rPr lang="ru-RU" sz="1100" b="1" smtClean="0"/>
              <a:t>Плакат</a:t>
            </a:r>
            <a:r>
              <a:rPr lang="ru-RU" sz="1100" smtClean="0"/>
              <a:t> "</a:t>
            </a:r>
            <a:r>
              <a:rPr lang="ru-RU" sz="1100" b="1" smtClean="0"/>
              <a:t>Так</a:t>
            </a:r>
            <a:r>
              <a:rPr lang="ru-RU" sz="1100" smtClean="0"/>
              <a:t> </a:t>
            </a:r>
            <a:r>
              <a:rPr lang="ru-RU" sz="1100" b="1" smtClean="0"/>
              <a:t>разрешен</a:t>
            </a:r>
            <a:r>
              <a:rPr lang="ru-RU" sz="1100" smtClean="0"/>
              <a:t> </a:t>
            </a:r>
            <a:r>
              <a:rPr lang="ru-RU" sz="1100" b="1" smtClean="0"/>
              <a:t>рабочий</a:t>
            </a:r>
            <a:r>
              <a:rPr lang="ru-RU" sz="1100" smtClean="0"/>
              <a:t> </a:t>
            </a:r>
            <a:r>
              <a:rPr lang="ru-RU" sz="1100" b="1" smtClean="0"/>
              <a:t>вопрос</a:t>
            </a:r>
            <a:r>
              <a:rPr lang="ru-RU" sz="1100" smtClean="0"/>
              <a:t> </a:t>
            </a:r>
            <a:r>
              <a:rPr lang="ru-RU" sz="1100" b="1" smtClean="0"/>
              <a:t>в</a:t>
            </a:r>
            <a:r>
              <a:rPr lang="ru-RU" sz="1100" smtClean="0"/>
              <a:t> </a:t>
            </a:r>
            <a:r>
              <a:rPr lang="ru-RU" sz="1100" b="1" smtClean="0"/>
              <a:t>Совдепии</a:t>
            </a:r>
            <a:r>
              <a:rPr lang="ru-RU" sz="1100" smtClean="0"/>
              <a:t>" Автор не известен. </a:t>
            </a:r>
            <a:r>
              <a:rPr lang="ru-RU" sz="1100" smtClean="0">
                <a:hlinkClick r:id="rId9"/>
              </a:rPr>
              <a:t>http://mikle1.livejournal.com/…</a:t>
            </a:r>
            <a:endParaRPr lang="ru-RU" sz="1100" smtClean="0"/>
          </a:p>
          <a:p>
            <a:r>
              <a:rPr lang="ru-RU" sz="1100" smtClean="0"/>
              <a:t>Плакаты времён Гражданской войны.</a:t>
            </a:r>
            <a:r>
              <a:rPr lang="en-US" sz="1100" smtClean="0"/>
              <a:t> </a:t>
            </a:r>
            <a:r>
              <a:rPr lang="en-US" sz="1100" smtClean="0">
                <a:hlinkClick r:id="rId10"/>
              </a:rPr>
              <a:t>liveinternet.ru</a:t>
            </a:r>
            <a:endParaRPr lang="ru-RU" sz="1100" smtClean="0"/>
          </a:p>
          <a:p>
            <a:r>
              <a:rPr lang="ru-RU" sz="1100" smtClean="0"/>
              <a:t>Плакаты времён Гражданской войны.</a:t>
            </a:r>
            <a:r>
              <a:rPr lang="en-US" sz="1100" smtClean="0"/>
              <a:t> </a:t>
            </a:r>
            <a:r>
              <a:rPr lang="en-US" sz="1100" smtClean="0">
                <a:hlinkClick r:id="rId11"/>
              </a:rPr>
              <a:t>http://img15.nnm.ru/5/d/c/4/5/aad4149fc8987d75177a39aa7f1_prev.jpg</a:t>
            </a:r>
            <a:endParaRPr lang="ru-RU" sz="1100" smtClean="0"/>
          </a:p>
          <a:p>
            <a:r>
              <a:rPr lang="ru-RU" sz="1100" smtClean="0"/>
              <a:t>Интервенция</a:t>
            </a:r>
            <a:r>
              <a:rPr lang="en-US" sz="1100" smtClean="0"/>
              <a:t>http:/</a:t>
            </a:r>
            <a:r>
              <a:rPr lang="ru-RU" sz="1100" smtClean="0">
                <a:hlinkClick r:id="rId12"/>
              </a:rPr>
              <a:t>http://www.raskrashkirus.ru/us…</a:t>
            </a:r>
            <a:endParaRPr lang="ru-RU" sz="1100" smtClean="0"/>
          </a:p>
          <a:p>
            <a:r>
              <a:rPr lang="ru-RU" sz="1100" b="1" smtClean="0"/>
              <a:t>Англо</a:t>
            </a:r>
            <a:r>
              <a:rPr lang="ru-RU" sz="1100" smtClean="0"/>
              <a:t>-</a:t>
            </a:r>
            <a:r>
              <a:rPr lang="ru-RU" sz="1100" b="1" smtClean="0"/>
              <a:t>американская</a:t>
            </a:r>
            <a:r>
              <a:rPr lang="ru-RU" sz="1100" smtClean="0"/>
              <a:t> </a:t>
            </a:r>
            <a:r>
              <a:rPr lang="ru-RU" sz="1100" b="1" smtClean="0"/>
              <a:t>интервенция</a:t>
            </a:r>
            <a:r>
              <a:rPr lang="ru-RU" sz="1100" smtClean="0"/>
              <a:t> и гражданская война на Русском Севере</a:t>
            </a:r>
            <a:r>
              <a:rPr lang="ru-RU" sz="1100" smtClean="0">
                <a:hlinkClick r:id="rId13"/>
              </a:rPr>
              <a:t>http://xreferat.ru/35/10399-1-…</a:t>
            </a:r>
            <a:endParaRPr lang="ru-RU" sz="1100" smtClean="0"/>
          </a:p>
          <a:p>
            <a:endParaRPr lang="ru-RU" sz="1100" smtClean="0"/>
          </a:p>
          <a:p>
            <a:pPr>
              <a:buFont typeface="Monotype Sorts"/>
              <a:buNone/>
            </a:pPr>
            <a:r>
              <a:rPr lang="ru-RU" sz="1100" smtClean="0"/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313" y="285750"/>
            <a:ext cx="7086600" cy="738188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Бронепоезд Орлик, пензенской группы. Уфа, июль 1918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434" name="Picture 2" descr="&amp;Fcy;&amp;acy;&amp;jcy;&amp;lcy;:Trainto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214438"/>
            <a:ext cx="76200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00188" y="214313"/>
            <a:ext cx="7086600" cy="1071562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«Казарма» Чехословацкого корпуса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458" name="Picture 2" descr="File:Czech troop quar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500188"/>
            <a:ext cx="72866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15063" y="3714750"/>
            <a:ext cx="2928937" cy="28575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Легионеры Чехословацкого корпуса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482" name="Picture 2" descr="&amp;Fcy;&amp;acy;&amp;jcy;&amp;lcy;:LegieRUS edi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14313"/>
            <a:ext cx="600075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/>
              <a:t>Чехословацкий корпус во Владивостоке</a:t>
            </a:r>
            <a:endParaRPr lang="ru-RU" b="1" dirty="0"/>
          </a:p>
        </p:txBody>
      </p:sp>
      <p:pic>
        <p:nvPicPr>
          <p:cNvPr id="21506" name="Picture 2" descr="File:Czech Troo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2071688"/>
            <a:ext cx="70008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750" y="214313"/>
            <a:ext cx="7358063" cy="6429375"/>
          </a:xfrm>
        </p:spPr>
        <p:txBody>
          <a:bodyPr/>
          <a:lstStyle/>
          <a:p>
            <a:pPr>
              <a:buFont typeface="Monotype Sorts" pitchFamily="2" charset="2"/>
              <a:buChar char="u"/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декабре 1919 года из Владивостока стали выходить первые корабли с легионерами.</a:t>
            </a:r>
          </a:p>
          <a:p>
            <a:pPr>
              <a:buFont typeface="Monotype Sorts" pitchFamily="2" charset="2"/>
              <a:buChar char="u"/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Из России не вернулось более четырёх тысяч человек — погибших и пропавших без вести.</a:t>
            </a:r>
          </a:p>
          <a:p>
            <a:pPr>
              <a:buFont typeface="Monotype Sorts" pitchFamily="2" charset="2"/>
              <a:buChar char="u"/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ноябре 1920 года в Чехословакию вернулся последний эшелон с легионерами из России.</a:t>
            </a:r>
          </a:p>
          <a:p>
            <a:pPr>
              <a:buFont typeface="Monotype Sorts" pitchFamily="2" charset="2"/>
              <a:buChar char="u"/>
              <a:defRPr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Мерцание 1">
      <a:dk1>
        <a:srgbClr val="2A004E"/>
      </a:dk1>
      <a:lt1>
        <a:srgbClr val="FFFFFF"/>
      </a:lt1>
      <a:dk2>
        <a:srgbClr val="500093"/>
      </a:dk2>
      <a:lt2>
        <a:srgbClr val="00CCCC"/>
      </a:lt2>
      <a:accent1>
        <a:srgbClr val="D60093"/>
      </a:accent1>
      <a:accent2>
        <a:srgbClr val="0000FF"/>
      </a:accent2>
      <a:accent3>
        <a:srgbClr val="B3AAC8"/>
      </a:accent3>
      <a:accent4>
        <a:srgbClr val="DADADA"/>
      </a:accent4>
      <a:accent5>
        <a:srgbClr val="E8AAC8"/>
      </a:accent5>
      <a:accent6>
        <a:srgbClr val="0000E7"/>
      </a:accent6>
      <a:hlink>
        <a:srgbClr val="FFFF00"/>
      </a:hlink>
      <a:folHlink>
        <a:srgbClr val="7500D7"/>
      </a:folHlink>
    </a:clrScheme>
    <a:fontScheme name="Мерцание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Мерцание 1">
        <a:dk1>
          <a:srgbClr val="2A004E"/>
        </a:dk1>
        <a:lt1>
          <a:srgbClr val="FFFFFF"/>
        </a:lt1>
        <a:dk2>
          <a:srgbClr val="500093"/>
        </a:dk2>
        <a:lt2>
          <a:srgbClr val="00CCCC"/>
        </a:lt2>
        <a:accent1>
          <a:srgbClr val="D60093"/>
        </a:accent1>
        <a:accent2>
          <a:srgbClr val="0000FF"/>
        </a:accent2>
        <a:accent3>
          <a:srgbClr val="B3AAC8"/>
        </a:accent3>
        <a:accent4>
          <a:srgbClr val="DADADA"/>
        </a:accent4>
        <a:accent5>
          <a:srgbClr val="E8AAC8"/>
        </a:accent5>
        <a:accent6>
          <a:srgbClr val="0000E7"/>
        </a:accent6>
        <a:hlink>
          <a:srgbClr val="FFFF00"/>
        </a:hlink>
        <a:folHlink>
          <a:srgbClr val="7500D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рцание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CC99FF"/>
        </a:accent1>
        <a:accent2>
          <a:srgbClr val="3366FF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рцание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777777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BDBDBD"/>
        </a:accent5>
        <a:accent6>
          <a:srgbClr val="B8B8B8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рцание 4">
        <a:dk1>
          <a:srgbClr val="000000"/>
        </a:dk1>
        <a:lt1>
          <a:srgbClr val="00CCCC"/>
        </a:lt1>
        <a:dk2>
          <a:srgbClr val="FFFFCC"/>
        </a:dk2>
        <a:lt2>
          <a:srgbClr val="009999"/>
        </a:lt2>
        <a:accent1>
          <a:srgbClr val="CC99FF"/>
        </a:accent1>
        <a:accent2>
          <a:srgbClr val="3366FF"/>
        </a:accent2>
        <a:accent3>
          <a:srgbClr val="AAE2E2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рцание 5">
        <a:dk1>
          <a:srgbClr val="003300"/>
        </a:dk1>
        <a:lt1>
          <a:srgbClr val="FFFFFF"/>
        </a:lt1>
        <a:dk2>
          <a:srgbClr val="669900"/>
        </a:dk2>
        <a:lt2>
          <a:srgbClr val="FFCC66"/>
        </a:lt2>
        <a:accent1>
          <a:srgbClr val="990033"/>
        </a:accent1>
        <a:accent2>
          <a:srgbClr val="FF9933"/>
        </a:accent2>
        <a:accent3>
          <a:srgbClr val="B8CAAA"/>
        </a:accent3>
        <a:accent4>
          <a:srgbClr val="DADADA"/>
        </a:accent4>
        <a:accent5>
          <a:srgbClr val="CAAAAD"/>
        </a:accent5>
        <a:accent6>
          <a:srgbClr val="E78A2D"/>
        </a:accent6>
        <a:hlink>
          <a:srgbClr val="CCCC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рцание 6">
        <a:dk1>
          <a:srgbClr val="663300"/>
        </a:dk1>
        <a:lt1>
          <a:srgbClr val="FFFFFF"/>
        </a:lt1>
        <a:dk2>
          <a:srgbClr val="CC6600"/>
        </a:dk2>
        <a:lt2>
          <a:srgbClr val="FFCC00"/>
        </a:lt2>
        <a:accent1>
          <a:srgbClr val="990033"/>
        </a:accent1>
        <a:accent2>
          <a:srgbClr val="FF0033"/>
        </a:accent2>
        <a:accent3>
          <a:srgbClr val="E2B8AA"/>
        </a:accent3>
        <a:accent4>
          <a:srgbClr val="DADADA"/>
        </a:accent4>
        <a:accent5>
          <a:srgbClr val="CAAAAD"/>
        </a:accent5>
        <a:accent6>
          <a:srgbClr val="E7002D"/>
        </a:accent6>
        <a:hlink>
          <a:srgbClr val="CC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рцание 7">
        <a:dk1>
          <a:srgbClr val="660033"/>
        </a:dk1>
        <a:lt1>
          <a:srgbClr val="FFFFFF"/>
        </a:lt1>
        <a:dk2>
          <a:srgbClr val="990066"/>
        </a:dk2>
        <a:lt2>
          <a:srgbClr val="FFFF66"/>
        </a:lt2>
        <a:accent1>
          <a:srgbClr val="9933FF"/>
        </a:accent1>
        <a:accent2>
          <a:srgbClr val="00CCCC"/>
        </a:accent2>
        <a:accent3>
          <a:srgbClr val="CAAAB8"/>
        </a:accent3>
        <a:accent4>
          <a:srgbClr val="DADADA"/>
        </a:accent4>
        <a:accent5>
          <a:srgbClr val="CAADFF"/>
        </a:accent5>
        <a:accent6>
          <a:srgbClr val="00B9B9"/>
        </a:accent6>
        <a:hlink>
          <a:srgbClr val="CC66FF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_dlc_DocId xmlns="4a252ca3-5a62-4c1c-90a6-29f4710e47f8">AWJJH2MPE6E2-807006251-9</_dlc_DocId>
    <_dlc_DocIdUrl xmlns="4a252ca3-5a62-4c1c-90a6-29f4710e47f8">
      <Url>http://edu-sps.koiro.local/Kostroma_EDU/licei20/licei20-old/_layouts/15/DocIdRedir.aspx?ID=AWJJH2MPE6E2-807006251-9</Url>
      <Description>AWJJH2MPE6E2-807006251-9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D7ABD8AA865B24C96E71E2A890B210B" ma:contentTypeVersion="49" ma:contentTypeDescription="Создание документа." ma:contentTypeScope="" ma:versionID="490bb26808f7a35bdc9da2c5d4be4624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593232-D73A-450D-B3E7-423352EFC74B}"/>
</file>

<file path=customXml/itemProps2.xml><?xml version="1.0" encoding="utf-8"?>
<ds:datastoreItem xmlns:ds="http://schemas.openxmlformats.org/officeDocument/2006/customXml" ds:itemID="{AD5FC205-90CF-456F-AE3C-308A5CE4C4A6}"/>
</file>

<file path=customXml/itemProps3.xml><?xml version="1.0" encoding="utf-8"?>
<ds:datastoreItem xmlns:ds="http://schemas.openxmlformats.org/officeDocument/2006/customXml" ds:itemID="{CE3915B5-66FB-439B-9414-8E4484673586}"/>
</file>

<file path=customXml/itemProps4.xml><?xml version="1.0" encoding="utf-8"?>
<ds:datastoreItem xmlns:ds="http://schemas.openxmlformats.org/officeDocument/2006/customXml" ds:itemID="{B1A9F05C-1A9D-4AB1-931D-F5970F520447}"/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310</TotalTime>
  <Words>1046</Words>
  <Application>Microsoft Office PowerPoint</Application>
  <PresentationFormat>Экран (4:3)</PresentationFormat>
  <Paragraphs>116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Тема3</vt:lpstr>
      <vt:lpstr>На  фронтах Гражданской войны.</vt:lpstr>
      <vt:lpstr>1918- фронтовой этап Гражданской войны.</vt:lpstr>
      <vt:lpstr>Задания к документу.</vt:lpstr>
      <vt:lpstr>Радола Гайда</vt:lpstr>
      <vt:lpstr>Бронепоезд Орлик, пензенской группы. Уфа, июль 1918</vt:lpstr>
      <vt:lpstr>«Казарма» Чехословацкого корпуса</vt:lpstr>
      <vt:lpstr>Легионеры Чехословацкого корпуса</vt:lpstr>
      <vt:lpstr>Чехословацкий корпус во Владивостоке</vt:lpstr>
      <vt:lpstr>Слайд 9</vt:lpstr>
      <vt:lpstr>Назовите основные фронты Гражданской войны. Командующего фронтом.</vt:lpstr>
      <vt:lpstr>Слайд 11</vt:lpstr>
      <vt:lpstr>Слайд 12</vt:lpstr>
      <vt:lpstr>Перечислите правительства, созданные на территориях, освобождённых чехословаками  от большевиков.</vt:lpstr>
      <vt:lpstr>Лозунги эссеро – меньшевистских правительств.</vt:lpstr>
      <vt:lpstr>Основные события Гражданской войны на Восточном фронте.</vt:lpstr>
      <vt:lpstr>Слайд 16</vt:lpstr>
      <vt:lpstr>Слайд 17</vt:lpstr>
      <vt:lpstr>Слайд 18</vt:lpstr>
      <vt:lpstr>Александр Васильевич Колчак.</vt:lpstr>
      <vt:lpstr>Слайд 20</vt:lpstr>
      <vt:lpstr>Работа с документом. Какие меры воздействия в отношении восставших предлагали колчаковцы? Отличались ли эти меры от тех, которые практиковали большевистские органы власти? В чем вы видите причины такого жесткого отношения к восставшим?</vt:lpstr>
      <vt:lpstr>Слайд 22</vt:lpstr>
      <vt:lpstr>Михаил Васильевич Фрунзе.</vt:lpstr>
      <vt:lpstr>Южный фронт.</vt:lpstr>
      <vt:lpstr>Второй поход Деникина на Кубань.</vt:lpstr>
      <vt:lpstr>Плакат "Восстановление России". Восстановление могущественной единой и неделимой России. Созыв Народного Собрания на основании всеобщего избирательного права.</vt:lpstr>
      <vt:lpstr>Слайд 27</vt:lpstr>
      <vt:lpstr>Слайд 28</vt:lpstr>
      <vt:lpstr>1920 – главнокомандующий П.Врангель.</vt:lpstr>
      <vt:lpstr>Северный фронт – Е. Миллер.</vt:lpstr>
      <vt:lpstr>Северо – западный фронт.</vt:lpstr>
      <vt:lpstr>Плакаты белых в годы Гражданской войны</vt:lpstr>
      <vt:lpstr>Слайд 33</vt:lpstr>
      <vt:lpstr>Плакаты времён Гражданской войны</vt:lpstr>
      <vt:lpstr>Интервенция в годы Гражданской войны.</vt:lpstr>
      <vt:lpstr>Укажите понятие интервенция.</vt:lpstr>
      <vt:lpstr>Англо – американская интервенция.</vt:lpstr>
      <vt:lpstr>Что означает понятие террор.</vt:lpstr>
      <vt:lpstr>Слайд 39</vt:lpstr>
      <vt:lpstr>Ссылки.</vt:lpstr>
      <vt:lpstr>Слайд 41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 фронтах Гражданской войны.</dc:title>
  <dc:creator>WIN7XP</dc:creator>
  <cp:lastModifiedBy>Admin</cp:lastModifiedBy>
  <cp:revision>33</cp:revision>
  <dcterms:created xsi:type="dcterms:W3CDTF">2012-12-12T15:28:15Z</dcterms:created>
  <dcterms:modified xsi:type="dcterms:W3CDTF">2013-01-17T12:54:57Z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0x0101001D7ABD8AA865B24C96E71E2A890B210B</vt:lpwstr>
  </property>
  <property fmtid="{D5CDD505-2E9C-101B-9397-08002B2CF9AE}" pid="4" name="_dlc_DocIdItemGuid">
    <vt:lpwstr>930d77c9-2c18-4452-b0cd-00c7587440e8</vt:lpwstr>
  </property>
</Properties>
</file>