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56" r:id="rId3"/>
    <p:sldId id="258" r:id="rId4"/>
    <p:sldId id="277" r:id="rId5"/>
    <p:sldId id="278" r:id="rId6"/>
    <p:sldId id="289" r:id="rId7"/>
    <p:sldId id="291" r:id="rId8"/>
    <p:sldId id="292" r:id="rId9"/>
    <p:sldId id="293" r:id="rId10"/>
    <p:sldId id="295" r:id="rId11"/>
    <p:sldId id="294" r:id="rId12"/>
    <p:sldId id="262" r:id="rId13"/>
    <p:sldId id="261" r:id="rId14"/>
    <p:sldId id="269" r:id="rId15"/>
    <p:sldId id="270" r:id="rId16"/>
    <p:sldId id="274" r:id="rId17"/>
    <p:sldId id="276" r:id="rId18"/>
    <p:sldId id="279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5026" autoAdjust="0"/>
  </p:normalViewPr>
  <p:slideViewPr>
    <p:cSldViewPr>
      <p:cViewPr varScale="1">
        <p:scale>
          <a:sx n="88" d="100"/>
          <a:sy n="88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EB305-6608-4AEA-ADEB-CF328C1045DE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9339-9484-447C-8CA4-56554270D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B7415-79D4-4DE7-8ABD-22F50FE96F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B759B-D726-4368-8A1B-ED12FCFD16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A1982-AC51-451A-A316-5FC09F4ADD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29459-C27F-44B8-ADE4-8F90DDCB0C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62B90-9112-45B9-B553-89402AFE25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00C34-D0E5-40B6-A1A3-74C0527F5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789D-ACFF-4F50-B56D-C7F2E48C92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99BE9-E49B-4A6A-AD25-C37E02DDE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020F-48E1-4938-ADC4-87A7A6504D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2B17F-012A-49F0-BE83-53ECA59118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B32AF-32A8-48DC-9717-E14CA8342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7676F5-2C44-473D-96B3-EA405B2B20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44;&#1054;%205%20&#1082;&#1083;&#1072;&#1089;&#1089;\&#1042;&#1054;&#1044;&#1040;%201\&#1074;&#1086;&#1076;&#1072;%20-%20&#1088;&#1072;&#1089;&#1090;&#1074;&#1086;&#1088;&#1080;&#1090;&#1077;&#1083;&#1100;\%5bEST5_05-48%5d_%5bMV_02%5d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" Target="slide3.xml"/><Relationship Id="rId7" Type="http://schemas.openxmlformats.org/officeDocument/2006/relationships/image" Target="../media/image42.jpeg"/><Relationship Id="rId2" Type="http://schemas.openxmlformats.org/officeDocument/2006/relationships/hyperlink" Target="&#1057;&#1090;&#1080;&#1093;&#1080;%20&#1086;%20&#1074;&#1086;&#1076;&#107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hyperlink" Target="&#1047;&#1072;&#1075;&#1072;&#1076;&#1082;&#1080;%20&#1086;%20&#1074;&#1086;&#1076;&#1077;.docx" TargetMode="External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500166" y="714356"/>
            <a:ext cx="4103688" cy="12763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Вода</a:t>
            </a:r>
          </a:p>
        </p:txBody>
      </p:sp>
      <p:pic>
        <p:nvPicPr>
          <p:cNvPr id="3074" name="Picture 2" descr="F:\Документы-Роман\Мои рисунки\Природа России\Природа Таймыра\0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5929354" cy="4447015"/>
          </a:xfrm>
          <a:prstGeom prst="rect">
            <a:avLst/>
          </a:prstGeom>
          <a:noFill/>
        </p:spPr>
      </p:pic>
      <p:pic>
        <p:nvPicPr>
          <p:cNvPr id="3075" name="Picture 3" descr="F:\ЮЛИЯ - документы\Презентация на конкурс\Анимашки\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71480"/>
            <a:ext cx="17145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2860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99"/>
                </a:solidFill>
              </a:rPr>
              <a:t>Вода - растворитель</a:t>
            </a:r>
            <a:endParaRPr lang="ru-RU" sz="3600" b="1" dirty="0">
              <a:solidFill>
                <a:srgbClr val="333399"/>
              </a:solidFill>
            </a:endParaRPr>
          </a:p>
        </p:txBody>
      </p:sp>
      <p:pic>
        <p:nvPicPr>
          <p:cNvPr id="3" name="[EST5_05-48]_[MV_02]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57161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23850" y="1341438"/>
          <a:ext cx="8520113" cy="2800350"/>
        </p:xfrm>
        <a:graphic>
          <a:graphicData uri="http://schemas.openxmlformats.org/presentationml/2006/ole">
            <p:oleObj spid="_x0000_s21506" name="Фотография Photo Editor" r:id="rId3" imgW="9276190" imgH="3048426" progId="">
              <p:embed/>
            </p:oleObj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692275" y="0"/>
            <a:ext cx="59753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 воды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57188" y="4357688"/>
            <a:ext cx="8501062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defRPr/>
            </a:pPr>
            <a:r>
              <a:rPr lang="ru-RU" sz="2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Вода – единственное вещество на Земле, которое при охлаждении сначала сжимается, а затем при температуре +4 °С начинает расширяться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6481762" cy="1008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Аномалии воды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5721" y="3284538"/>
            <a:ext cx="3640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1800" b="1" dirty="0" smtClean="0">
                <a:latin typeface="Comic Sans MS" pitchFamily="66" charset="0"/>
              </a:rPr>
              <a:t>Лёд плавает на поверхности водоёма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87900" y="3429000"/>
            <a:ext cx="297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1800" b="1" dirty="0">
                <a:latin typeface="Comic Sans MS" pitchFamily="66" charset="0"/>
              </a:rPr>
              <a:t>При замерзании воды происходит </a:t>
            </a:r>
            <a:r>
              <a:rPr lang="ru-RU" sz="1800" b="1" dirty="0" smtClean="0">
                <a:latin typeface="Comic Sans MS" pitchFamily="66" charset="0"/>
              </a:rPr>
              <a:t>увеличение её объёма на 1/9 </a:t>
            </a:r>
            <a:endParaRPr lang="ru-RU" sz="1800" b="1" dirty="0">
              <a:latin typeface="Comic Sans MS" pitchFamily="66" charset="0"/>
            </a:endParaRP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571472" y="4357694"/>
          <a:ext cx="7500990" cy="2011680"/>
        </p:xfrm>
        <a:graphic>
          <a:graphicData uri="http://schemas.openxmlformats.org/drawingml/2006/table">
            <a:tbl>
              <a:tblPr/>
              <a:tblGrid>
                <a:gridCol w="7500990"/>
              </a:tblGrid>
              <a:tr h="178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Самая большая теплоёмкость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Способна долгое время сохранять полученное тепло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Низкая теплопроводность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Плохо передаёт тепло от более нагретой части тела к другой, менее нагретой.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7" name="Picture 37" descr="Image0005"/>
          <p:cNvPicPr>
            <a:picLocks noChangeAspect="1" noChangeArrowheads="1"/>
          </p:cNvPicPr>
          <p:nvPr/>
        </p:nvPicPr>
        <p:blipFill>
          <a:blip r:embed="rId2" cstate="print"/>
          <a:srcRect l="17569" t="31671" r="54468" b="49110"/>
          <a:stretch>
            <a:fillRect/>
          </a:stretch>
        </p:blipFill>
        <p:spPr bwMode="auto">
          <a:xfrm>
            <a:off x="827088" y="1741488"/>
            <a:ext cx="2881312" cy="1400175"/>
          </a:xfrm>
          <a:prstGeom prst="rect">
            <a:avLst/>
          </a:prstGeom>
          <a:noFill/>
        </p:spPr>
      </p:pic>
      <p:sp>
        <p:nvSpPr>
          <p:cNvPr id="10278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AutoShape 3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29586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AutoShape 4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2" descr="F:\ЮЛИЯ - документы\Презентация на конкурс\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00174"/>
            <a:ext cx="2143140" cy="183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048375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Круговорот воды в природе</a:t>
            </a:r>
          </a:p>
        </p:txBody>
      </p:sp>
      <p:pic>
        <p:nvPicPr>
          <p:cNvPr id="9219" name="Picture 3" descr="Круговор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4608513" cy="3240087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143504" y="1428736"/>
            <a:ext cx="36004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Вода постоянно испаряется с поверхности наземных водоемов, листьев растений  Так возникает </a:t>
            </a:r>
            <a:r>
              <a:rPr lang="ru-RU" sz="2000" b="1" dirty="0">
                <a:latin typeface="Comic Sans MS" pitchFamily="66" charset="0"/>
              </a:rPr>
              <a:t>водяной пар</a:t>
            </a:r>
            <a:r>
              <a:rPr lang="ru-RU" sz="2000" dirty="0">
                <a:latin typeface="Comic Sans MS" pitchFamily="66" charset="0"/>
              </a:rPr>
              <a:t>, который, конденсируясь, </a:t>
            </a:r>
            <a:r>
              <a:rPr lang="ru-RU" sz="2000" dirty="0" smtClean="0">
                <a:latin typeface="Comic Sans MS" pitchFamily="66" charset="0"/>
              </a:rPr>
              <a:t>становится </a:t>
            </a:r>
            <a:r>
              <a:rPr lang="ru-RU" sz="2000" b="1" dirty="0">
                <a:latin typeface="Comic Sans MS" pitchFamily="66" charset="0"/>
              </a:rPr>
              <a:t>облаками</a:t>
            </a:r>
            <a:r>
              <a:rPr lang="ru-RU" sz="1800" dirty="0">
                <a:latin typeface="Comic Sans MS" pitchFamily="66" charset="0"/>
              </a:rPr>
              <a:t>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286380" y="3857628"/>
            <a:ext cx="3095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Атмосферная вода попадает на землю в виде </a:t>
            </a:r>
            <a:r>
              <a:rPr lang="ru-RU" sz="2000" b="1" dirty="0">
                <a:latin typeface="Comic Sans MS" pitchFamily="66" charset="0"/>
              </a:rPr>
              <a:t>осадков.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3213" y="5032375"/>
            <a:ext cx="837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42910" y="5214950"/>
            <a:ext cx="7286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Comic Sans MS" pitchFamily="66" charset="0"/>
              </a:rPr>
              <a:t> Круговорот воды </a:t>
            </a:r>
            <a:r>
              <a:rPr lang="ru-RU" sz="2000" b="1" dirty="0">
                <a:latin typeface="Comic Sans MS" pitchFamily="66" charset="0"/>
              </a:rPr>
              <a:t>происходит медленно.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0825" y="616585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333399"/>
                </a:solidFill>
                <a:latin typeface="Comic Sans MS" pitchFamily="66" charset="0"/>
              </a:rPr>
              <a:t>Берегите воду!</a:t>
            </a:r>
          </a:p>
        </p:txBody>
      </p:sp>
      <p:sp>
        <p:nvSpPr>
          <p:cNvPr id="922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8" name="Picture 12" descr="Дельфи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876925"/>
            <a:ext cx="952500" cy="628650"/>
          </a:xfrm>
          <a:prstGeom prst="rect">
            <a:avLst/>
          </a:prstGeom>
          <a:noFill/>
        </p:spPr>
      </p:pic>
      <p:sp>
        <p:nvSpPr>
          <p:cNvPr id="922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6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6551612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Применение воды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68313" y="1700213"/>
            <a:ext cx="1944687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39750" y="2924175"/>
            <a:ext cx="1944688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11188" y="4149725"/>
            <a:ext cx="194468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042988" y="5229225"/>
            <a:ext cx="194468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708400" y="5445125"/>
            <a:ext cx="1944688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419475" y="1700213"/>
            <a:ext cx="2592388" cy="865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804025" y="1700213"/>
            <a:ext cx="1944688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877050" y="2852738"/>
            <a:ext cx="1944688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804025" y="4149725"/>
            <a:ext cx="1944688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6300788" y="5300663"/>
            <a:ext cx="1944687" cy="865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3419475" y="3068638"/>
            <a:ext cx="2665413" cy="18002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140200" y="3716338"/>
            <a:ext cx="1150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3399"/>
                </a:solidFill>
              </a:rPr>
              <a:t>Вода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95288" y="1773238"/>
            <a:ext cx="2089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 жизни растений и животных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827088" y="2997200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 быту человека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827088" y="4076700"/>
            <a:ext cx="1584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Для получения оснований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042988" y="5300663"/>
            <a:ext cx="2233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Для получения кислот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492500" y="1773238"/>
            <a:ext cx="237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3635375" y="1700213"/>
            <a:ext cx="23764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Как растворитель в различных отраслях народного хозяйства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995738" y="5516563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 системах охлаждения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948488" y="1628775"/>
            <a:ext cx="172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Для получения органических веществ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019925" y="2924175"/>
            <a:ext cx="1873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Для получения водорода 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7092950" y="4221163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 паровых двигателях</a:t>
            </a: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H="1">
            <a:off x="2627313" y="4437063"/>
            <a:ext cx="11525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4716463" y="4581525"/>
            <a:ext cx="714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5508625" y="4652963"/>
            <a:ext cx="14398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5795963" y="4365625"/>
            <a:ext cx="9366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V="1">
            <a:off x="5867400" y="3357563"/>
            <a:ext cx="8651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V="1">
            <a:off x="5508625" y="2492375"/>
            <a:ext cx="12239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flipV="1">
            <a:off x="4787900" y="270827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 flipH="1" flipV="1">
            <a:off x="2555875" y="2492375"/>
            <a:ext cx="15113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flipH="1" flipV="1">
            <a:off x="2627313" y="3357563"/>
            <a:ext cx="8651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H="1">
            <a:off x="2627313" y="4076700"/>
            <a:ext cx="8651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6156325" y="5300663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Для производства минеральных удобрений</a:t>
            </a:r>
          </a:p>
        </p:txBody>
      </p:sp>
      <p:sp>
        <p:nvSpPr>
          <p:cNvPr id="18473" name="AutoShape 4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4" name="AutoShape 4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7" name="AutoShape 4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8" name="AutoShape 4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9" name="AutoShape 4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80" name="AutoShape 4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81" name="AutoShape 4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82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83" name="AutoShape 5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84" name="AutoShape 5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85" name="AutoShape 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WordArt 2"/>
          <p:cNvSpPr>
            <a:spLocks noChangeArrowheads="1" noChangeShapeType="1" noTextEdit="1"/>
          </p:cNvSpPr>
          <p:nvPr/>
        </p:nvSpPr>
        <p:spPr bwMode="auto">
          <a:xfrm>
            <a:off x="1571604" y="214290"/>
            <a:ext cx="6551612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Применение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1828800"/>
          </a:xfrm>
        </p:spPr>
        <p:txBody>
          <a:bodyPr/>
          <a:lstStyle/>
          <a:p>
            <a:r>
              <a:rPr lang="ru-RU" sz="2800" b="1" dirty="0">
                <a:solidFill>
                  <a:srgbClr val="333399"/>
                </a:solidFill>
                <a:cs typeface="Times New Roman" pitchFamily="18" charset="0"/>
              </a:rPr>
              <a:t>Вода необходима всем живым организм</a:t>
            </a:r>
            <a:r>
              <a:rPr lang="ru-RU" sz="2800" b="1" dirty="0">
                <a:solidFill>
                  <a:srgbClr val="333399"/>
                </a:solidFill>
              </a:rPr>
              <a:t>ам</a:t>
            </a:r>
            <a:r>
              <a:rPr lang="ru-RU" sz="2800" b="1" dirty="0">
                <a:solidFill>
                  <a:srgbClr val="333399"/>
                </a:solidFill>
                <a:cs typeface="Times New Roman" pitchFamily="18" charset="0"/>
              </a:rPr>
              <a:t>:</a:t>
            </a:r>
            <a:r>
              <a:rPr lang="ru-RU" sz="2800" b="1" dirty="0">
                <a:solidFill>
                  <a:srgbClr val="333399"/>
                </a:solidFill>
              </a:rPr>
              <a:t/>
            </a:r>
            <a:br>
              <a:rPr lang="ru-RU" sz="2800" b="1" dirty="0">
                <a:solidFill>
                  <a:srgbClr val="333399"/>
                </a:solidFill>
              </a:rPr>
            </a:br>
            <a:r>
              <a:rPr lang="ru-RU" sz="2800" b="1" dirty="0">
                <a:solidFill>
                  <a:srgbClr val="333399"/>
                </a:solidFill>
                <a:cs typeface="Times New Roman" pitchFamily="18" charset="0"/>
              </a:rPr>
              <a:t> растениям, животным и  человеку.</a:t>
            </a:r>
            <a:br>
              <a:rPr lang="ru-RU" sz="2800" b="1" dirty="0">
                <a:solidFill>
                  <a:srgbClr val="333399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333399"/>
                </a:solidFill>
                <a:cs typeface="Times New Roman" pitchFamily="18" charset="0"/>
              </a:rPr>
              <a:t>Без воды нет жизни.</a:t>
            </a:r>
            <a:br>
              <a:rPr lang="ru-RU" sz="2800" b="1" dirty="0">
                <a:solidFill>
                  <a:srgbClr val="333399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333399"/>
                </a:solidFill>
                <a:cs typeface="Times New Roman" pitchFamily="18" charset="0"/>
              </a:rPr>
              <a:t>Вода – одно из самых главных богатств </a:t>
            </a:r>
            <a:r>
              <a:rPr lang="ru-RU" b="1" dirty="0">
                <a:solidFill>
                  <a:srgbClr val="333399"/>
                </a:solidFill>
                <a:cs typeface="Times New Roman" pitchFamily="18" charset="0"/>
              </a:rPr>
              <a:t>Земли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sz="2400" dirty="0">
                <a:cs typeface="Times New Roman" pitchFamily="18" charset="0"/>
              </a:rPr>
              <a:t>	</a:t>
            </a:r>
            <a:r>
              <a:rPr lang="ru-RU" dirty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89225"/>
            <a:ext cx="8229600" cy="3436938"/>
          </a:xfrm>
        </p:spPr>
        <p:txBody>
          <a:bodyPr/>
          <a:lstStyle/>
          <a:p>
            <a:endParaRPr lang="ru-RU"/>
          </a:p>
        </p:txBody>
      </p:sp>
      <p:pic>
        <p:nvPicPr>
          <p:cNvPr id="21508" name="Picture 4" descr="Dolphins of the Rainb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714620"/>
            <a:ext cx="8072494" cy="3786214"/>
          </a:xfrm>
          <a:prstGeom prst="rect">
            <a:avLst/>
          </a:prstGeom>
          <a:noFill/>
        </p:spPr>
      </p:pic>
      <p:sp>
        <p:nvSpPr>
          <p:cNvPr id="2150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360045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33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F:\ЮЛИЯ - документы\Презентация на конкурс\сканирование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00108"/>
            <a:ext cx="38576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428728" y="214291"/>
            <a:ext cx="6286544" cy="78581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Берегите воду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33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000108"/>
            <a:ext cx="40719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000108"/>
            <a:ext cx="4071965" cy="566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000108"/>
            <a:ext cx="7181225" cy="57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1000108"/>
            <a:ext cx="72152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357166"/>
            <a:ext cx="80724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« </a:t>
            </a:r>
            <a:r>
              <a:rPr lang="ru-RU" sz="3600" b="1" i="1" dirty="0" smtClean="0">
                <a:solidFill>
                  <a:srgbClr val="0070C0"/>
                </a:solidFill>
              </a:rPr>
              <a:t>Вода</a:t>
            </a:r>
            <a:r>
              <a:rPr lang="ru-RU" sz="2400" b="1" i="1" dirty="0" smtClean="0">
                <a:solidFill>
                  <a:srgbClr val="0070C0"/>
                </a:solidFill>
              </a:rPr>
              <a:t> – у тебя нет ни цвета, ни вкуса, ни запаха, тебя невозможно описать, тобою наслаждаются, не ведая,  что ты такое.</a:t>
            </a: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Нельзя сказать, что ты необходима для жизни: </a:t>
            </a:r>
            <a:r>
              <a:rPr lang="ru-RU" sz="3600" b="1" i="1" dirty="0" smtClean="0">
                <a:solidFill>
                  <a:srgbClr val="0070C0"/>
                </a:solidFill>
              </a:rPr>
              <a:t>ты – сама жизнь</a:t>
            </a:r>
            <a:r>
              <a:rPr lang="ru-RU" sz="2400" b="1" i="1" dirty="0" smtClean="0">
                <a:solidFill>
                  <a:srgbClr val="0070C0"/>
                </a:solidFill>
              </a:rPr>
              <a:t>!»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                                       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Антуан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Сент</a:t>
            </a:r>
            <a:r>
              <a:rPr lang="ru-RU" sz="2400" b="1" i="1" dirty="0" smtClean="0">
                <a:solidFill>
                  <a:srgbClr val="0070C0"/>
                </a:solidFill>
              </a:rPr>
              <a:t> –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Экзюпери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endParaRPr lang="ru-RU" sz="1000" dirty="0" smtClean="0">
              <a:latin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298719"/>
            <a:ext cx="5357850" cy="324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714612" y="285728"/>
            <a:ext cx="360045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Вода в природе</a:t>
            </a:r>
          </a:p>
        </p:txBody>
      </p:sp>
      <p:sp>
        <p:nvSpPr>
          <p:cNvPr id="615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72152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4918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214422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F:\ЮЛИЯ - документы\Презентация на конкурс\Рисунки о воде\0_113d2_18110b01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214422"/>
            <a:ext cx="7572428" cy="523281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785918" y="2071678"/>
            <a:ext cx="5243524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  <a:hlinkClick r:id="rId2" action="ppaction://hlinkfile"/>
              </a:rPr>
              <a:t>Стихи о воде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33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24" y="6453188"/>
            <a:ext cx="503238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785918" y="3214686"/>
            <a:ext cx="5243524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  <a:hlinkClick r:id="rId4" action="ppaction://hlinkfile"/>
              </a:rPr>
              <a:t>Загадки о воде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33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44463"/>
            <a:ext cx="2676513" cy="200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895" y="4500570"/>
            <a:ext cx="2884235" cy="21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500570"/>
            <a:ext cx="2853920" cy="214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42852"/>
            <a:ext cx="2617245" cy="196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 descr="F:\ЮЛИЯ - документы\Презентация на конкурс\Копии\yamal_0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2685641" cy="1785950"/>
          </a:xfrm>
          <a:prstGeom prst="rect">
            <a:avLst/>
          </a:prstGeom>
          <a:noFill/>
        </p:spPr>
      </p:pic>
      <p:sp>
        <p:nvSpPr>
          <p:cNvPr id="1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9652" y="6453188"/>
            <a:ext cx="360362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3929066"/>
            <a:ext cx="1901845" cy="25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360045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Вода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7581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Воде была дана волшебная власть стать соком жизни на Земле.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786314" y="3213100"/>
            <a:ext cx="3676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Comic Sans MS" pitchFamily="66" charset="0"/>
              </a:rPr>
              <a:t>Леонардо да Винчи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0" y="3789363"/>
          <a:ext cx="9144000" cy="3068637"/>
        </p:xfrm>
        <a:graphic>
          <a:graphicData uri="http://schemas.openxmlformats.org/presentationml/2006/ole">
            <p:oleObj spid="_x0000_s2057" name="Фотография Photo Editor" r:id="rId3" imgW="6095238" imgH="238158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3871926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Вода в природе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786314" y="2428868"/>
          <a:ext cx="4211867" cy="2513019"/>
        </p:xfrm>
        <a:graphic>
          <a:graphicData uri="http://schemas.openxmlformats.org/presentationml/2006/ole">
            <p:oleObj spid="_x0000_s6147" name="Диаграмма" r:id="rId3" imgW="4714951" imgH="2933700" progId="MSGraph.Chart.8">
              <p:embed followColorScheme="full"/>
            </p:oleObj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00365" y="1992313"/>
            <a:ext cx="5778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333399"/>
                </a:solidFill>
                <a:latin typeface="Comic Sans MS" pitchFamily="66" charset="0"/>
              </a:rPr>
              <a:t>Большая часть поверхности Земли</a:t>
            </a:r>
          </a:p>
          <a:p>
            <a:r>
              <a:rPr lang="ru-RU" sz="2200" b="1" dirty="0">
                <a:solidFill>
                  <a:srgbClr val="333399"/>
                </a:solidFill>
                <a:latin typeface="Comic Sans MS" pitchFamily="66" charset="0"/>
              </a:rPr>
              <a:t>покрыта морями и океанами </a:t>
            </a:r>
            <a:r>
              <a:rPr lang="ru-RU" sz="2400" b="1" dirty="0">
                <a:solidFill>
                  <a:srgbClr val="333399"/>
                </a:solidFill>
                <a:latin typeface="Comic Sans MS" pitchFamily="66" charset="0"/>
              </a:rPr>
              <a:t>-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812088" y="2349500"/>
            <a:ext cx="1223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333399"/>
                </a:solidFill>
                <a:latin typeface="Comic Sans MS" pitchFamily="66" charset="0"/>
              </a:rPr>
              <a:t>71%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4282" y="3429000"/>
            <a:ext cx="50006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333399"/>
                </a:solidFill>
                <a:latin typeface="Comic Sans MS" pitchFamily="66" charset="0"/>
              </a:rPr>
              <a:t>Морская вода </a:t>
            </a:r>
            <a:r>
              <a:rPr lang="ru-RU" sz="2400" dirty="0">
                <a:solidFill>
                  <a:srgbClr val="333399"/>
                </a:solidFill>
                <a:latin typeface="Comic Sans MS" pitchFamily="66" charset="0"/>
              </a:rPr>
              <a:t>– </a:t>
            </a:r>
            <a:r>
              <a:rPr lang="ru-RU" sz="2800" b="1" dirty="0">
                <a:solidFill>
                  <a:srgbClr val="333399"/>
                </a:solidFill>
                <a:latin typeface="Comic Sans MS" pitchFamily="66" charset="0"/>
              </a:rPr>
              <a:t>97% - 98%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85720" y="3933825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333399"/>
                </a:solidFill>
                <a:latin typeface="Comic Sans MS" pitchFamily="66" charset="0"/>
              </a:rPr>
              <a:t>Пресная вода </a:t>
            </a:r>
            <a:r>
              <a:rPr lang="ru-RU" sz="2400" b="1" dirty="0">
                <a:solidFill>
                  <a:srgbClr val="333399"/>
                </a:solidFill>
                <a:latin typeface="Comic Sans MS" pitchFamily="66" charset="0"/>
              </a:rPr>
              <a:t>– </a:t>
            </a:r>
            <a:r>
              <a:rPr lang="ru-RU" sz="2800" b="1" dirty="0">
                <a:solidFill>
                  <a:srgbClr val="333399"/>
                </a:solidFill>
                <a:latin typeface="Comic Sans MS" pitchFamily="66" charset="0"/>
              </a:rPr>
              <a:t>2% - 3%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85720" y="4581525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99"/>
                </a:solidFill>
                <a:latin typeface="Comic Sans MS" pitchFamily="66" charset="0"/>
              </a:rPr>
              <a:t>75% </a:t>
            </a:r>
            <a:r>
              <a:rPr lang="ru-RU" sz="2400" b="1" dirty="0">
                <a:solidFill>
                  <a:srgbClr val="333399"/>
                </a:solidFill>
                <a:latin typeface="Comic Sans MS" pitchFamily="66" charset="0"/>
              </a:rPr>
              <a:t>- </a:t>
            </a:r>
            <a:r>
              <a:rPr lang="ru-RU" sz="2200" b="1" dirty="0">
                <a:solidFill>
                  <a:srgbClr val="333399"/>
                </a:solidFill>
                <a:latin typeface="Comic Sans MS" pitchFamily="66" charset="0"/>
              </a:rPr>
              <a:t>ее сковано льдом, находится под   землей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5721" y="5157788"/>
            <a:ext cx="8375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333399"/>
                </a:solidFill>
                <a:latin typeface="Comic Sans MS" pitchFamily="66" charset="0"/>
              </a:rPr>
              <a:t>Таким образом человек может пользоваться </a:t>
            </a:r>
            <a:r>
              <a:rPr lang="ru-RU" sz="2200" b="1" dirty="0" smtClean="0">
                <a:solidFill>
                  <a:srgbClr val="333399"/>
                </a:solidFill>
                <a:latin typeface="Comic Sans MS" pitchFamily="66" charset="0"/>
              </a:rPr>
              <a:t>только   </a:t>
            </a:r>
            <a:r>
              <a:rPr lang="ru-RU" sz="2800" b="1" dirty="0">
                <a:solidFill>
                  <a:srgbClr val="333399"/>
                </a:solidFill>
                <a:latin typeface="Comic Sans MS" pitchFamily="66" charset="0"/>
              </a:rPr>
              <a:t>0,02% – 0,03%</a:t>
            </a:r>
          </a:p>
          <a:p>
            <a:pPr algn="ctr"/>
            <a:r>
              <a:rPr lang="ru-RU" sz="2200" b="1" dirty="0">
                <a:solidFill>
                  <a:srgbClr val="333399"/>
                </a:solidFill>
                <a:latin typeface="Comic Sans MS" pitchFamily="66" charset="0"/>
              </a:rPr>
              <a:t>всей воды на нашей планете.</a:t>
            </a:r>
          </a:p>
        </p:txBody>
      </p:sp>
      <p:pic>
        <p:nvPicPr>
          <p:cNvPr id="6156" name="Picture 12" descr="Земл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1800225" cy="1728787"/>
          </a:xfrm>
          <a:prstGeom prst="rect">
            <a:avLst/>
          </a:prstGeom>
          <a:noFill/>
        </p:spPr>
      </p:pic>
      <p:sp>
        <p:nvSpPr>
          <p:cNvPr id="615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OleChart spid="6147" grpId="0"/>
      <p:bldP spid="6150" grpId="0"/>
      <p:bldP spid="6151" grpId="0"/>
      <p:bldP spid="6152" grpId="0"/>
      <p:bldP spid="6153" grpId="0"/>
      <p:bldP spid="6154" grpId="0"/>
      <p:bldP spid="6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285852" y="476250"/>
            <a:ext cx="71438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Вода в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организме человека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33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1428736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3399"/>
                </a:solidFill>
                <a:latin typeface="Comic Sans MS" pitchFamily="66" charset="0"/>
              </a:rPr>
              <a:t>Кровь человека на </a:t>
            </a:r>
            <a:r>
              <a:rPr lang="ru-RU" sz="3600" b="1" dirty="0" smtClean="0">
                <a:solidFill>
                  <a:srgbClr val="333399"/>
                </a:solidFill>
                <a:latin typeface="Comic Sans MS" pitchFamily="66" charset="0"/>
              </a:rPr>
              <a:t>90%</a:t>
            </a:r>
            <a:r>
              <a:rPr lang="ru-RU" sz="2800" dirty="0" smtClean="0">
                <a:solidFill>
                  <a:srgbClr val="333399"/>
                </a:solidFill>
                <a:latin typeface="Comic Sans MS" pitchFamily="66" charset="0"/>
              </a:rPr>
              <a:t> состоит из воды</a:t>
            </a:r>
          </a:p>
          <a:p>
            <a:r>
              <a:rPr lang="ru-RU" sz="2800" dirty="0" smtClean="0">
                <a:solidFill>
                  <a:srgbClr val="333399"/>
                </a:solidFill>
                <a:latin typeface="Comic Sans MS" pitchFamily="66" charset="0"/>
              </a:rPr>
              <a:t>Мышцы на </a:t>
            </a:r>
            <a:r>
              <a:rPr lang="ru-RU" sz="3600" b="1" dirty="0" smtClean="0">
                <a:solidFill>
                  <a:srgbClr val="333399"/>
                </a:solidFill>
                <a:latin typeface="Comic Sans MS" pitchFamily="66" charset="0"/>
              </a:rPr>
              <a:t>75%</a:t>
            </a:r>
          </a:p>
          <a:p>
            <a:r>
              <a:rPr lang="ru-RU" sz="2800" dirty="0" smtClean="0">
                <a:solidFill>
                  <a:srgbClr val="333399"/>
                </a:solidFill>
                <a:latin typeface="Comic Sans MS" pitchFamily="66" charset="0"/>
              </a:rPr>
              <a:t>Кости на </a:t>
            </a:r>
            <a:r>
              <a:rPr lang="ru-RU" sz="3600" b="1" dirty="0" smtClean="0">
                <a:solidFill>
                  <a:srgbClr val="333399"/>
                </a:solidFill>
                <a:latin typeface="Comic Sans MS" pitchFamily="66" charset="0"/>
              </a:rPr>
              <a:t>28%</a:t>
            </a:r>
          </a:p>
          <a:p>
            <a:r>
              <a:rPr lang="ru-RU" sz="2800" dirty="0" smtClean="0">
                <a:solidFill>
                  <a:srgbClr val="333399"/>
                </a:solidFill>
                <a:latin typeface="Comic Sans MS" pitchFamily="66" charset="0"/>
              </a:rPr>
              <a:t>Стекловидное тело глаза на </a:t>
            </a:r>
            <a:r>
              <a:rPr lang="ru-RU" sz="3600" b="1" dirty="0" smtClean="0">
                <a:solidFill>
                  <a:srgbClr val="333399"/>
                </a:solidFill>
                <a:latin typeface="Comic Sans MS" pitchFamily="66" charset="0"/>
              </a:rPr>
              <a:t>99%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1770634" cy="28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786190"/>
            <a:ext cx="3786214" cy="284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071538" y="476250"/>
            <a:ext cx="71438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организме человека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33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252633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00364" y="1571613"/>
            <a:ext cx="57150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333399"/>
                </a:solidFill>
                <a:latin typeface="Comic Sans MS" pitchFamily="66" charset="0"/>
              </a:rPr>
              <a:t>Обезвоживание организма </a:t>
            </a:r>
          </a:p>
          <a:p>
            <a:r>
              <a:rPr lang="ru-RU" sz="3200" b="1" dirty="0" smtClean="0">
                <a:solidFill>
                  <a:srgbClr val="333399"/>
                </a:solidFill>
                <a:latin typeface="Comic Sans MS" pitchFamily="66" charset="0"/>
              </a:rPr>
              <a:t>на</a:t>
            </a:r>
            <a:r>
              <a:rPr lang="ru-RU" sz="26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333399"/>
                </a:solidFill>
                <a:latin typeface="Comic Sans MS" pitchFamily="66" charset="0"/>
              </a:rPr>
              <a:t>12 – 15 % </a:t>
            </a:r>
            <a:r>
              <a:rPr lang="ru-RU" sz="2600" dirty="0" smtClean="0">
                <a:solidFill>
                  <a:srgbClr val="333399"/>
                </a:solidFill>
                <a:latin typeface="Comic Sans MS" pitchFamily="66" charset="0"/>
              </a:rPr>
              <a:t>приводит к нарушению обмена веществ,</a:t>
            </a:r>
          </a:p>
          <a:p>
            <a:r>
              <a:rPr lang="ru-RU" sz="2600" dirty="0" smtClean="0">
                <a:solidFill>
                  <a:srgbClr val="333399"/>
                </a:solidFill>
                <a:latin typeface="Comic Sans MS" pitchFamily="66" charset="0"/>
              </a:rPr>
              <a:t>А потеря </a:t>
            </a:r>
            <a:r>
              <a:rPr lang="ru-RU" sz="3200" b="1" dirty="0" smtClean="0">
                <a:solidFill>
                  <a:srgbClr val="333399"/>
                </a:solidFill>
                <a:latin typeface="Comic Sans MS" pitchFamily="66" charset="0"/>
              </a:rPr>
              <a:t>до 25 % </a:t>
            </a:r>
            <a:r>
              <a:rPr lang="ru-RU" sz="2600" dirty="0" smtClean="0">
                <a:solidFill>
                  <a:srgbClr val="333399"/>
                </a:solidFill>
                <a:latin typeface="Comic Sans MS" pitchFamily="66" charset="0"/>
              </a:rPr>
              <a:t>воды – </a:t>
            </a:r>
          </a:p>
          <a:p>
            <a:r>
              <a:rPr lang="ru-RU" sz="2600" dirty="0" smtClean="0">
                <a:solidFill>
                  <a:srgbClr val="333399"/>
                </a:solidFill>
                <a:latin typeface="Comic Sans MS" pitchFamily="66" charset="0"/>
              </a:rPr>
              <a:t>к гибели организма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802" y="4000504"/>
            <a:ext cx="5715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333399"/>
                </a:solidFill>
                <a:latin typeface="Comic Sans MS" pitchFamily="66" charset="0"/>
              </a:rPr>
              <a:t>Без воды человек может прожить </a:t>
            </a:r>
            <a:r>
              <a:rPr lang="ru-RU" sz="3200" b="1" dirty="0" smtClean="0">
                <a:solidFill>
                  <a:srgbClr val="333399"/>
                </a:solidFill>
                <a:latin typeface="Comic Sans MS" pitchFamily="66" charset="0"/>
              </a:rPr>
              <a:t>3 дня</a:t>
            </a:r>
            <a:r>
              <a:rPr lang="ru-RU" sz="2600" dirty="0" smtClean="0">
                <a:solidFill>
                  <a:srgbClr val="333399"/>
                </a:solidFill>
                <a:latin typeface="Comic Sans MS" pitchFamily="66" charset="0"/>
              </a:rPr>
              <a:t>, </a:t>
            </a:r>
            <a:endParaRPr lang="ru-RU" sz="2600" i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r>
              <a:rPr lang="ru-RU" sz="2600" dirty="0" smtClean="0">
                <a:solidFill>
                  <a:srgbClr val="333399"/>
                </a:solidFill>
                <a:latin typeface="Comic Sans MS" pitchFamily="66" charset="0"/>
              </a:rPr>
              <a:t>в то время, как без пищи </a:t>
            </a:r>
          </a:p>
          <a:p>
            <a:r>
              <a:rPr lang="ru-RU" sz="3200" b="1" dirty="0" smtClean="0">
                <a:solidFill>
                  <a:srgbClr val="333399"/>
                </a:solidFill>
                <a:latin typeface="Comic Sans MS" pitchFamily="66" charset="0"/>
              </a:rPr>
              <a:t>30 – 50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7056437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Физические свойства воды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79930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Вода – единственное вещество в природе, которое в земных условиях существует во всех трех агрегатных состояниях: жидком (вода), твердом (лед), газообразном (пар).</a:t>
            </a:r>
          </a:p>
        </p:txBody>
      </p:sp>
      <p:pic>
        <p:nvPicPr>
          <p:cNvPr id="7172" name="Picture 4" descr="Молекулы воды и пара"/>
          <p:cNvPicPr>
            <a:picLocks noChangeAspect="1" noChangeArrowheads="1"/>
          </p:cNvPicPr>
          <p:nvPr/>
        </p:nvPicPr>
        <p:blipFill>
          <a:blip r:embed="rId2" cstate="print"/>
          <a:srcRect l="53931" r="2640" b="7428"/>
          <a:stretch>
            <a:fillRect/>
          </a:stretch>
        </p:blipFill>
        <p:spPr bwMode="auto">
          <a:xfrm>
            <a:off x="3348038" y="2708275"/>
            <a:ext cx="2374900" cy="1944688"/>
          </a:xfrm>
          <a:prstGeom prst="rect">
            <a:avLst/>
          </a:prstGeom>
          <a:noFill/>
        </p:spPr>
      </p:pic>
      <p:pic>
        <p:nvPicPr>
          <p:cNvPr id="7173" name="Picture 5" descr="Структура льда"/>
          <p:cNvPicPr>
            <a:picLocks noChangeAspect="1" noChangeArrowheads="1"/>
          </p:cNvPicPr>
          <p:nvPr/>
        </p:nvPicPr>
        <p:blipFill>
          <a:blip r:embed="rId3" cstate="print"/>
          <a:srcRect l="3391" t="23494" r="52505" b="14998"/>
          <a:stretch>
            <a:fillRect/>
          </a:stretch>
        </p:blipFill>
        <p:spPr bwMode="auto">
          <a:xfrm>
            <a:off x="6372225" y="2708275"/>
            <a:ext cx="2592388" cy="1944688"/>
          </a:xfrm>
          <a:prstGeom prst="rect">
            <a:avLst/>
          </a:prstGeom>
          <a:noFill/>
        </p:spPr>
      </p:pic>
      <p:pic>
        <p:nvPicPr>
          <p:cNvPr id="7174" name="Picture 6" descr="П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652963"/>
            <a:ext cx="2376487" cy="2016125"/>
          </a:xfrm>
          <a:prstGeom prst="rect">
            <a:avLst/>
          </a:prstGeom>
          <a:noFill/>
        </p:spPr>
      </p:pic>
      <p:pic>
        <p:nvPicPr>
          <p:cNvPr id="7175" name="Picture 7" descr="Вода теч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724400"/>
            <a:ext cx="2374900" cy="1944688"/>
          </a:xfrm>
          <a:prstGeom prst="rect">
            <a:avLst/>
          </a:prstGeom>
          <a:noFill/>
        </p:spPr>
      </p:pic>
      <p:pic>
        <p:nvPicPr>
          <p:cNvPr id="7177" name="Picture 9" descr="Ле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724400"/>
            <a:ext cx="2628900" cy="1944688"/>
          </a:xfrm>
          <a:prstGeom prst="rect">
            <a:avLst/>
          </a:prstGeom>
          <a:noFill/>
        </p:spPr>
      </p:pic>
      <p:pic>
        <p:nvPicPr>
          <p:cNvPr id="7178" name="Picture 10" descr="Молекулы воды и пара"/>
          <p:cNvPicPr>
            <a:picLocks noChangeAspect="1" noChangeArrowheads="1"/>
          </p:cNvPicPr>
          <p:nvPr/>
        </p:nvPicPr>
        <p:blipFill>
          <a:blip r:embed="rId2" cstate="print"/>
          <a:srcRect l="2611" r="53960" b="7428"/>
          <a:stretch>
            <a:fillRect/>
          </a:stretch>
        </p:blipFill>
        <p:spPr bwMode="auto">
          <a:xfrm>
            <a:off x="395288" y="2636838"/>
            <a:ext cx="2376487" cy="1944687"/>
          </a:xfrm>
          <a:prstGeom prst="rect">
            <a:avLst/>
          </a:prstGeom>
          <a:noFill/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732588" y="371633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900113" y="4724400"/>
            <a:ext cx="1439862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/>
              <a:t>Пар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492500" y="4797425"/>
            <a:ext cx="1944688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/>
              <a:t>Жидкость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877050" y="4797425"/>
            <a:ext cx="1584325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/>
              <a:t>Лед</a:t>
            </a:r>
          </a:p>
        </p:txBody>
      </p:sp>
      <p:sp>
        <p:nvSpPr>
          <p:cNvPr id="718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53188"/>
            <a:ext cx="360362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18450" y="6453188"/>
            <a:ext cx="4318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AutoShape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85" grpId="0" animBg="1"/>
      <p:bldP spid="7186" grpId="0" animBg="1"/>
      <p:bldP spid="71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0"/>
            <a:ext cx="597535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FF"/>
                </a:solidFill>
              </a:rPr>
              <a:t>Свойства воды</a:t>
            </a:r>
          </a:p>
        </p:txBody>
      </p:sp>
      <p:pic>
        <p:nvPicPr>
          <p:cNvPr id="43012" name="Picture 4" descr="лож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25538"/>
            <a:ext cx="2813050" cy="28384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5003800" y="4652963"/>
            <a:ext cx="3762375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2. Безцветна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50825" y="4652963"/>
            <a:ext cx="36004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1. Прозрачна</a:t>
            </a:r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716463" y="1196975"/>
          <a:ext cx="4098925" cy="2740025"/>
        </p:xfrm>
        <a:graphic>
          <a:graphicData uri="http://schemas.openxmlformats.org/presentationml/2006/ole">
            <p:oleObj spid="_x0000_s19458" name="Фотография Photo Editor" r:id="rId4" imgW="5028571" imgH="336279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3" grpId="0" animBg="1"/>
      <p:bldP spid="430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0"/>
            <a:ext cx="597535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FF"/>
                </a:solidFill>
              </a:rPr>
              <a:t>Свойства воды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4427538" y="4652963"/>
            <a:ext cx="4338637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4. Вода течёт.</a:t>
            </a:r>
          </a:p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(свойство - текучесть)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250825" y="4652963"/>
            <a:ext cx="36004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3. Без запаха</a:t>
            </a:r>
          </a:p>
        </p:txBody>
      </p:sp>
      <p:pic>
        <p:nvPicPr>
          <p:cNvPr id="45063" name="Picture 7" descr="пь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4103688" cy="29876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5064" name="Picture 8" descr="течет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052513"/>
            <a:ext cx="3257550" cy="30956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 animBg="1"/>
      <p:bldP spid="450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692275" y="0"/>
            <a:ext cx="59753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 воды</a:t>
            </a: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4787900" y="2852738"/>
          <a:ext cx="1919288" cy="1470025"/>
        </p:xfrm>
        <a:graphic>
          <a:graphicData uri="http://schemas.openxmlformats.org/presentationml/2006/ole">
            <p:oleObj spid="_x0000_s20482" name="Фотография Photo Editor" r:id="rId3" imgW="2495238" imgH="1609524" progId="">
              <p:embed/>
            </p:oleObj>
          </a:graphicData>
        </a:graphic>
      </p:graphicFrame>
      <p:pic>
        <p:nvPicPr>
          <p:cNvPr id="46093" name="Picture 13" descr="i?id=12318863&amp;tov=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36838"/>
            <a:ext cx="1657350" cy="16573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6096" name="Picture 16" descr="со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1196975"/>
            <a:ext cx="2132013" cy="30972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6098" name="Picture 18" descr="стака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1341438"/>
            <a:ext cx="2006600" cy="29527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187450" y="4675188"/>
            <a:ext cx="6769100" cy="157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defRPr/>
            </a:pPr>
            <a:r>
              <a:rPr lang="ru-RU" sz="36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Вода – растворитель, но не все вещества в ней растворяются.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9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AWJJH2MPE6E2-1451074577-14</_dlc_DocId>
    <_dlc_DocIdUrl xmlns="4a252ca3-5a62-4c1c-90a6-29f4710e47f8">
      <Url>http://edu-sps.koiro.local/Kostroma_EDU/licei20/licei20-old/_layouts/15/DocIdRedir.aspx?ID=AWJJH2MPE6E2-1451074577-14</Url>
      <Description>AWJJH2MPE6E2-1451074577-14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7D286A05D1CF94596E775464F496F6E" ma:contentTypeVersion="49" ma:contentTypeDescription="Создание документа." ma:contentTypeScope="" ma:versionID="155adf55957fa466eb7f929519017ba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5B9AC-4433-47DC-A7DB-31EEDDC1C6E1}"/>
</file>

<file path=customXml/itemProps2.xml><?xml version="1.0" encoding="utf-8"?>
<ds:datastoreItem xmlns:ds="http://schemas.openxmlformats.org/officeDocument/2006/customXml" ds:itemID="{5E4C3ED7-5D7C-4680-9A79-DFB6DA41D8F5}"/>
</file>

<file path=customXml/itemProps3.xml><?xml version="1.0" encoding="utf-8"?>
<ds:datastoreItem xmlns:ds="http://schemas.openxmlformats.org/officeDocument/2006/customXml" ds:itemID="{44D1343C-41D9-411E-A36D-D0A937808C81}"/>
</file>

<file path=customXml/itemProps4.xml><?xml version="1.0" encoding="utf-8"?>
<ds:datastoreItem xmlns:ds="http://schemas.openxmlformats.org/officeDocument/2006/customXml" ds:itemID="{768CB427-84D9-4FB2-BB6B-2197297C55BF}"/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445</Words>
  <Application>Microsoft Office PowerPoint</Application>
  <PresentationFormat>Экран (4:3)</PresentationFormat>
  <Paragraphs>78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Оформление по умолчанию</vt:lpstr>
      <vt:lpstr>Фотография Photo Editor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Свойства воды</vt:lpstr>
      <vt:lpstr>Свойства воды</vt:lpstr>
      <vt:lpstr>Слайд 9</vt:lpstr>
      <vt:lpstr>Слайд 10</vt:lpstr>
      <vt:lpstr>Слайд 11</vt:lpstr>
      <vt:lpstr>Слайд 12</vt:lpstr>
      <vt:lpstr>Слайд 13</vt:lpstr>
      <vt:lpstr>Слайд 14</vt:lpstr>
      <vt:lpstr>Вода необходима всем живым организмам:  растениям, животным и  человеку. Без воды нет жизни. Вода – одно из самых главных богатств Земли.  </vt:lpstr>
      <vt:lpstr>Слайд 16</vt:lpstr>
      <vt:lpstr>Слайд 17</vt:lpstr>
      <vt:lpstr>Слайд 18</vt:lpstr>
      <vt:lpstr>Слайд 19</vt:lpstr>
    </vt:vector>
  </TitlesOfParts>
  <Company>ЦИТиТ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Вода. Свойства воды</dc:title>
  <dc:creator>5.45.36</dc:creator>
  <cp:lastModifiedBy>1</cp:lastModifiedBy>
  <cp:revision>187</cp:revision>
  <dcterms:created xsi:type="dcterms:W3CDTF">2006-05-29T12:57:55Z</dcterms:created>
  <dcterms:modified xsi:type="dcterms:W3CDTF">2013-01-07T12:57:00Z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0x01010097D286A05D1CF94596E775464F496F6E</vt:lpwstr>
  </property>
  <property fmtid="{D5CDD505-2E9C-101B-9397-08002B2CF9AE}" pid="4" name="_dlc_DocIdItemGuid">
    <vt:lpwstr>a5ad5bac-7d17-4c4c-a9ef-bcb42dc9f95b</vt:lpwstr>
  </property>
</Properties>
</file>