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2.xml" ContentType="application/vnd.openxmlformats-officedocument.drawingml.chart+xml"/>
  <Override PartName="/ppt/charts/chart29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8.xml" ContentType="application/vnd.openxmlformats-officedocument.drawingml.chart+xml"/>
  <Override PartName="/ppt/charts/chart27.xml" ContentType="application/vnd.openxmlformats-officedocument.drawingml.chart+xml"/>
  <Override PartName="/ppt/charts/chart26.xml" ContentType="application/vnd.openxmlformats-officedocument.drawingml.chart+xml"/>
  <Override PartName="/ppt/charts/chart16.xml" ContentType="application/vnd.openxmlformats-officedocument.drawingml.chart+xml"/>
  <Override PartName="/ppt/charts/chart19.xml" ContentType="application/vnd.openxmlformats-officedocument.drawingml.chart+xml"/>
  <Override PartName="/ppt/charts/chart15.xml" ContentType="application/vnd.openxmlformats-officedocument.drawingml.chart+xml"/>
  <Override PartName="/ppt/charts/chart10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4.xml" ContentType="application/vnd.openxmlformats-officedocument.drawingml.chart+xml"/>
  <Override PartName="/ppt/charts/chart11.xml" ContentType="application/vnd.openxmlformats-officedocument.drawingml.chart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6" r:id="rId5"/>
    <p:sldId id="269" r:id="rId6"/>
    <p:sldId id="268" r:id="rId7"/>
    <p:sldId id="267" r:id="rId8"/>
    <p:sldId id="262" r:id="rId9"/>
    <p:sldId id="274" r:id="rId10"/>
    <p:sldId id="276" r:id="rId11"/>
    <p:sldId id="275" r:id="rId12"/>
    <p:sldId id="277" r:id="rId13"/>
    <p:sldId id="278" r:id="rId14"/>
    <p:sldId id="279" r:id="rId15"/>
    <p:sldId id="264" r:id="rId16"/>
    <p:sldId id="263" r:id="rId17"/>
    <p:sldId id="259" r:id="rId18"/>
    <p:sldId id="270" r:id="rId19"/>
    <p:sldId id="271" r:id="rId20"/>
    <p:sldId id="272" r:id="rId21"/>
    <p:sldId id="273" r:id="rId22"/>
    <p:sldId id="281" r:id="rId23"/>
    <p:sldId id="282" r:id="rId24"/>
    <p:sldId id="283" r:id="rId25"/>
    <p:sldId id="284" r:id="rId26"/>
    <p:sldId id="285" r:id="rId27"/>
    <p:sldId id="286" r:id="rId28"/>
    <p:sldId id="291" r:id="rId29"/>
    <p:sldId id="292" r:id="rId30"/>
    <p:sldId id="293" r:id="rId31"/>
    <p:sldId id="287" r:id="rId32"/>
    <p:sldId id="288" r:id="rId33"/>
    <p:sldId id="289" r:id="rId34"/>
    <p:sldId id="290" r:id="rId35"/>
    <p:sldId id="28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7;_1_2018\&#1050;%20&#1087;&#1077;&#1076;&#1089;&#1086;&#1074;&#1077;&#1090;&#1091;%201%20&#1095;&#1077;&#1090;&#1074;&#1077;&#1088;&#1090;&#1100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'К отчету'!$M$2:$N$2</c:f>
              <c:strCache>
                <c:ptCount val="2"/>
                <c:pt idx="0">
                  <c:v>начало четверти</c:v>
                </c:pt>
                <c:pt idx="1">
                  <c:v>конец четверти</c:v>
                </c:pt>
              </c:strCache>
            </c:strRef>
          </c:cat>
          <c:val>
            <c:numRef>
              <c:f>'К отчету'!$M$3:$N$3</c:f>
              <c:numCache>
                <c:formatCode>General</c:formatCode>
                <c:ptCount val="2"/>
                <c:pt idx="0">
                  <c:v>557</c:v>
                </c:pt>
                <c:pt idx="1">
                  <c:v>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DF-4656-83E1-6F3C193BAED7}"/>
            </c:ext>
          </c:extLst>
        </c:ser>
        <c:shape val="box"/>
        <c:axId val="150976000"/>
        <c:axId val="150977536"/>
        <c:axId val="0"/>
      </c:bar3DChart>
      <c:catAx>
        <c:axId val="150976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977536"/>
        <c:crosses val="autoZero"/>
        <c:auto val="1"/>
        <c:lblAlgn val="ctr"/>
        <c:lblOffset val="100"/>
      </c:catAx>
      <c:valAx>
        <c:axId val="150977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97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Педагоги!$C$1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Педагоги!$B$16:$B$18</c:f>
              <c:strCache>
                <c:ptCount val="3"/>
                <c:pt idx="0">
                  <c:v>Кононова Л.Д.</c:v>
                </c:pt>
                <c:pt idx="1">
                  <c:v>Колесов Д.В.</c:v>
                </c:pt>
                <c:pt idx="2">
                  <c:v>Куприянов Д.В.</c:v>
                </c:pt>
              </c:strCache>
            </c:strRef>
          </c:cat>
          <c:val>
            <c:numRef>
              <c:f>Педагоги!$C$16:$C$18</c:f>
              <c:numCache>
                <c:formatCode>General</c:formatCode>
                <c:ptCount val="3"/>
                <c:pt idx="0">
                  <c:v>86</c:v>
                </c:pt>
                <c:pt idx="1">
                  <c:v>83</c:v>
                </c:pt>
                <c:pt idx="2">
                  <c:v>97</c:v>
                </c:pt>
              </c:numCache>
            </c:numRef>
          </c:val>
        </c:ser>
        <c:ser>
          <c:idx val="1"/>
          <c:order val="1"/>
          <c:tx>
            <c:strRef>
              <c:f>Педагоги!$D$1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Педагоги!$B$16:$B$18</c:f>
              <c:strCache>
                <c:ptCount val="3"/>
                <c:pt idx="0">
                  <c:v>Кононова Л.Д.</c:v>
                </c:pt>
                <c:pt idx="1">
                  <c:v>Колесов Д.В.</c:v>
                </c:pt>
                <c:pt idx="2">
                  <c:v>Куприянов Д.В.</c:v>
                </c:pt>
              </c:strCache>
            </c:strRef>
          </c:cat>
          <c:val>
            <c:numRef>
              <c:f>Педагоги!$D$16:$D$18</c:f>
              <c:numCache>
                <c:formatCode>General</c:formatCode>
                <c:ptCount val="3"/>
                <c:pt idx="0">
                  <c:v>86</c:v>
                </c:pt>
                <c:pt idx="1">
                  <c:v>73</c:v>
                </c:pt>
                <c:pt idx="2">
                  <c:v>84</c:v>
                </c:pt>
              </c:numCache>
            </c:numRef>
          </c:val>
        </c:ser>
        <c:shape val="box"/>
        <c:axId val="116577408"/>
        <c:axId val="116578944"/>
        <c:axId val="0"/>
      </c:bar3DChart>
      <c:catAx>
        <c:axId val="116577408"/>
        <c:scaling>
          <c:orientation val="minMax"/>
        </c:scaling>
        <c:axPos val="b"/>
        <c:tickLblPos val="nextTo"/>
        <c:crossAx val="116578944"/>
        <c:crosses val="autoZero"/>
        <c:auto val="1"/>
        <c:lblAlgn val="ctr"/>
        <c:lblOffset val="100"/>
      </c:catAx>
      <c:valAx>
        <c:axId val="116578944"/>
        <c:scaling>
          <c:orientation val="minMax"/>
        </c:scaling>
        <c:axPos val="l"/>
        <c:majorGridlines/>
        <c:numFmt formatCode="General" sourceLinked="1"/>
        <c:tickLblPos val="nextTo"/>
        <c:crossAx val="1165774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Педагоги!$C$1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'[К педсовету 1 четверть 2018.xlsx]Педагоги'!$B$19:$B$20,'[К педсовету 1 четверть 2018.xlsx]Педагоги'!$B$22</c:f>
              <c:strCache>
                <c:ptCount val="3"/>
                <c:pt idx="0">
                  <c:v>Лозенко А.О.</c:v>
                </c:pt>
                <c:pt idx="1">
                  <c:v>Матвеева М.А.</c:v>
                </c:pt>
                <c:pt idx="2">
                  <c:v>Савина Т.Ю.</c:v>
                </c:pt>
              </c:strCache>
            </c:strRef>
          </c:cat>
          <c:val>
            <c:numRef>
              <c:f>'[К педсовету 1 четверть 2018.xlsx]Педагоги'!$C$19:$C$20,'[К педсовету 1 четверть 2018.xlsx]Педагоги'!$C$22</c:f>
              <c:numCache>
                <c:formatCode>General</c:formatCode>
                <c:ptCount val="3"/>
                <c:pt idx="0">
                  <c:v>65</c:v>
                </c:pt>
                <c:pt idx="1">
                  <c:v>52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Педагоги!$D$1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'[К педсовету 1 четверть 2018.xlsx]Педагоги'!$B$19:$B$20,'[К педсовету 1 четверть 2018.xlsx]Педагоги'!$B$22</c:f>
              <c:strCache>
                <c:ptCount val="3"/>
                <c:pt idx="0">
                  <c:v>Лозенко А.О.</c:v>
                </c:pt>
                <c:pt idx="1">
                  <c:v>Матвеева М.А.</c:v>
                </c:pt>
                <c:pt idx="2">
                  <c:v>Савина Т.Ю.</c:v>
                </c:pt>
              </c:strCache>
            </c:strRef>
          </c:cat>
          <c:val>
            <c:numRef>
              <c:f>'[К педсовету 1 четверть 2018.xlsx]Педагоги'!$D$19:$D$20,'[К педсовету 1 четверть 2018.xlsx]Педагоги'!$D$22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52</c:v>
                </c:pt>
              </c:numCache>
            </c:numRef>
          </c:val>
        </c:ser>
        <c:shape val="box"/>
        <c:axId val="116621312"/>
        <c:axId val="116622848"/>
        <c:axId val="0"/>
      </c:bar3DChart>
      <c:catAx>
        <c:axId val="116621312"/>
        <c:scaling>
          <c:orientation val="minMax"/>
        </c:scaling>
        <c:axPos val="b"/>
        <c:tickLblPos val="nextTo"/>
        <c:crossAx val="116622848"/>
        <c:crosses val="autoZero"/>
        <c:auto val="1"/>
        <c:lblAlgn val="ctr"/>
        <c:lblOffset val="100"/>
      </c:catAx>
      <c:valAx>
        <c:axId val="116622848"/>
        <c:scaling>
          <c:orientation val="minMax"/>
        </c:scaling>
        <c:axPos val="l"/>
        <c:majorGridlines/>
        <c:numFmt formatCode="General" sourceLinked="1"/>
        <c:tickLblPos val="nextTo"/>
        <c:crossAx val="116621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Педагоги!$C$1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'[К педсовету 1 четверть 2018.xlsx]Педагоги'!$B$25,'[К педсовету 1 четверть 2018.xlsx]Педагоги'!$B$27,'[К педсовету 1 четверть 2018.xlsx]Педагоги'!$B$29</c:f>
              <c:strCache>
                <c:ptCount val="3"/>
                <c:pt idx="0">
                  <c:v>Смирнова Н.Е.</c:v>
                </c:pt>
                <c:pt idx="1">
                  <c:v>Столяренко М.Б.</c:v>
                </c:pt>
                <c:pt idx="2">
                  <c:v>Ткачёва Л.А.</c:v>
                </c:pt>
              </c:strCache>
            </c:strRef>
          </c:cat>
          <c:val>
            <c:numRef>
              <c:f>'[К педсовету 1 четверть 2018.xlsx]Педагоги'!$C$25,'[К педсовету 1 четверть 2018.xlsx]Педагоги'!$C$27,'[К педсовету 1 четверть 2018.xlsx]Педагоги'!$C$29</c:f>
              <c:numCache>
                <c:formatCode>General</c:formatCode>
                <c:ptCount val="3"/>
                <c:pt idx="0">
                  <c:v>56</c:v>
                </c:pt>
                <c:pt idx="1">
                  <c:v>74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Педагоги!$D$1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'[К педсовету 1 четверть 2018.xlsx]Педагоги'!$B$25,'[К педсовету 1 четверть 2018.xlsx]Педагоги'!$B$27,'[К педсовету 1 четверть 2018.xlsx]Педагоги'!$B$29</c:f>
              <c:strCache>
                <c:ptCount val="3"/>
                <c:pt idx="0">
                  <c:v>Смирнова Н.Е.</c:v>
                </c:pt>
                <c:pt idx="1">
                  <c:v>Столяренко М.Б.</c:v>
                </c:pt>
                <c:pt idx="2">
                  <c:v>Ткачёва Л.А.</c:v>
                </c:pt>
              </c:strCache>
            </c:strRef>
          </c:cat>
          <c:val>
            <c:numRef>
              <c:f>'[К педсовету 1 четверть 2018.xlsx]Педагоги'!$D$25,'[К педсовету 1 четверть 2018.xlsx]Педагоги'!$D$27,'[К педсовету 1 четверть 2018.xlsx]Педагоги'!$D$29</c:f>
              <c:numCache>
                <c:formatCode>General</c:formatCode>
                <c:ptCount val="3"/>
                <c:pt idx="0">
                  <c:v>61</c:v>
                </c:pt>
                <c:pt idx="1">
                  <c:v>70</c:v>
                </c:pt>
                <c:pt idx="2">
                  <c:v>52</c:v>
                </c:pt>
              </c:numCache>
            </c:numRef>
          </c:val>
        </c:ser>
        <c:shape val="box"/>
        <c:axId val="116656768"/>
        <c:axId val="116674944"/>
        <c:axId val="0"/>
      </c:bar3DChart>
      <c:catAx>
        <c:axId val="116656768"/>
        <c:scaling>
          <c:orientation val="minMax"/>
        </c:scaling>
        <c:axPos val="b"/>
        <c:tickLblPos val="nextTo"/>
        <c:crossAx val="116674944"/>
        <c:crosses val="autoZero"/>
        <c:auto val="1"/>
        <c:lblAlgn val="ctr"/>
        <c:lblOffset val="100"/>
      </c:catAx>
      <c:valAx>
        <c:axId val="116674944"/>
        <c:scaling>
          <c:orientation val="minMax"/>
        </c:scaling>
        <c:axPos val="l"/>
        <c:majorGridlines/>
        <c:numFmt formatCode="General" sourceLinked="1"/>
        <c:tickLblPos val="nextTo"/>
        <c:crossAx val="116656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Педагоги!$C$1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Педагоги!$B$30:$B$31</c:f>
              <c:strCache>
                <c:ptCount val="2"/>
                <c:pt idx="0">
                  <c:v>Швец И.Ф.</c:v>
                </c:pt>
                <c:pt idx="1">
                  <c:v>Шустова О.Н.</c:v>
                </c:pt>
              </c:strCache>
            </c:strRef>
          </c:cat>
          <c:val>
            <c:numRef>
              <c:f>Педагоги!$C$30:$C$31</c:f>
              <c:numCache>
                <c:formatCode>General</c:formatCode>
                <c:ptCount val="2"/>
                <c:pt idx="0">
                  <c:v>59</c:v>
                </c:pt>
                <c:pt idx="1">
                  <c:v>95</c:v>
                </c:pt>
              </c:numCache>
            </c:numRef>
          </c:val>
        </c:ser>
        <c:ser>
          <c:idx val="1"/>
          <c:order val="1"/>
          <c:tx>
            <c:strRef>
              <c:f>Педагоги!$D$1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Педагоги!$B$30:$B$31</c:f>
              <c:strCache>
                <c:ptCount val="2"/>
                <c:pt idx="0">
                  <c:v>Швец И.Ф.</c:v>
                </c:pt>
                <c:pt idx="1">
                  <c:v>Шустова О.Н.</c:v>
                </c:pt>
              </c:strCache>
            </c:strRef>
          </c:cat>
          <c:val>
            <c:numRef>
              <c:f>Педагоги!$D$30:$D$31</c:f>
              <c:numCache>
                <c:formatCode>General</c:formatCode>
                <c:ptCount val="2"/>
                <c:pt idx="0">
                  <c:v>51</c:v>
                </c:pt>
                <c:pt idx="1">
                  <c:v>93</c:v>
                </c:pt>
              </c:numCache>
            </c:numRef>
          </c:val>
        </c:ser>
        <c:shape val="box"/>
        <c:axId val="116712960"/>
        <c:axId val="116714496"/>
        <c:axId val="0"/>
      </c:bar3DChart>
      <c:catAx>
        <c:axId val="116712960"/>
        <c:scaling>
          <c:orientation val="minMax"/>
        </c:scaling>
        <c:axPos val="b"/>
        <c:tickLblPos val="nextTo"/>
        <c:crossAx val="116714496"/>
        <c:crosses val="autoZero"/>
        <c:auto val="1"/>
        <c:lblAlgn val="ctr"/>
        <c:lblOffset val="100"/>
      </c:catAx>
      <c:valAx>
        <c:axId val="116714496"/>
        <c:scaling>
          <c:orientation val="minMax"/>
        </c:scaling>
        <c:axPos val="l"/>
        <c:majorGridlines/>
        <c:numFmt formatCode="General" sourceLinked="1"/>
        <c:tickLblPos val="nextTo"/>
        <c:crossAx val="116712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'К отчету'!$C$24:$C$25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'К отчету'!$D$24:$D$25</c:f>
              <c:numCache>
                <c:formatCode>0</c:formatCode>
                <c:ptCount val="2"/>
                <c:pt idx="0" formatCode="General">
                  <c:v>4</c:v>
                </c:pt>
                <c:pt idx="1">
                  <c:v>1.0554089709762537</c:v>
                </c:pt>
              </c:numCache>
            </c:numRef>
          </c:val>
        </c:ser>
        <c:shape val="box"/>
        <c:axId val="116804992"/>
        <c:axId val="116814976"/>
        <c:axId val="0"/>
      </c:bar3DChart>
      <c:catAx>
        <c:axId val="116804992"/>
        <c:scaling>
          <c:orientation val="minMax"/>
        </c:scaling>
        <c:axPos val="b"/>
        <c:tickLblPos val="nextTo"/>
        <c:crossAx val="116814976"/>
        <c:crosses val="autoZero"/>
        <c:auto val="1"/>
        <c:lblAlgn val="ctr"/>
        <c:lblOffset val="100"/>
      </c:catAx>
      <c:valAx>
        <c:axId val="116814976"/>
        <c:scaling>
          <c:orientation val="minMax"/>
        </c:scaling>
        <c:axPos val="l"/>
        <c:majorGridlines/>
        <c:numFmt formatCode="General" sourceLinked="1"/>
        <c:tickLblPos val="nextTo"/>
        <c:crossAx val="116804992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'К отчету'!$C$49:$C$50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'К отчету'!$D$49:$D$50</c:f>
              <c:numCache>
                <c:formatCode>0</c:formatCode>
                <c:ptCount val="2"/>
                <c:pt idx="0" formatCode="General">
                  <c:v>3</c:v>
                </c:pt>
                <c:pt idx="1">
                  <c:v>2.1108179419525075</c:v>
                </c:pt>
              </c:numCache>
            </c:numRef>
          </c:val>
        </c:ser>
        <c:shape val="box"/>
        <c:axId val="116860032"/>
        <c:axId val="116861568"/>
        <c:axId val="0"/>
      </c:bar3DChart>
      <c:catAx>
        <c:axId val="116860032"/>
        <c:scaling>
          <c:orientation val="minMax"/>
        </c:scaling>
        <c:axPos val="b"/>
        <c:tickLblPos val="nextTo"/>
        <c:crossAx val="116861568"/>
        <c:crosses val="autoZero"/>
        <c:auto val="1"/>
        <c:lblAlgn val="ctr"/>
        <c:lblOffset val="100"/>
      </c:catAx>
      <c:valAx>
        <c:axId val="116861568"/>
        <c:scaling>
          <c:orientation val="minMax"/>
        </c:scaling>
        <c:axPos val="l"/>
        <c:majorGridlines/>
        <c:numFmt formatCode="General" sourceLinked="1"/>
        <c:tickLblPos val="nextTo"/>
        <c:crossAx val="116860032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'К отчету'!$C$53:$C$54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'К отчету'!$D$53:$D$54</c:f>
              <c:numCache>
                <c:formatCode>0</c:formatCode>
                <c:ptCount val="2"/>
                <c:pt idx="0" formatCode="General">
                  <c:v>43</c:v>
                </c:pt>
                <c:pt idx="1">
                  <c:v>36.147757255936654</c:v>
                </c:pt>
              </c:numCache>
            </c:numRef>
          </c:val>
        </c:ser>
        <c:shape val="box"/>
        <c:axId val="116893184"/>
        <c:axId val="116894720"/>
        <c:axId val="0"/>
      </c:bar3DChart>
      <c:catAx>
        <c:axId val="116893184"/>
        <c:scaling>
          <c:orientation val="minMax"/>
        </c:scaling>
        <c:axPos val="b"/>
        <c:tickLblPos val="nextTo"/>
        <c:crossAx val="116894720"/>
        <c:crosses val="autoZero"/>
        <c:auto val="1"/>
        <c:lblAlgn val="ctr"/>
        <c:lblOffset val="100"/>
      </c:catAx>
      <c:valAx>
        <c:axId val="116894720"/>
        <c:scaling>
          <c:orientation val="minMax"/>
        </c:scaling>
        <c:axPos val="l"/>
        <c:majorGridlines/>
        <c:numFmt formatCode="General" sourceLinked="1"/>
        <c:tickLblPos val="nextTo"/>
        <c:crossAx val="116893184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'К отчету'!$C$57:$C$58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'К отчету'!$D$57:$D$58</c:f>
              <c:numCache>
                <c:formatCode>0</c:formatCode>
                <c:ptCount val="2"/>
                <c:pt idx="0" formatCode="General">
                  <c:v>45</c:v>
                </c:pt>
                <c:pt idx="1">
                  <c:v>53</c:v>
                </c:pt>
              </c:numCache>
            </c:numRef>
          </c:val>
        </c:ser>
        <c:shape val="box"/>
        <c:axId val="117203328"/>
        <c:axId val="117204864"/>
        <c:axId val="0"/>
      </c:bar3DChart>
      <c:catAx>
        <c:axId val="117203328"/>
        <c:scaling>
          <c:orientation val="minMax"/>
        </c:scaling>
        <c:axPos val="b"/>
        <c:tickLblPos val="nextTo"/>
        <c:crossAx val="117204864"/>
        <c:crosses val="autoZero"/>
        <c:auto val="1"/>
        <c:lblAlgn val="ctr"/>
        <c:lblOffset val="100"/>
      </c:catAx>
      <c:valAx>
        <c:axId val="117204864"/>
        <c:scaling>
          <c:orientation val="minMax"/>
        </c:scaling>
        <c:axPos val="l"/>
        <c:majorGridlines/>
        <c:numFmt formatCode="General" sourceLinked="1"/>
        <c:tickLblPos val="nextTo"/>
        <c:crossAx val="117203328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'К отчету'!$C$49:$C$50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'К отчету'!$D$49:$D$50</c:f>
              <c:numCache>
                <c:formatCode>0</c:formatCode>
                <c:ptCount val="2"/>
                <c:pt idx="0" formatCode="General">
                  <c:v>3</c:v>
                </c:pt>
                <c:pt idx="1">
                  <c:v>2.1108179419525075</c:v>
                </c:pt>
              </c:numCache>
            </c:numRef>
          </c:val>
        </c:ser>
        <c:shape val="box"/>
        <c:axId val="117249920"/>
        <c:axId val="117251456"/>
        <c:axId val="0"/>
      </c:bar3DChart>
      <c:catAx>
        <c:axId val="117249920"/>
        <c:scaling>
          <c:orientation val="minMax"/>
        </c:scaling>
        <c:axPos val="b"/>
        <c:tickLblPos val="nextTo"/>
        <c:crossAx val="117251456"/>
        <c:crosses val="autoZero"/>
        <c:auto val="1"/>
        <c:lblAlgn val="ctr"/>
        <c:lblOffset val="100"/>
      </c:catAx>
      <c:valAx>
        <c:axId val="117251456"/>
        <c:scaling>
          <c:orientation val="minMax"/>
        </c:scaling>
        <c:axPos val="l"/>
        <c:majorGridlines/>
        <c:numFmt formatCode="General" sourceLinked="1"/>
        <c:tickLblPos val="nextTo"/>
        <c:crossAx val="117249920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'К отчету'!$C$57:$C$58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'К отчету'!$D$57:$D$58</c:f>
              <c:numCache>
                <c:formatCode>0</c:formatCode>
                <c:ptCount val="2"/>
                <c:pt idx="0" formatCode="General">
                  <c:v>45</c:v>
                </c:pt>
                <c:pt idx="1">
                  <c:v>53</c:v>
                </c:pt>
              </c:numCache>
            </c:numRef>
          </c:val>
        </c:ser>
        <c:shape val="box"/>
        <c:axId val="117284224"/>
        <c:axId val="117286016"/>
        <c:axId val="0"/>
      </c:bar3DChart>
      <c:catAx>
        <c:axId val="117284224"/>
        <c:scaling>
          <c:orientation val="minMax"/>
        </c:scaling>
        <c:axPos val="b"/>
        <c:tickLblPos val="nextTo"/>
        <c:crossAx val="117286016"/>
        <c:crosses val="autoZero"/>
        <c:auto val="1"/>
        <c:lblAlgn val="ctr"/>
        <c:lblOffset val="100"/>
      </c:catAx>
      <c:valAx>
        <c:axId val="117286016"/>
        <c:scaling>
          <c:orientation val="minMax"/>
        </c:scaling>
        <c:axPos val="l"/>
        <c:majorGridlines/>
        <c:numFmt formatCode="General" sourceLinked="1"/>
        <c:tickLblPos val="nextTo"/>
        <c:crossAx val="117284224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BD-423E-80C8-8582704D944E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BD-423E-80C8-8582704D944E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BD-423E-80C8-8582704D944E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BD-423E-80C8-8582704D944E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BD-423E-80C8-8582704D944E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BD-423E-80C8-8582704D944E}"/>
              </c:ext>
            </c:extLst>
          </c:dPt>
          <c:dLbls>
            <c:dLbl>
              <c:idx val="0"/>
              <c:layout>
                <c:manualLayout>
                  <c:x val="-4.7200349956255981E-3"/>
                  <c:y val="2.3228346456692726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D-423E-80C8-8582704D944E}"/>
                </c:ext>
              </c:extLst>
            </c:dLbl>
            <c:dLbl>
              <c:idx val="1"/>
              <c:layout>
                <c:manualLayout>
                  <c:x val="9.0166885389326282E-2"/>
                  <c:y val="0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BD-423E-80C8-8582704D944E}"/>
                </c:ext>
              </c:extLst>
            </c:dLbl>
            <c:dLbl>
              <c:idx val="5"/>
              <c:layout>
                <c:manualLayout>
                  <c:x val="-0.10179746281714785"/>
                  <c:y val="-1.7358559346748334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BD-423E-80C8-8582704D944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'К отчету'!$D$28:$I$28</c:f>
              <c:strCache>
                <c:ptCount val="6"/>
                <c:pt idx="0">
                  <c:v>отличники</c:v>
                </c:pt>
                <c:pt idx="1">
                  <c:v>с одной 4</c:v>
                </c:pt>
                <c:pt idx="2">
                  <c:v>на 4 и 5 </c:v>
                </c:pt>
                <c:pt idx="3">
                  <c:v>с одной 3</c:v>
                </c:pt>
                <c:pt idx="4">
                  <c:v>троешники</c:v>
                </c:pt>
                <c:pt idx="5">
                  <c:v>неуспевающие</c:v>
                </c:pt>
              </c:strCache>
            </c:strRef>
          </c:cat>
          <c:val>
            <c:numRef>
              <c:f>'К отчету'!$D$29:$I$29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137</c:v>
                </c:pt>
                <c:pt idx="3">
                  <c:v>27</c:v>
                </c:pt>
                <c:pt idx="4">
                  <c:v>199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6BD-423E-80C8-8582704D944E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Лист2!$B$2</c:f>
              <c:strCache>
                <c:ptCount val="1"/>
                <c:pt idx="0">
                  <c:v>ребенок</c:v>
                </c:pt>
              </c:strCache>
            </c:strRef>
          </c:tx>
          <c:cat>
            <c:strRef>
              <c:f>Лист2!$A$3:$A$10</c:f>
              <c:strCache>
                <c:ptCount val="8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3а</c:v>
                </c:pt>
                <c:pt idx="5">
                  <c:v>3б</c:v>
                </c:pt>
                <c:pt idx="6">
                  <c:v>4а</c:v>
                </c:pt>
                <c:pt idx="7">
                  <c:v>4б</c:v>
                </c:pt>
              </c:strCache>
            </c:strRef>
          </c:cat>
          <c:val>
            <c:numRef>
              <c:f>Лист2!$B$3:$B$10</c:f>
              <c:numCache>
                <c:formatCode>0.0</c:formatCode>
                <c:ptCount val="8"/>
                <c:pt idx="0">
                  <c:v>4.5569999999999995</c:v>
                </c:pt>
                <c:pt idx="1">
                  <c:v>4.4000000000000004</c:v>
                </c:pt>
                <c:pt idx="2">
                  <c:v>3.504</c:v>
                </c:pt>
                <c:pt idx="3">
                  <c:v>4.585</c:v>
                </c:pt>
                <c:pt idx="4">
                  <c:v>4.3929999999999954</c:v>
                </c:pt>
                <c:pt idx="5">
                  <c:v>4.6369999999999996</c:v>
                </c:pt>
                <c:pt idx="6">
                  <c:v>4.49</c:v>
                </c:pt>
                <c:pt idx="7">
                  <c:v>3.98</c:v>
                </c:pt>
              </c:numCache>
            </c:numRef>
          </c:val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родитель</c:v>
                </c:pt>
              </c:strCache>
            </c:strRef>
          </c:tx>
          <c:cat>
            <c:strRef>
              <c:f>Лист2!$A$3:$A$10</c:f>
              <c:strCache>
                <c:ptCount val="8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3а</c:v>
                </c:pt>
                <c:pt idx="5">
                  <c:v>3б</c:v>
                </c:pt>
                <c:pt idx="6">
                  <c:v>4а</c:v>
                </c:pt>
                <c:pt idx="7">
                  <c:v>4б</c:v>
                </c:pt>
              </c:strCache>
            </c:strRef>
          </c:cat>
          <c:val>
            <c:numRef>
              <c:f>Лист2!$C$3:$C$10</c:f>
              <c:numCache>
                <c:formatCode>0.0</c:formatCode>
                <c:ptCount val="8"/>
                <c:pt idx="0">
                  <c:v>4.3119999999999985</c:v>
                </c:pt>
                <c:pt idx="1">
                  <c:v>4.3</c:v>
                </c:pt>
                <c:pt idx="2">
                  <c:v>3.4339999999999997</c:v>
                </c:pt>
                <c:pt idx="3">
                  <c:v>4.5369999999999999</c:v>
                </c:pt>
                <c:pt idx="4">
                  <c:v>4.3559999999999954</c:v>
                </c:pt>
                <c:pt idx="5">
                  <c:v>4.3810000000000002</c:v>
                </c:pt>
                <c:pt idx="6">
                  <c:v>4.51</c:v>
                </c:pt>
                <c:pt idx="7">
                  <c:v>3.98</c:v>
                </c:pt>
              </c:numCache>
            </c:numRef>
          </c:val>
        </c:ser>
        <c:ser>
          <c:idx val="2"/>
          <c:order val="2"/>
          <c:tx>
            <c:strRef>
              <c:f>Лист2!$D$2</c:f>
              <c:strCache>
                <c:ptCount val="1"/>
                <c:pt idx="0">
                  <c:v>учитель</c:v>
                </c:pt>
              </c:strCache>
            </c:strRef>
          </c:tx>
          <c:cat>
            <c:strRef>
              <c:f>Лист2!$A$3:$A$10</c:f>
              <c:strCache>
                <c:ptCount val="8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3а</c:v>
                </c:pt>
                <c:pt idx="5">
                  <c:v>3б</c:v>
                </c:pt>
                <c:pt idx="6">
                  <c:v>4а</c:v>
                </c:pt>
                <c:pt idx="7">
                  <c:v>4б</c:v>
                </c:pt>
              </c:strCache>
            </c:strRef>
          </c:cat>
          <c:val>
            <c:numRef>
              <c:f>Лист2!$D$3:$D$10</c:f>
              <c:numCache>
                <c:formatCode>0.0</c:formatCode>
                <c:ptCount val="8"/>
                <c:pt idx="0">
                  <c:v>4.3360000000000003</c:v>
                </c:pt>
                <c:pt idx="1">
                  <c:v>4.2</c:v>
                </c:pt>
                <c:pt idx="2">
                  <c:v>3.1480000000000001</c:v>
                </c:pt>
                <c:pt idx="3">
                  <c:v>4.6369999999999996</c:v>
                </c:pt>
                <c:pt idx="4">
                  <c:v>4.1499999999999995</c:v>
                </c:pt>
                <c:pt idx="5">
                  <c:v>4.4370000000000003</c:v>
                </c:pt>
                <c:pt idx="6">
                  <c:v>4.4300000000000024</c:v>
                </c:pt>
                <c:pt idx="7">
                  <c:v>3.8899999999999997</c:v>
                </c:pt>
              </c:numCache>
            </c:numRef>
          </c:val>
        </c:ser>
        <c:axId val="117394048"/>
        <c:axId val="117399936"/>
      </c:barChart>
      <c:catAx>
        <c:axId val="11739404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7399936"/>
        <c:crosses val="autoZero"/>
        <c:auto val="1"/>
        <c:lblAlgn val="ctr"/>
        <c:lblOffset val="100"/>
      </c:catAx>
      <c:valAx>
        <c:axId val="117399936"/>
        <c:scaling>
          <c:orientation val="minMax"/>
        </c:scaling>
        <c:axPos val="l"/>
        <c:majorGridlines/>
        <c:numFmt formatCode="0.0" sourceLinked="1"/>
        <c:tickLblPos val="nextTo"/>
        <c:crossAx val="1173940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/>
              <a:t>Учащиеся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Лист3!$B$15</c:f>
              <c:strCache>
                <c:ptCount val="1"/>
                <c:pt idx="0">
                  <c:v>Дети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,78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,77</a:t>
                    </a:r>
                    <a:r>
                      <a:rPr lang="ru-RU" smtClean="0"/>
                      <a:t> </a:t>
                    </a:r>
                  </a:p>
                  <a:p>
                    <a:r>
                      <a:rPr lang="ru-RU" smtClean="0"/>
                      <a:t>с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,75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0</a:t>
                    </a:r>
                    <a:r>
                      <a:rPr lang="en-US" dirty="0" smtClean="0"/>
                      <a:t>,84</a:t>
                    </a:r>
                    <a:endParaRPr lang="ru-RU" dirty="0" smtClean="0"/>
                  </a:p>
                  <a:p>
                    <a:r>
                      <a:rPr lang="ru-RU" dirty="0" err="1" smtClean="0"/>
                      <a:t>вс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dLblPos val="in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,60</a:t>
                    </a:r>
                    <a:endParaRPr lang="ru-RU" smtClean="0"/>
                  </a:p>
                  <a:p>
                    <a:r>
                      <a:rPr lang="ru-RU" smtClean="0"/>
                      <a:t>нс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,70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,70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,64</a:t>
                    </a:r>
                    <a:endParaRPr lang="ru-RU" smtClean="0"/>
                  </a:p>
                  <a:p>
                    <a:r>
                      <a:rPr lang="ru-RU" smtClean="0"/>
                      <a:t>нс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,59</a:t>
                    </a:r>
                    <a:endParaRPr lang="ru-RU" smtClean="0"/>
                  </a:p>
                  <a:p>
                    <a:r>
                      <a:rPr lang="ru-RU" smtClean="0"/>
                      <a:t>н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,70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,74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r>
                      <a:rPr lang="en-US" smtClean="0"/>
                      <a:t>,74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inEnd"/>
            <c:showVal val="1"/>
          </c:dLbls>
          <c:cat>
            <c:strRef>
              <c:f>Лист3!$A$16:$A$27</c:f>
              <c:strCache>
                <c:ptCount val="12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  <c:pt idx="4">
                  <c:v>7а</c:v>
                </c:pt>
                <c:pt idx="5">
                  <c:v>7б</c:v>
                </c:pt>
                <c:pt idx="6">
                  <c:v>8а</c:v>
                </c:pt>
                <c:pt idx="7">
                  <c:v>8б</c:v>
                </c:pt>
                <c:pt idx="8">
                  <c:v>9а</c:v>
                </c:pt>
                <c:pt idx="9">
                  <c:v>9б</c:v>
                </c:pt>
                <c:pt idx="10">
                  <c:v>10а</c:v>
                </c:pt>
                <c:pt idx="11">
                  <c:v>11а</c:v>
                </c:pt>
              </c:strCache>
            </c:strRef>
          </c:cat>
          <c:val>
            <c:numRef>
              <c:f>Лист3!$B$16:$B$27</c:f>
              <c:numCache>
                <c:formatCode>0.00</c:formatCode>
                <c:ptCount val="12"/>
                <c:pt idx="0">
                  <c:v>0.77550000000000052</c:v>
                </c:pt>
                <c:pt idx="1">
                  <c:v>0.76870000000000083</c:v>
                </c:pt>
                <c:pt idx="2">
                  <c:v>0.74680000000000069</c:v>
                </c:pt>
                <c:pt idx="3">
                  <c:v>0.83910000000000051</c:v>
                </c:pt>
                <c:pt idx="4">
                  <c:v>0.60000000000000053</c:v>
                </c:pt>
                <c:pt idx="5">
                  <c:v>0.70000000000000051</c:v>
                </c:pt>
                <c:pt idx="6">
                  <c:v>0.70000000000000051</c:v>
                </c:pt>
                <c:pt idx="7">
                  <c:v>0.64000000000000068</c:v>
                </c:pt>
                <c:pt idx="8">
                  <c:v>0.59</c:v>
                </c:pt>
                <c:pt idx="9">
                  <c:v>0.70000000000000051</c:v>
                </c:pt>
                <c:pt idx="10">
                  <c:v>0.74000000000000055</c:v>
                </c:pt>
                <c:pt idx="11">
                  <c:v>0.74000000000000055</c:v>
                </c:pt>
              </c:numCache>
            </c:numRef>
          </c:val>
        </c:ser>
        <c:gapWidth val="0"/>
        <c:axId val="117322112"/>
        <c:axId val="117324800"/>
      </c:barChart>
      <c:catAx>
        <c:axId val="117322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1400" b="1" i="0" baseline="0"/>
                  <a:t>до 0,5 - низкий уровень воспитанности</a:t>
                </a:r>
              </a:p>
              <a:p>
                <a:pPr>
                  <a:defRPr sz="800"/>
                </a:pPr>
                <a:r>
                  <a:rPr lang="ru-RU" sz="1400" b="1" i="0" baseline="0"/>
                  <a:t> 0,6 - уровень воспитанности ниже среднего</a:t>
                </a:r>
                <a:br>
                  <a:rPr lang="ru-RU" sz="1400" b="1" i="0" baseline="0"/>
                </a:br>
                <a:r>
                  <a:rPr lang="ru-RU" sz="1400" b="1" i="0" baseline="0"/>
                  <a:t>0,7-0,8-  средний уровень воспитанности</a:t>
                </a:r>
                <a:endParaRPr lang="ru-RU" sz="1400"/>
              </a:p>
              <a:p>
                <a:pPr>
                  <a:defRPr sz="800"/>
                </a:pPr>
                <a:r>
                  <a:rPr lang="ru-RU" sz="1400" b="1" i="0" baseline="0"/>
                  <a:t>до 0,9 -уровень воспитанности выше среднего</a:t>
                </a:r>
                <a:endParaRPr lang="ru-RU" sz="1400"/>
              </a:p>
              <a:p>
                <a:pPr>
                  <a:defRPr sz="800"/>
                </a:pPr>
                <a:r>
                  <a:rPr lang="ru-RU" sz="1400" b="1" i="0" baseline="0"/>
                  <a:t>1 - высокий уровень воспитанности</a:t>
                </a:r>
                <a:endParaRPr lang="ru-RU" sz="1400"/>
              </a:p>
              <a:p>
                <a:pPr>
                  <a:defRPr sz="800"/>
                </a:pPr>
                <a:endParaRPr lang="ru-RU" sz="800"/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7324800"/>
        <c:crosses val="autoZero"/>
        <c:auto val="1"/>
        <c:lblAlgn val="ctr"/>
        <c:lblOffset val="100"/>
      </c:catAx>
      <c:valAx>
        <c:axId val="117324800"/>
        <c:scaling>
          <c:orientation val="minMax"/>
        </c:scaling>
        <c:axPos val="l"/>
        <c:numFmt formatCode="0.00" sourceLinked="1"/>
        <c:tickLblPos val="nextTo"/>
        <c:crossAx val="117322112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Лист3!$E$15</c:f>
              <c:strCache>
                <c:ptCount val="1"/>
                <c:pt idx="0">
                  <c:v>Учителя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3,56</a:t>
                    </a:r>
                    <a:endParaRPr lang="ru-RU" smtClean="0"/>
                  </a:p>
                  <a:p>
                    <a:r>
                      <a:rPr lang="ru-RU" smtClean="0"/>
                      <a:t>вс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3,90</a:t>
                    </a:r>
                    <a:endParaRPr lang="ru-RU" smtClean="0"/>
                  </a:p>
                  <a:p>
                    <a:r>
                      <a:rPr lang="ru-RU" smtClean="0"/>
                      <a:t>вс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3,53</a:t>
                    </a:r>
                    <a:endParaRPr lang="ru-RU" smtClean="0"/>
                  </a:p>
                  <a:p>
                    <a:r>
                      <a:rPr lang="ru-RU" smtClean="0"/>
                      <a:t>вс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2,40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3,40</a:t>
                    </a:r>
                    <a:endParaRPr lang="ru-RU" smtClean="0"/>
                  </a:p>
                  <a:p>
                    <a:r>
                      <a:rPr lang="ru-RU" smtClean="0"/>
                      <a:t>вс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2,47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2,20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3,27</a:t>
                    </a:r>
                    <a:endParaRPr lang="ru-RU" smtClean="0"/>
                  </a:p>
                  <a:p>
                    <a:r>
                      <a:rPr lang="ru-RU" smtClean="0"/>
                      <a:t>вс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2,50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3,20</a:t>
                    </a:r>
                    <a:endParaRPr lang="ru-RU" smtClean="0"/>
                  </a:p>
                  <a:p>
                    <a:r>
                      <a:rPr lang="ru-RU" smtClean="0"/>
                      <a:t>вс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2,10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2,20</a:t>
                    </a:r>
                    <a:endParaRPr lang="ru-RU" smtClean="0"/>
                  </a:p>
                  <a:p>
                    <a:r>
                      <a:rPr lang="ru-RU" smtClean="0"/>
                      <a:t>с</a:t>
                    </a:r>
                    <a:endParaRPr lang="en-US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inEnd"/>
            <c:showVal val="1"/>
          </c:dLbls>
          <c:cat>
            <c:strRef>
              <c:f>Лист3!$D$16:$D$27</c:f>
              <c:strCache>
                <c:ptCount val="12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  <c:pt idx="4">
                  <c:v>7а</c:v>
                </c:pt>
                <c:pt idx="5">
                  <c:v>7б</c:v>
                </c:pt>
                <c:pt idx="6">
                  <c:v>8а</c:v>
                </c:pt>
                <c:pt idx="7">
                  <c:v>8б</c:v>
                </c:pt>
                <c:pt idx="8">
                  <c:v>9а</c:v>
                </c:pt>
                <c:pt idx="9">
                  <c:v>9б</c:v>
                </c:pt>
                <c:pt idx="10">
                  <c:v>10а</c:v>
                </c:pt>
                <c:pt idx="11">
                  <c:v>11а</c:v>
                </c:pt>
              </c:strCache>
            </c:strRef>
          </c:cat>
          <c:val>
            <c:numRef>
              <c:f>Лист3!$E$16:$E$27</c:f>
              <c:numCache>
                <c:formatCode>0.00</c:formatCode>
                <c:ptCount val="12"/>
                <c:pt idx="0">
                  <c:v>3.5579999999999998</c:v>
                </c:pt>
                <c:pt idx="1">
                  <c:v>3.9</c:v>
                </c:pt>
                <c:pt idx="2">
                  <c:v>3.5289999999999999</c:v>
                </c:pt>
                <c:pt idx="3">
                  <c:v>2.4</c:v>
                </c:pt>
                <c:pt idx="4">
                  <c:v>3.4</c:v>
                </c:pt>
                <c:pt idx="5">
                  <c:v>2.4699999999999998</c:v>
                </c:pt>
                <c:pt idx="6">
                  <c:v>2.2000000000000002</c:v>
                </c:pt>
                <c:pt idx="7">
                  <c:v>3.27</c:v>
                </c:pt>
                <c:pt idx="8">
                  <c:v>2.5</c:v>
                </c:pt>
                <c:pt idx="9">
                  <c:v>3.2</c:v>
                </c:pt>
                <c:pt idx="10">
                  <c:v>2.1</c:v>
                </c:pt>
                <c:pt idx="11">
                  <c:v>2.2000000000000002</c:v>
                </c:pt>
              </c:numCache>
            </c:numRef>
          </c:val>
        </c:ser>
        <c:gapWidth val="0"/>
        <c:axId val="117532928"/>
        <c:axId val="117564544"/>
      </c:barChart>
      <c:catAx>
        <c:axId val="117532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1,1-2  - уровень воспитанности ниже</a:t>
                </a:r>
                <a:r>
                  <a:rPr lang="ru-RU" sz="1600" baseline="0"/>
                  <a:t> среднего</a:t>
                </a:r>
                <a:br>
                  <a:rPr lang="ru-RU" sz="1600" baseline="0"/>
                </a:br>
                <a:r>
                  <a:rPr lang="ru-RU" sz="1600" baseline="0"/>
                  <a:t>2,1-2,9- средний уровень воспитанности</a:t>
                </a:r>
              </a:p>
              <a:p>
                <a:pPr>
                  <a:defRPr sz="1600"/>
                </a:pPr>
                <a:r>
                  <a:rPr lang="ru-RU" sz="1600" baseline="0"/>
                  <a:t>3-3,5-уровень воспитанности выше среднего</a:t>
                </a:r>
              </a:p>
              <a:p>
                <a:pPr>
                  <a:defRPr sz="1600"/>
                </a:pPr>
                <a:r>
                  <a:rPr lang="ru-RU" sz="1600" baseline="0"/>
                  <a:t>3,6-4 - высокий уровень воспитанности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7564544"/>
        <c:crosses val="autoZero"/>
        <c:auto val="1"/>
        <c:lblAlgn val="ctr"/>
        <c:lblOffset val="100"/>
      </c:catAx>
      <c:valAx>
        <c:axId val="117564544"/>
        <c:scaling>
          <c:orientation val="minMax"/>
        </c:scaling>
        <c:axPos val="l"/>
        <c:majorGridlines/>
        <c:numFmt formatCode="0.00" sourceLinked="1"/>
        <c:tickLblPos val="nextTo"/>
        <c:crossAx val="11753292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1-4 классы</a:t>
            </a:r>
            <a:endParaRPr lang="ru-RU" dirty="0"/>
          </a:p>
        </c:rich>
      </c:tx>
      <c:layout>
        <c:manualLayout>
          <c:xMode val="edge"/>
          <c:yMode val="edge"/>
          <c:x val="0.11660289379611416"/>
          <c:y val="5.5444859868573851E-2"/>
        </c:manualLayout>
      </c:layout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Лист4!$B$16:$E$16</c:f>
              <c:strCache>
                <c:ptCount val="4"/>
                <c:pt idx="0">
                  <c:v>низкий </c:v>
                </c:pt>
                <c:pt idx="1">
                  <c:v>средний </c:v>
                </c:pt>
                <c:pt idx="2">
                  <c:v>хороший</c:v>
                </c:pt>
                <c:pt idx="3">
                  <c:v>высокий</c:v>
                </c:pt>
              </c:strCache>
            </c:strRef>
          </c:cat>
          <c:val>
            <c:numRef>
              <c:f>Лист4!$B$17:$E$17</c:f>
              <c:numCache>
                <c:formatCode>General</c:formatCode>
                <c:ptCount val="4"/>
                <c:pt idx="0">
                  <c:v>0</c:v>
                </c:pt>
                <c:pt idx="1">
                  <c:v>13.3</c:v>
                </c:pt>
                <c:pt idx="2">
                  <c:v>45.8</c:v>
                </c:pt>
                <c:pt idx="3">
                  <c:v>40.800000000000004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4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5-11 классы</a:t>
            </a:r>
            <a:endParaRPr lang="ru-RU" sz="2800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CatName val="1"/>
            <c:showPercent val="1"/>
          </c:dLbls>
          <c:cat>
            <c:strRef>
              <c:f>Лист5!$B$18:$F$18</c:f>
              <c:strCache>
                <c:ptCount val="5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выше среднего</c:v>
                </c:pt>
                <c:pt idx="4">
                  <c:v>высокий</c:v>
                </c:pt>
              </c:strCache>
            </c:strRef>
          </c:cat>
          <c:val>
            <c:numRef>
              <c:f>Лист5!$B$19:$F$19</c:f>
              <c:numCache>
                <c:formatCode>General</c:formatCode>
                <c:ptCount val="5"/>
                <c:pt idx="0">
                  <c:v>19</c:v>
                </c:pt>
                <c:pt idx="1">
                  <c:v>62</c:v>
                </c:pt>
                <c:pt idx="2">
                  <c:v>98</c:v>
                </c:pt>
                <c:pt idx="3">
                  <c:v>57</c:v>
                </c:pt>
                <c:pt idx="4">
                  <c:v>21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/>
              <a:t>5-8 </a:t>
            </a:r>
            <a:r>
              <a:rPr lang="ru-RU"/>
              <a:t>классы</a:t>
            </a:r>
            <a:r>
              <a:rPr lang="en-US"/>
              <a:t> </a:t>
            </a:r>
            <a:endParaRPr lang="ru-RU"/>
          </a:p>
        </c:rich>
      </c:tx>
      <c:layout>
        <c:manualLayout>
          <c:xMode val="edge"/>
          <c:yMode val="edge"/>
          <c:x val="0.19109599682102699"/>
          <c:y val="0.11904761904761911"/>
        </c:manualLayout>
      </c:layout>
    </c:title>
    <c:plotArea>
      <c:layout/>
      <c:pieChart>
        <c:varyColors val="1"/>
        <c:ser>
          <c:idx val="0"/>
          <c:order val="0"/>
          <c:dLbls>
            <c:showCatName val="1"/>
            <c:showPercent val="1"/>
          </c:dLbls>
          <c:cat>
            <c:strRef>
              <c:f>Лист6!$I$1:$M$1</c:f>
              <c:strCache>
                <c:ptCount val="5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выше среднего</c:v>
                </c:pt>
                <c:pt idx="4">
                  <c:v>высокий</c:v>
                </c:pt>
              </c:strCache>
            </c:strRef>
          </c:cat>
          <c:val>
            <c:numRef>
              <c:f>Лист6!$I$2:$M$2</c:f>
              <c:numCache>
                <c:formatCode>General</c:formatCode>
                <c:ptCount val="5"/>
                <c:pt idx="0">
                  <c:v>7</c:v>
                </c:pt>
                <c:pt idx="1">
                  <c:v>21</c:v>
                </c:pt>
                <c:pt idx="2">
                  <c:v>30</c:v>
                </c:pt>
                <c:pt idx="3">
                  <c:v>31</c:v>
                </c:pt>
                <c:pt idx="4">
                  <c:v>11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9-11 классы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CatName val="1"/>
            <c:showPercent val="1"/>
          </c:dLbls>
          <c:cat>
            <c:strRef>
              <c:f>Лист6!$I$16:$M$16</c:f>
              <c:strCache>
                <c:ptCount val="5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выше среднего</c:v>
                </c:pt>
                <c:pt idx="4">
                  <c:v>высокий</c:v>
                </c:pt>
              </c:strCache>
            </c:strRef>
          </c:cat>
          <c:val>
            <c:numRef>
              <c:f>Лист6!$I$17:$M$17</c:f>
              <c:numCache>
                <c:formatCode>General</c:formatCode>
                <c:ptCount val="5"/>
                <c:pt idx="0">
                  <c:v>7</c:v>
                </c:pt>
                <c:pt idx="1">
                  <c:v>32</c:v>
                </c:pt>
                <c:pt idx="2">
                  <c:v>51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питающихся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3а</c:v>
                </c:pt>
                <c:pt idx="5">
                  <c:v>3б</c:v>
                </c:pt>
                <c:pt idx="6">
                  <c:v>4а</c:v>
                </c:pt>
                <c:pt idx="7">
                  <c:v>4б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0.93</c:v>
                </c:pt>
                <c:pt idx="1">
                  <c:v>0.93</c:v>
                </c:pt>
                <c:pt idx="2">
                  <c:v>0.96000000000000063</c:v>
                </c:pt>
                <c:pt idx="3">
                  <c:v>0.89000000000000024</c:v>
                </c:pt>
                <c:pt idx="4">
                  <c:v>0.87000000000000077</c:v>
                </c:pt>
                <c:pt idx="5">
                  <c:v>0.81</c:v>
                </c:pt>
                <c:pt idx="6">
                  <c:v>0.7600000000000009</c:v>
                </c:pt>
                <c:pt idx="7">
                  <c:v>0.82000000000000062</c:v>
                </c:pt>
              </c:numCache>
            </c:numRef>
          </c:val>
        </c:ser>
        <c:axId val="156106752"/>
        <c:axId val="156108288"/>
      </c:barChart>
      <c:catAx>
        <c:axId val="156106752"/>
        <c:scaling>
          <c:orientation val="minMax"/>
        </c:scaling>
        <c:axPos val="b"/>
        <c:numFmt formatCode="General" sourceLinked="1"/>
        <c:tickLblPos val="nextTo"/>
        <c:crossAx val="156108288"/>
        <c:crosses val="autoZero"/>
        <c:auto val="1"/>
        <c:lblAlgn val="ctr"/>
        <c:lblOffset val="100"/>
      </c:catAx>
      <c:valAx>
        <c:axId val="156108288"/>
        <c:scaling>
          <c:orientation val="minMax"/>
        </c:scaling>
        <c:axPos val="l"/>
        <c:majorGridlines/>
        <c:numFmt formatCode="General" sourceLinked="1"/>
        <c:tickLblPos val="nextTo"/>
        <c:crossAx val="156106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питающихся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3а</c:v>
                </c:pt>
                <c:pt idx="5">
                  <c:v>3б</c:v>
                </c:pt>
                <c:pt idx="6">
                  <c:v>4а</c:v>
                </c:pt>
                <c:pt idx="7">
                  <c:v>4б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0.79</c:v>
                </c:pt>
                <c:pt idx="1">
                  <c:v>0.93</c:v>
                </c:pt>
                <c:pt idx="2">
                  <c:v>0.93</c:v>
                </c:pt>
                <c:pt idx="3">
                  <c:v>0.60000000000000064</c:v>
                </c:pt>
                <c:pt idx="4">
                  <c:v>0.46</c:v>
                </c:pt>
                <c:pt idx="5">
                  <c:v>0.18000000000000019</c:v>
                </c:pt>
                <c:pt idx="6">
                  <c:v>0.56999999999999995</c:v>
                </c:pt>
                <c:pt idx="7">
                  <c:v>0.48000000000000032</c:v>
                </c:pt>
              </c:numCache>
            </c:numRef>
          </c:val>
        </c:ser>
        <c:axId val="156246016"/>
        <c:axId val="156247552"/>
      </c:barChart>
      <c:catAx>
        <c:axId val="156246016"/>
        <c:scaling>
          <c:orientation val="minMax"/>
        </c:scaling>
        <c:axPos val="b"/>
        <c:numFmt formatCode="General" sourceLinked="1"/>
        <c:tickLblPos val="nextTo"/>
        <c:crossAx val="156247552"/>
        <c:crosses val="autoZero"/>
        <c:auto val="1"/>
        <c:lblAlgn val="ctr"/>
        <c:lblOffset val="100"/>
      </c:catAx>
      <c:valAx>
        <c:axId val="156247552"/>
        <c:scaling>
          <c:orientation val="minMax"/>
        </c:scaling>
        <c:axPos val="l"/>
        <c:majorGridlines/>
        <c:numFmt formatCode="General" sourceLinked="1"/>
        <c:tickLblPos val="nextTo"/>
        <c:crossAx val="156246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питающихся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  <c:pt idx="4">
                  <c:v>7а</c:v>
                </c:pt>
                <c:pt idx="5">
                  <c:v>7б</c:v>
                </c:pt>
                <c:pt idx="6">
                  <c:v>8а</c:v>
                </c:pt>
                <c:pt idx="7">
                  <c:v>8б</c:v>
                </c:pt>
                <c:pt idx="8">
                  <c:v>9а</c:v>
                </c:pt>
                <c:pt idx="9">
                  <c:v>9б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0.66000000000000103</c:v>
                </c:pt>
                <c:pt idx="1">
                  <c:v>0.68</c:v>
                </c:pt>
                <c:pt idx="2">
                  <c:v>0.42000000000000032</c:v>
                </c:pt>
                <c:pt idx="3">
                  <c:v>0.73000000000000065</c:v>
                </c:pt>
                <c:pt idx="4">
                  <c:v>0.46</c:v>
                </c:pt>
                <c:pt idx="5">
                  <c:v>0.58000000000000007</c:v>
                </c:pt>
                <c:pt idx="6">
                  <c:v>0.25</c:v>
                </c:pt>
                <c:pt idx="7">
                  <c:v>0.4</c:v>
                </c:pt>
                <c:pt idx="8">
                  <c:v>0.42000000000000032</c:v>
                </c:pt>
                <c:pt idx="9">
                  <c:v>0.38000000000000045</c:v>
                </c:pt>
                <c:pt idx="10">
                  <c:v>0.42000000000000032</c:v>
                </c:pt>
                <c:pt idx="11">
                  <c:v>0.21000000000000019</c:v>
                </c:pt>
              </c:numCache>
            </c:numRef>
          </c:val>
        </c:ser>
        <c:axId val="156268800"/>
        <c:axId val="156270592"/>
      </c:barChart>
      <c:catAx>
        <c:axId val="156268800"/>
        <c:scaling>
          <c:orientation val="minMax"/>
        </c:scaling>
        <c:axPos val="b"/>
        <c:numFmt formatCode="General" sourceLinked="1"/>
        <c:tickLblPos val="nextTo"/>
        <c:crossAx val="156270592"/>
        <c:crosses val="autoZero"/>
        <c:auto val="1"/>
        <c:lblAlgn val="ctr"/>
        <c:lblOffset val="100"/>
      </c:catAx>
      <c:valAx>
        <c:axId val="156270592"/>
        <c:scaling>
          <c:orientation val="minMax"/>
        </c:scaling>
        <c:axPos val="l"/>
        <c:majorGridlines/>
        <c:numFmt formatCode="General" sourceLinked="1"/>
        <c:tickLblPos val="nextTo"/>
        <c:crossAx val="156268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Классы!$B$1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Классы!$A$2:$A$5</c:f>
              <c:strCache>
                <c:ptCount val="4"/>
                <c:pt idx="0">
                  <c:v>3а</c:v>
                </c:pt>
                <c:pt idx="1">
                  <c:v>3б</c:v>
                </c:pt>
                <c:pt idx="2">
                  <c:v>4а</c:v>
                </c:pt>
                <c:pt idx="3">
                  <c:v>4б</c:v>
                </c:pt>
              </c:strCache>
            </c:strRef>
          </c:cat>
          <c:val>
            <c:numRef>
              <c:f>Классы!$B$2:$B$5</c:f>
              <c:numCache>
                <c:formatCode>General</c:formatCode>
                <c:ptCount val="4"/>
                <c:pt idx="0">
                  <c:v>63</c:v>
                </c:pt>
                <c:pt idx="1">
                  <c:v>78</c:v>
                </c:pt>
                <c:pt idx="2">
                  <c:v>67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Классы!$C$1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Классы!$A$2:$A$5</c:f>
              <c:strCache>
                <c:ptCount val="4"/>
                <c:pt idx="0">
                  <c:v>3а</c:v>
                </c:pt>
                <c:pt idx="1">
                  <c:v>3б</c:v>
                </c:pt>
                <c:pt idx="2">
                  <c:v>4а</c:v>
                </c:pt>
                <c:pt idx="3">
                  <c:v>4б</c:v>
                </c:pt>
              </c:strCache>
            </c:strRef>
          </c:cat>
          <c:val>
            <c:numRef>
              <c:f>Классы!$C$2:$C$5</c:f>
              <c:numCache>
                <c:formatCode>General</c:formatCode>
                <c:ptCount val="4"/>
                <c:pt idx="0">
                  <c:v>56</c:v>
                </c:pt>
                <c:pt idx="1">
                  <c:v>72</c:v>
                </c:pt>
                <c:pt idx="2">
                  <c:v>52</c:v>
                </c:pt>
                <c:pt idx="3">
                  <c:v>59</c:v>
                </c:pt>
              </c:numCache>
            </c:numRef>
          </c:val>
        </c:ser>
        <c:shape val="box"/>
        <c:axId val="115557888"/>
        <c:axId val="115559424"/>
        <c:axId val="0"/>
      </c:bar3DChart>
      <c:catAx>
        <c:axId val="11555788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5559424"/>
        <c:crosses val="autoZero"/>
        <c:auto val="1"/>
        <c:lblAlgn val="ctr"/>
        <c:lblOffset val="100"/>
      </c:catAx>
      <c:valAx>
        <c:axId val="115559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55578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Классы!$B$1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Классы!$A$6:$A$9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Классы!$B$6:$B$9</c:f>
              <c:numCache>
                <c:formatCode>General</c:formatCode>
                <c:ptCount val="4"/>
                <c:pt idx="0">
                  <c:v>52</c:v>
                </c:pt>
                <c:pt idx="1">
                  <c:v>55</c:v>
                </c:pt>
                <c:pt idx="2">
                  <c:v>46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Классы!$C$1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Классы!$A$6:$A$9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Классы!$C$6:$C$9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15</c:v>
                </c:pt>
                <c:pt idx="3">
                  <c:v>43</c:v>
                </c:pt>
              </c:numCache>
            </c:numRef>
          </c:val>
        </c:ser>
        <c:shape val="box"/>
        <c:axId val="115597696"/>
        <c:axId val="115599232"/>
        <c:axId val="0"/>
      </c:bar3DChart>
      <c:catAx>
        <c:axId val="115597696"/>
        <c:scaling>
          <c:orientation val="minMax"/>
        </c:scaling>
        <c:axPos val="b"/>
        <c:tickLblPos val="nextTo"/>
        <c:crossAx val="115599232"/>
        <c:crosses val="autoZero"/>
        <c:auto val="1"/>
        <c:lblAlgn val="ctr"/>
        <c:lblOffset val="100"/>
      </c:catAx>
      <c:valAx>
        <c:axId val="115599232"/>
        <c:scaling>
          <c:orientation val="minMax"/>
        </c:scaling>
        <c:axPos val="l"/>
        <c:majorGridlines/>
        <c:numFmt formatCode="General" sourceLinked="1"/>
        <c:tickLblPos val="nextTo"/>
        <c:crossAx val="115597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Классы!$B$1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Классы!$A$10:$A$13</c:f>
              <c:strCache>
                <c:ptCount val="4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</c:strCache>
            </c:strRef>
          </c:cat>
          <c:val>
            <c:numRef>
              <c:f>Классы!$B$10:$B$13</c:f>
              <c:numCache>
                <c:formatCode>General</c:formatCode>
                <c:ptCount val="4"/>
                <c:pt idx="0">
                  <c:v>29</c:v>
                </c:pt>
                <c:pt idx="1">
                  <c:v>38</c:v>
                </c:pt>
                <c:pt idx="2">
                  <c:v>15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Классы!$C$1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Классы!$A$10:$A$13</c:f>
              <c:strCache>
                <c:ptCount val="4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</c:strCache>
            </c:strRef>
          </c:cat>
          <c:val>
            <c:numRef>
              <c:f>Классы!$C$10:$C$13</c:f>
              <c:numCache>
                <c:formatCode>General</c:formatCode>
                <c:ptCount val="4"/>
                <c:pt idx="0">
                  <c:v>38</c:v>
                </c:pt>
                <c:pt idx="1">
                  <c:v>28</c:v>
                </c:pt>
                <c:pt idx="2">
                  <c:v>22</c:v>
                </c:pt>
                <c:pt idx="3">
                  <c:v>29</c:v>
                </c:pt>
              </c:numCache>
            </c:numRef>
          </c:val>
        </c:ser>
        <c:shape val="box"/>
        <c:axId val="116349952"/>
        <c:axId val="116351744"/>
        <c:axId val="0"/>
      </c:bar3DChart>
      <c:catAx>
        <c:axId val="116349952"/>
        <c:scaling>
          <c:orientation val="minMax"/>
        </c:scaling>
        <c:axPos val="b"/>
        <c:tickLblPos val="nextTo"/>
        <c:crossAx val="116351744"/>
        <c:crosses val="autoZero"/>
        <c:auto val="1"/>
        <c:lblAlgn val="ctr"/>
        <c:lblOffset val="100"/>
      </c:catAx>
      <c:valAx>
        <c:axId val="116351744"/>
        <c:scaling>
          <c:orientation val="minMax"/>
        </c:scaling>
        <c:axPos val="l"/>
        <c:majorGridlines/>
        <c:numFmt formatCode="General" sourceLinked="1"/>
        <c:tickLblPos val="nextTo"/>
        <c:crossAx val="116349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Классы!$B$1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Классы!$A$14:$A$15</c:f>
              <c:strCache>
                <c:ptCount val="2"/>
                <c:pt idx="0">
                  <c:v>9а</c:v>
                </c:pt>
                <c:pt idx="1">
                  <c:v>9б</c:v>
                </c:pt>
              </c:strCache>
            </c:strRef>
          </c:cat>
          <c:val>
            <c:numRef>
              <c:f>Классы!$B$14:$B$15</c:f>
              <c:numCache>
                <c:formatCode>General</c:formatCode>
                <c:ptCount val="2"/>
                <c:pt idx="0">
                  <c:v>33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Классы!$C$1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Классы!$A$14:$A$15</c:f>
              <c:strCache>
                <c:ptCount val="2"/>
                <c:pt idx="0">
                  <c:v>9а</c:v>
                </c:pt>
                <c:pt idx="1">
                  <c:v>9б</c:v>
                </c:pt>
              </c:strCache>
            </c:strRef>
          </c:cat>
          <c:val>
            <c:numRef>
              <c:f>Классы!$C$14:$C$15</c:f>
              <c:numCache>
                <c:formatCode>General</c:formatCode>
                <c:ptCount val="2"/>
                <c:pt idx="0">
                  <c:v>32</c:v>
                </c:pt>
                <c:pt idx="1">
                  <c:v>35</c:v>
                </c:pt>
              </c:numCache>
            </c:numRef>
          </c:val>
        </c:ser>
        <c:shape val="box"/>
        <c:axId val="116467584"/>
        <c:axId val="116469120"/>
        <c:axId val="0"/>
      </c:bar3DChart>
      <c:catAx>
        <c:axId val="116467584"/>
        <c:scaling>
          <c:orientation val="minMax"/>
        </c:scaling>
        <c:axPos val="b"/>
        <c:tickLblPos val="nextTo"/>
        <c:crossAx val="116469120"/>
        <c:crosses val="autoZero"/>
        <c:auto val="1"/>
        <c:lblAlgn val="ctr"/>
        <c:lblOffset val="100"/>
      </c:catAx>
      <c:valAx>
        <c:axId val="116469120"/>
        <c:scaling>
          <c:orientation val="minMax"/>
        </c:scaling>
        <c:axPos val="l"/>
        <c:majorGridlines/>
        <c:numFmt formatCode="General" sourceLinked="1"/>
        <c:tickLblPos val="nextTo"/>
        <c:crossAx val="116467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Педагоги!$C$1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'[К педсовету 1 четверть 2018.xlsx]Педагоги'!$B$4:$B$5,'[К педсовету 1 четверть 2018.xlsx]Педагоги'!$B$8</c:f>
              <c:strCache>
                <c:ptCount val="3"/>
                <c:pt idx="0">
                  <c:v>Волохова Н.А.</c:v>
                </c:pt>
                <c:pt idx="1">
                  <c:v>Грабова Е.В.</c:v>
                </c:pt>
                <c:pt idx="2">
                  <c:v>Дмитриева О.Н.</c:v>
                </c:pt>
              </c:strCache>
            </c:strRef>
          </c:cat>
          <c:val>
            <c:numRef>
              <c:f>'[К педсовету 1 четверть 2018.xlsx]Педагоги'!$C$4:$C$5,'[К педсовету 1 четверть 2018.xlsx]Педагоги'!$C$8</c:f>
              <c:numCache>
                <c:formatCode>General</c:formatCode>
                <c:ptCount val="3"/>
                <c:pt idx="0">
                  <c:v>79</c:v>
                </c:pt>
                <c:pt idx="1">
                  <c:v>94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Педагоги!$D$1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'[К педсовету 1 четверть 2018.xlsx]Педагоги'!$B$4:$B$5,'[К педсовету 1 четверть 2018.xlsx]Педагоги'!$B$8</c:f>
              <c:strCache>
                <c:ptCount val="3"/>
                <c:pt idx="0">
                  <c:v>Волохова Н.А.</c:v>
                </c:pt>
                <c:pt idx="1">
                  <c:v>Грабова Е.В.</c:v>
                </c:pt>
                <c:pt idx="2">
                  <c:v>Дмитриева О.Н.</c:v>
                </c:pt>
              </c:strCache>
            </c:strRef>
          </c:cat>
          <c:val>
            <c:numRef>
              <c:f>'[К педсовету 1 четверть 2018.xlsx]Педагоги'!$D$4:$D$5,'[К педсовету 1 четверть 2018.xlsx]Педагоги'!$D$8</c:f>
              <c:numCache>
                <c:formatCode>General</c:formatCode>
                <c:ptCount val="3"/>
                <c:pt idx="0">
                  <c:v>70</c:v>
                </c:pt>
                <c:pt idx="1">
                  <c:v>90</c:v>
                </c:pt>
                <c:pt idx="2">
                  <c:v>57</c:v>
                </c:pt>
              </c:numCache>
            </c:numRef>
          </c:val>
        </c:ser>
        <c:shape val="box"/>
        <c:axId val="116515584"/>
        <c:axId val="116517120"/>
        <c:axId val="0"/>
      </c:bar3DChart>
      <c:catAx>
        <c:axId val="116515584"/>
        <c:scaling>
          <c:orientation val="minMax"/>
        </c:scaling>
        <c:axPos val="b"/>
        <c:tickLblPos val="nextTo"/>
        <c:crossAx val="116517120"/>
        <c:crosses val="autoZero"/>
        <c:auto val="1"/>
        <c:lblAlgn val="ctr"/>
        <c:lblOffset val="100"/>
      </c:catAx>
      <c:valAx>
        <c:axId val="116517120"/>
        <c:scaling>
          <c:orientation val="minMax"/>
        </c:scaling>
        <c:axPos val="l"/>
        <c:majorGridlines/>
        <c:numFmt formatCode="General" sourceLinked="1"/>
        <c:tickLblPos val="nextTo"/>
        <c:crossAx val="116515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Педагоги!$C$1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Педагоги!$B$9:$B$11</c:f>
              <c:strCache>
                <c:ptCount val="3"/>
                <c:pt idx="0">
                  <c:v>Дорофеева А.А.</c:v>
                </c:pt>
                <c:pt idx="1">
                  <c:v>Загорей Т.И.</c:v>
                </c:pt>
                <c:pt idx="2">
                  <c:v>Захарова Е.А.</c:v>
                </c:pt>
              </c:strCache>
            </c:strRef>
          </c:cat>
          <c:val>
            <c:numRef>
              <c:f>Педагоги!$C$9:$C$11</c:f>
              <c:numCache>
                <c:formatCode>General</c:formatCode>
                <c:ptCount val="3"/>
                <c:pt idx="0">
                  <c:v>98</c:v>
                </c:pt>
                <c:pt idx="1">
                  <c:v>87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Педагоги!$D$1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Педагоги!$B$9:$B$11</c:f>
              <c:strCache>
                <c:ptCount val="3"/>
                <c:pt idx="0">
                  <c:v>Дорофеева А.А.</c:v>
                </c:pt>
                <c:pt idx="1">
                  <c:v>Загорей Т.И.</c:v>
                </c:pt>
                <c:pt idx="2">
                  <c:v>Захарова Е.А.</c:v>
                </c:pt>
              </c:strCache>
            </c:strRef>
          </c:cat>
          <c:val>
            <c:numRef>
              <c:f>Педагоги!$D$9:$D$11</c:f>
              <c:numCache>
                <c:formatCode>General</c:formatCode>
                <c:ptCount val="3"/>
                <c:pt idx="0">
                  <c:v>96</c:v>
                </c:pt>
                <c:pt idx="1">
                  <c:v>85</c:v>
                </c:pt>
                <c:pt idx="2">
                  <c:v>61</c:v>
                </c:pt>
              </c:numCache>
            </c:numRef>
          </c:val>
        </c:ser>
        <c:shape val="box"/>
        <c:axId val="116411776"/>
        <c:axId val="116421760"/>
        <c:axId val="0"/>
      </c:bar3DChart>
      <c:catAx>
        <c:axId val="116411776"/>
        <c:scaling>
          <c:orientation val="minMax"/>
        </c:scaling>
        <c:axPos val="b"/>
        <c:tickLblPos val="nextTo"/>
        <c:crossAx val="116421760"/>
        <c:crosses val="autoZero"/>
        <c:auto val="1"/>
        <c:lblAlgn val="ctr"/>
        <c:lblOffset val="100"/>
      </c:catAx>
      <c:valAx>
        <c:axId val="116421760"/>
        <c:scaling>
          <c:orientation val="minMax"/>
        </c:scaling>
        <c:axPos val="l"/>
        <c:majorGridlines/>
        <c:numFmt formatCode="General" sourceLinked="1"/>
        <c:tickLblPos val="nextTo"/>
        <c:crossAx val="116411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Педагоги!$C$1</c:f>
              <c:strCache>
                <c:ptCount val="1"/>
                <c:pt idx="0">
                  <c:v>2017/2018 учебный год</c:v>
                </c:pt>
              </c:strCache>
            </c:strRef>
          </c:tx>
          <c:cat>
            <c:strRef>
              <c:f>'[К педсовету 1 четверть 2018.xlsx]Педагоги'!$B$12:$B$13,'[К педсовету 1 четверть 2018.xlsx]Педагоги'!$B$15</c:f>
              <c:strCache>
                <c:ptCount val="3"/>
                <c:pt idx="0">
                  <c:v>Иванова Н.В.</c:v>
                </c:pt>
                <c:pt idx="1">
                  <c:v>Иодкина Е.А.</c:v>
                </c:pt>
                <c:pt idx="2">
                  <c:v>Козлова Л.В.</c:v>
                </c:pt>
              </c:strCache>
            </c:strRef>
          </c:cat>
          <c:val>
            <c:numRef>
              <c:f>'[К педсовету 1 четверть 2018.xlsx]Педагоги'!$C$12:$C$13,'[К педсовету 1 четверть 2018.xlsx]Педагоги'!$C$15</c:f>
              <c:numCache>
                <c:formatCode>General</c:formatCode>
                <c:ptCount val="3"/>
                <c:pt idx="0">
                  <c:v>76</c:v>
                </c:pt>
                <c:pt idx="1">
                  <c:v>68</c:v>
                </c:pt>
                <c:pt idx="2">
                  <c:v>90</c:v>
                </c:pt>
              </c:numCache>
            </c:numRef>
          </c:val>
        </c:ser>
        <c:ser>
          <c:idx val="1"/>
          <c:order val="1"/>
          <c:tx>
            <c:strRef>
              <c:f>Педагоги!$D$1</c:f>
              <c:strCache>
                <c:ptCount val="1"/>
                <c:pt idx="0">
                  <c:v>2018/20191 четверть</c:v>
                </c:pt>
              </c:strCache>
            </c:strRef>
          </c:tx>
          <c:cat>
            <c:strRef>
              <c:f>'[К педсовету 1 четверть 2018.xlsx]Педагоги'!$B$12:$B$13,'[К педсовету 1 четверть 2018.xlsx]Педагоги'!$B$15</c:f>
              <c:strCache>
                <c:ptCount val="3"/>
                <c:pt idx="0">
                  <c:v>Иванова Н.В.</c:v>
                </c:pt>
                <c:pt idx="1">
                  <c:v>Иодкина Е.А.</c:v>
                </c:pt>
                <c:pt idx="2">
                  <c:v>Козлова Л.В.</c:v>
                </c:pt>
              </c:strCache>
            </c:strRef>
          </c:cat>
          <c:val>
            <c:numRef>
              <c:f>'[К педсовету 1 четверть 2018.xlsx]Педагоги'!$D$12:$D$13,'[К педсовету 1 четверть 2018.xlsx]Педагоги'!$D$15</c:f>
              <c:numCache>
                <c:formatCode>General</c:formatCode>
                <c:ptCount val="3"/>
                <c:pt idx="0">
                  <c:v>73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</c:ser>
        <c:shape val="box"/>
        <c:axId val="116533504"/>
        <c:axId val="116551680"/>
        <c:axId val="0"/>
      </c:bar3DChart>
      <c:catAx>
        <c:axId val="116533504"/>
        <c:scaling>
          <c:orientation val="minMax"/>
        </c:scaling>
        <c:axPos val="b"/>
        <c:tickLblPos val="nextTo"/>
        <c:crossAx val="116551680"/>
        <c:crosses val="autoZero"/>
        <c:auto val="1"/>
        <c:lblAlgn val="ctr"/>
        <c:lblOffset val="100"/>
      </c:catAx>
      <c:valAx>
        <c:axId val="116551680"/>
        <c:scaling>
          <c:orientation val="minMax"/>
        </c:scaling>
        <c:axPos val="l"/>
        <c:majorGridlines/>
        <c:numFmt formatCode="General" sourceLinked="1"/>
        <c:tickLblPos val="nextTo"/>
        <c:crossAx val="1165335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F1AAC5-AF1F-4E21-9896-63D09D615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7866" y="-1"/>
            <a:ext cx="9391866" cy="70501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4995" y="1258288"/>
            <a:ext cx="603402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6600" dirty="0">
                <a:ln w="3175">
                  <a:solidFill>
                    <a:schemeClr val="bg1"/>
                  </a:solidFill>
                </a:ln>
                <a:solidFill>
                  <a:srgbClr val="972B01"/>
                </a:solidFill>
                <a:effectLst>
                  <a:glow rad="355600">
                    <a:schemeClr val="bg1">
                      <a:alpha val="65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Итоги </a:t>
            </a:r>
            <a:r>
              <a:rPr lang="en-US" sz="6600" dirty="0">
                <a:ln w="3175">
                  <a:solidFill>
                    <a:schemeClr val="bg1"/>
                  </a:solidFill>
                </a:ln>
                <a:solidFill>
                  <a:srgbClr val="972B01"/>
                </a:solidFill>
                <a:effectLst>
                  <a:glow rad="355600">
                    <a:schemeClr val="bg1">
                      <a:alpha val="65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6600" dirty="0">
                <a:ln w="3175">
                  <a:solidFill>
                    <a:schemeClr val="bg1"/>
                  </a:solidFill>
                </a:ln>
                <a:solidFill>
                  <a:srgbClr val="972B01"/>
                </a:solidFill>
                <a:effectLst>
                  <a:glow rad="355600">
                    <a:schemeClr val="bg1">
                      <a:alpha val="65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четверти</a:t>
            </a:r>
            <a:br>
              <a:rPr lang="ru-RU" sz="6600" dirty="0">
                <a:ln w="3175">
                  <a:solidFill>
                    <a:schemeClr val="bg1"/>
                  </a:solidFill>
                </a:ln>
                <a:solidFill>
                  <a:srgbClr val="972B01"/>
                </a:solidFill>
                <a:effectLst>
                  <a:glow rad="355600">
                    <a:schemeClr val="bg1">
                      <a:alpha val="65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6600" dirty="0">
                <a:ln w="3175">
                  <a:solidFill>
                    <a:schemeClr val="bg1"/>
                  </a:solidFill>
                </a:ln>
                <a:solidFill>
                  <a:srgbClr val="972B01"/>
                </a:solidFill>
                <a:effectLst>
                  <a:glow rad="355600">
                    <a:schemeClr val="bg1">
                      <a:alpha val="65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2018 – 2019</a:t>
            </a:r>
            <a:br>
              <a:rPr lang="ru-RU" sz="6600" dirty="0">
                <a:ln w="3175">
                  <a:solidFill>
                    <a:schemeClr val="bg1"/>
                  </a:solidFill>
                </a:ln>
                <a:solidFill>
                  <a:srgbClr val="972B01"/>
                </a:solidFill>
                <a:effectLst>
                  <a:glow rad="355600">
                    <a:schemeClr val="bg1">
                      <a:alpha val="65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6600" dirty="0">
                <a:ln w="3175">
                  <a:solidFill>
                    <a:schemeClr val="bg1"/>
                  </a:solidFill>
                </a:ln>
                <a:solidFill>
                  <a:srgbClr val="972B01"/>
                </a:solidFill>
                <a:effectLst>
                  <a:glow rad="355600">
                    <a:schemeClr val="bg1">
                      <a:alpha val="65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учебного года 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работы учителя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87103" y="1828800"/>
          <a:ext cx="7383439" cy="424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работы учителя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73707" y="1801505"/>
          <a:ext cx="7192371" cy="428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работы учителя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46412" y="1746913"/>
          <a:ext cx="7219665" cy="444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работы учителя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05469" y="1815152"/>
          <a:ext cx="7233313" cy="442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работы учителя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87103" y="1774209"/>
          <a:ext cx="7519917" cy="425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Процент отличников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14651" y="1815152"/>
          <a:ext cx="6919415" cy="390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189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8991" y="553658"/>
            <a:ext cx="71241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Процент обучающихся с одной четверкой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69493" y="2057400"/>
          <a:ext cx="6441743" cy="363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204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1514901" y="1337481"/>
          <a:ext cx="6414448" cy="424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991" y="553658"/>
            <a:ext cx="7124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Процент хорошистов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8991" y="553658"/>
            <a:ext cx="71241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Процент обучающихся с одной тройкой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23833" y="1842449"/>
          <a:ext cx="6687403" cy="406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204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8991" y="553658"/>
            <a:ext cx="71241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Процент обучающихся с одной четверкой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69493" y="2057400"/>
          <a:ext cx="6441743" cy="363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204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обучающихся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BCFDE959-B6F5-4438-BE0B-9C62C971C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5921136"/>
              </p:ext>
            </p:extLst>
          </p:nvPr>
        </p:nvGraphicFramePr>
        <p:xfrm>
          <a:off x="1306287" y="1877096"/>
          <a:ext cx="6624734" cy="42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6537" y="553658"/>
            <a:ext cx="6496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Процент троечников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78423" y="1282891"/>
          <a:ext cx="6646461" cy="458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7893" y="1863843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Уровень воспитанности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воспитанности учащихся </a:t>
            </a:r>
            <a:br>
              <a:rPr lang="ru-RU" dirty="0" smtClean="0"/>
            </a:br>
            <a:r>
              <a:rPr lang="ru-RU" dirty="0" smtClean="0"/>
              <a:t>1-4 классов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Уровень воспитанности учащихся </a:t>
            </a:r>
            <a:br>
              <a:rPr lang="ru-RU" sz="2800" dirty="0" smtClean="0"/>
            </a:br>
            <a:r>
              <a:rPr lang="ru-RU" sz="2800" dirty="0" smtClean="0"/>
              <a:t>5-11 классов по мнению учащихся</a:t>
            </a:r>
            <a:endParaRPr lang="ru-RU" sz="28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Уровень воспитанности учащихся </a:t>
            </a:r>
            <a:br>
              <a:rPr lang="ru-RU" sz="3200" dirty="0" smtClean="0"/>
            </a:br>
            <a:r>
              <a:rPr lang="ru-RU" sz="3200" dirty="0" smtClean="0"/>
              <a:t>5-11 классов по мнению учителей</a:t>
            </a:r>
            <a:endParaRPr lang="ru-RU" sz="32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196753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r>
              <a:rPr lang="ru-RU" dirty="0" smtClean="0"/>
              <a:t>Уровень воспитанности учащихся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700808"/>
          <a:ext cx="7128792" cy="4516618"/>
        </p:xfrm>
        <a:graphic>
          <a:graphicData uri="http://schemas.openxmlformats.org/drawingml/2006/table">
            <a:tbl>
              <a:tblPr/>
              <a:tblGrid>
                <a:gridCol w="1505751"/>
                <a:gridCol w="2729174"/>
                <a:gridCol w="2893867"/>
              </a:tblGrid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среднего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среднего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среднего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среднего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ниже среднего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среднего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ниже среднего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среднего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4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0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-396552" y="0"/>
          <a:ext cx="6120680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995936" y="2420888"/>
          <a:ext cx="5437112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972616" y="-243408"/>
          <a:ext cx="646246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779912" y="1813992"/>
          <a:ext cx="6678488" cy="50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Конкурсное движение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9" y="836712"/>
          <a:ext cx="8496942" cy="5993892"/>
        </p:xfrm>
        <a:graphic>
          <a:graphicData uri="http://schemas.openxmlformats.org/drawingml/2006/table">
            <a:tbl>
              <a:tblPr/>
              <a:tblGrid>
                <a:gridCol w="782343"/>
                <a:gridCol w="2124631"/>
                <a:gridCol w="782343"/>
                <a:gridCol w="1007109"/>
                <a:gridCol w="2432204"/>
                <a:gridCol w="1368312"/>
              </a:tblGrid>
              <a:tr h="58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Кол-во человек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Учитель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Шк.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Туристический слет 2048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Волохова Н.А.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Столяренко М.Б.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Шестерова Н.А.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Дмитриева О.Н.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 место – 7б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 место  - 7а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 место – 6б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 место – 8б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Шк.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День учителя (конкурс открыток)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5,6,7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 место – 6б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Шк.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Конкурс «Юный модельер»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5а,5б,6а,6б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Колесов Д.В.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Холзунова Л.Ю.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Волохова Н.А.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Столяренко М.Б.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 место  - 6а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Мун.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Школа безопасности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Куприянов Д.В.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 место (Пожарные)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Мун.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День ходьбы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Савина Т.Ю.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Мун.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Лазеран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9а,9б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Смирнова Н.Е.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Мун.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Конкурс рисунков «Счастливое детство»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1б,2б,3б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Веселова А.А.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Грабова Е.В.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Борискова Т.Н.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(пока нет результатов)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99" y="0"/>
            <a:ext cx="7886700" cy="929778"/>
          </a:xfrm>
        </p:spPr>
        <p:txBody>
          <a:bodyPr/>
          <a:lstStyle/>
          <a:p>
            <a:r>
              <a:rPr lang="ru-RU" dirty="0" smtClean="0"/>
              <a:t>Конкурсное движение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976048"/>
          <a:ext cx="8712968" cy="5187696"/>
        </p:xfrm>
        <a:graphic>
          <a:graphicData uri="http://schemas.openxmlformats.org/drawingml/2006/table">
            <a:tbl>
              <a:tblPr/>
              <a:tblGrid>
                <a:gridCol w="802234"/>
                <a:gridCol w="2178646"/>
                <a:gridCol w="802234"/>
                <a:gridCol w="1032714"/>
                <a:gridCol w="2312964"/>
                <a:gridCol w="1584176"/>
              </a:tblGrid>
              <a:tr h="132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Мун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Конкурс  танцевальных фитнес – программ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8б,9а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Соколова А.С.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Мун.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Конкурс «Маленькое кино»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2а,б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Солонович И.Л.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Веселова А.А.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Дмитриева Ю.С.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Обл.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Кросс нации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5а, 5б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Колесов Д.В.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Холзунова Л.Ю.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(Соколова А.С.)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Обл.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Областной конкурс «Юный краевед - 2018»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7,8,9,10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Иодкина Е.А.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(пока нет результатов)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Успеваемость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20B31B94-7CA5-4B99-A9CF-5278B6D52A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019181"/>
              </p:ext>
            </p:extLst>
          </p:nvPr>
        </p:nvGraphicFramePr>
        <p:xfrm>
          <a:off x="694783" y="1210891"/>
          <a:ext cx="7763068" cy="527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714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38336"/>
          </a:xfrm>
        </p:spPr>
        <p:txBody>
          <a:bodyPr>
            <a:normAutofit/>
          </a:bodyPr>
          <a:lstStyle/>
          <a:p>
            <a:r>
              <a:rPr lang="ru-RU" dirty="0"/>
              <a:t>Образовательный </a:t>
            </a:r>
            <a:r>
              <a:rPr lang="ru-RU" dirty="0" smtClean="0"/>
              <a:t>туризм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8" y="692698"/>
          <a:ext cx="8496943" cy="6309360"/>
        </p:xfrm>
        <a:graphic>
          <a:graphicData uri="http://schemas.openxmlformats.org/drawingml/2006/table">
            <a:tbl>
              <a:tblPr/>
              <a:tblGrid>
                <a:gridCol w="378194"/>
                <a:gridCol w="855820"/>
                <a:gridCol w="3211101"/>
                <a:gridCol w="1727620"/>
                <a:gridCol w="2324208"/>
              </a:tblGrid>
              <a:tr h="33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Направление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Кол-во детей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Учитель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Лосеферма (Кострома)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Смирнова Е.А.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3а,3б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Москва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Козлова Л.В.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Грабова Е.В.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2а,2б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Музей льна и бересты (Кострома)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Солонович И.Л.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Веселова А.А.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1а,1б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Планетарий (Кострома)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Смирнова Е.А.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Борискова Т.Н.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4а,4б,5а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Планетарий (Ярославль)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Кононова Л.Д.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Загорей Т.И.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Колесов Д.В.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Ипподром (Кострома)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Смирнова Е.А.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Ипподром (Кострома)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Борискова Т.Н.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2а,2б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Планетарий (Ярославль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Солонович И.Л.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Веселова А.А.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5а,6а,6б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Сусанинский район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Волохова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Е.А.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Столяренко М.Б.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Колесов Д.В.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1863843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Охват питанием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Начальная школа. Завтраки</a:t>
            </a:r>
            <a:br>
              <a:rPr lang="ru-RU" dirty="0" smtClean="0"/>
            </a:br>
            <a:r>
              <a:rPr lang="ru-RU" dirty="0" smtClean="0"/>
              <a:t>(сентябрь)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Начальная школа. Обеды</a:t>
            </a:r>
            <a:br>
              <a:rPr lang="ru-RU" dirty="0" smtClean="0"/>
            </a:br>
            <a:r>
              <a:rPr lang="ru-RU" dirty="0" smtClean="0"/>
              <a:t> (сентябрь)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78592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Процент питающихся среднего и старшего звена.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 (сентябрь)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002" y="2344051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знаний по классам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73707" y="1733267"/>
          <a:ext cx="7001302" cy="439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27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знаний по классам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310184" y="1842448"/>
          <a:ext cx="6810233" cy="409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036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знаний по классам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392071" y="1856096"/>
          <a:ext cx="6701051" cy="418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476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знаний по классам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87355" y="1883390"/>
          <a:ext cx="7096836" cy="418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575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работы учителя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37230" y="1787857"/>
          <a:ext cx="7315200" cy="431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53A646-B5D7-4AB3-987C-54CEDBA7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5365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 работы учителя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55343" y="1801504"/>
          <a:ext cx="7383439" cy="42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A24BE91A6E0AD449E55EA869697F9C2" ma:contentTypeVersion="49" ma:contentTypeDescription="Создание документа." ma:contentTypeScope="" ma:versionID="185fcbd169447337f102191a73e4d43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AWJJH2MPE6E2-1230471996-850</_dlc_DocId>
    <_dlc_DocIdUrl xmlns="4a252ca3-5a62-4c1c-90a6-29f4710e47f8">
      <Url>http://edu-sps.koiro.local/Kostroma_EDU/kos_sch_36/_layouts/15/DocIdRedir.aspx?ID=AWJJH2MPE6E2-1230471996-850</Url>
      <Description>AWJJH2MPE6E2-1230471996-850</Description>
    </_dlc_DocIdUrl>
  </documentManagement>
</p:properties>
</file>

<file path=customXml/itemProps1.xml><?xml version="1.0" encoding="utf-8"?>
<ds:datastoreItem xmlns:ds="http://schemas.openxmlformats.org/officeDocument/2006/customXml" ds:itemID="{3E235383-8FBC-4792-937C-1F8643779340}"/>
</file>

<file path=customXml/itemProps2.xml><?xml version="1.0" encoding="utf-8"?>
<ds:datastoreItem xmlns:ds="http://schemas.openxmlformats.org/officeDocument/2006/customXml" ds:itemID="{C4FAA856-D9B4-445D-9FCB-91BF03FD73EA}"/>
</file>

<file path=customXml/itemProps3.xml><?xml version="1.0" encoding="utf-8"?>
<ds:datastoreItem xmlns:ds="http://schemas.openxmlformats.org/officeDocument/2006/customXml" ds:itemID="{CD602425-518D-489B-9977-621D4F2116AF}"/>
</file>

<file path=customXml/itemProps4.xml><?xml version="1.0" encoding="utf-8"?>
<ds:datastoreItem xmlns:ds="http://schemas.openxmlformats.org/officeDocument/2006/customXml" ds:itemID="{793ACFF3-2F53-4EEE-B6F8-5F75BEE6512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565</Words>
  <Application>Microsoft Office PowerPoint</Application>
  <PresentationFormat>Экран (4:3)</PresentationFormat>
  <Paragraphs>282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Уровень воспитанности учащихся  1-4 классов</vt:lpstr>
      <vt:lpstr>Уровень воспитанности учащихся  5-11 классов по мнению учащихся</vt:lpstr>
      <vt:lpstr>Уровень воспитанности учащихся  5-11 классов по мнению учителей</vt:lpstr>
      <vt:lpstr>Уровень воспитанности учащихся</vt:lpstr>
      <vt:lpstr>Слайд 26</vt:lpstr>
      <vt:lpstr>Слайд 27</vt:lpstr>
      <vt:lpstr>Конкурсное движение</vt:lpstr>
      <vt:lpstr>Конкурсное движение</vt:lpstr>
      <vt:lpstr>Образовательный туризм</vt:lpstr>
      <vt:lpstr>Слайд 31</vt:lpstr>
      <vt:lpstr>Начальная школа. Завтраки (сентябрь)</vt:lpstr>
      <vt:lpstr>Начальная школа. Обеды  (сентябрь)</vt:lpstr>
      <vt:lpstr>Процент питающихся среднего и старшего звена.  (сентябрь) 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Учитель</cp:lastModifiedBy>
  <cp:revision>61</cp:revision>
  <dcterms:created xsi:type="dcterms:W3CDTF">2013-11-19T05:52:05Z</dcterms:created>
  <dcterms:modified xsi:type="dcterms:W3CDTF">2018-12-04T05:09:21Z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0x010100FA24BE91A6E0AD449E55EA869697F9C2</vt:lpwstr>
  </property>
  <property fmtid="{D5CDD505-2E9C-101B-9397-08002B2CF9AE}" pid="3" name="_dlc_DocIdItemGuid">
    <vt:lpwstr>a3a92cf6-6751-4095-a882-c19c39674a9a</vt:lpwstr>
  </property>
</Properties>
</file>