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6" r:id="rId4"/>
    <p:sldId id="267" r:id="rId5"/>
    <p:sldId id="263" r:id="rId6"/>
    <p:sldId id="257" r:id="rId7"/>
    <p:sldId id="259" r:id="rId8"/>
    <p:sldId id="262" r:id="rId9"/>
    <p:sldId id="264" r:id="rId10"/>
    <p:sldId id="261" r:id="rId11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66"/>
    <a:srgbClr val="FF9999"/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D8F1C-1E17-413F-85F3-2D72886BD603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5C4B-2AC1-4A78-A15B-94D25D86C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28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CA8D4-901D-4082-86DA-F7D20DBF1F0B}" type="datetimeFigureOut">
              <a:rPr lang="ru-RU" smtClean="0"/>
              <a:t>11.11.2016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49887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7A99-B8F2-4F06-A50B-99BED8FCEB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Требования и позиции ФГОС, влияющие на методическую работу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определены приказом Минобрнауки России от 17.12.2010 № 1897.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/>
              <a:t>п. 21.  Реализация  основной образовательной программы основного общего образования должна обеспечить в том числе:	</a:t>
            </a:r>
            <a:endParaRPr lang="ru-RU" altLang="ru-RU" b="1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эффективность использования профессионального и творческого потенциала</a:t>
            </a:r>
            <a:r>
              <a:rPr lang="ru-RU" altLang="ru-RU" smtClean="0"/>
              <a:t> педагогических и руководящих работников образовательного учреждения, </a:t>
            </a:r>
            <a:endParaRPr lang="ru-RU" altLang="ru-RU" b="1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smtClean="0"/>
              <a:t>повышение их профессиональной, коммуникативной, информационной и правовой компетентности.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Пункт  22.  Определяет кадровые условия реализации ООП</a:t>
            </a:r>
            <a:endParaRPr lang="ru-RU" altLang="ru-RU" b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b="1" dirty="0" smtClean="0"/>
              <a:t>- укомплектованность</a:t>
            </a:r>
            <a:r>
              <a:rPr lang="ru-RU" altLang="ru-RU" dirty="0" smtClean="0"/>
              <a:t> и у</a:t>
            </a:r>
            <a:r>
              <a:rPr lang="ru-RU" altLang="ru-RU" b="1" dirty="0" smtClean="0"/>
              <a:t>ровень квалификации </a:t>
            </a:r>
            <a:r>
              <a:rPr lang="ru-RU" altLang="ru-RU" dirty="0" smtClean="0"/>
              <a:t>педагогов,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- </a:t>
            </a:r>
            <a:r>
              <a:rPr lang="ru-RU" altLang="ru-RU" b="1" dirty="0" smtClean="0"/>
              <a:t>непрерывность  их профессионального развития</a:t>
            </a:r>
            <a:r>
              <a:rPr lang="ru-RU" altLang="ru-RU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- оказание постоянной </a:t>
            </a:r>
            <a:r>
              <a:rPr lang="ru-RU" altLang="ru-RU" b="1" dirty="0" smtClean="0"/>
              <a:t>научно-теоретической, методической и информационной поддержки </a:t>
            </a:r>
            <a:r>
              <a:rPr lang="ru-RU" altLang="ru-RU" dirty="0" smtClean="0"/>
              <a:t>педагогических работников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Стандарт вносит принципиальные изменения в деятельности педагога. Они касаются 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err="1" smtClean="0"/>
              <a:t>целеполагания</a:t>
            </a:r>
            <a:r>
              <a:rPr lang="ru-RU" altLang="ru-RU" dirty="0" smtClean="0"/>
              <a:t>, требований к результатам деятельности –</a:t>
            </a:r>
            <a:r>
              <a:rPr lang="ru-RU" altLang="ru-RU" dirty="0" err="1" smtClean="0"/>
              <a:t>сформированность</a:t>
            </a:r>
            <a:r>
              <a:rPr lang="ru-RU" altLang="ru-RU" dirty="0" smtClean="0"/>
              <a:t> УУД, организации </a:t>
            </a:r>
            <a:r>
              <a:rPr lang="ru-RU" altLang="ru-RU" dirty="0" err="1" smtClean="0"/>
              <a:t>внеучебной</a:t>
            </a:r>
            <a:r>
              <a:rPr lang="ru-RU" altLang="ru-RU" dirty="0" smtClean="0"/>
              <a:t> деятельности.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Новые примерные программы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Новая система оценивания достижений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Новые требования к условиям среды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Определяют  цель </a:t>
            </a:r>
            <a:r>
              <a:rPr lang="ru-RU" altLang="ru-RU" i="1" dirty="0" smtClean="0"/>
              <a:t>работы  с кадрами в условиях введения ФГОС как…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i="1" dirty="0" smtClean="0"/>
              <a:t>Формирование профессиональной компетентности и профессиональное развитие педагогов.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93D8BD-5A29-4248-AA7A-685A34FD7C85}" type="datetimeFigureOut">
              <a:rPr lang="ru-RU" smtClean="0"/>
              <a:pPr/>
              <a:t>11.11.2016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40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педагогической деятельности  по формированию содержания </a:t>
            </a:r>
            <a:br>
              <a:rPr lang="ru-RU" sz="3200" dirty="0" smtClean="0"/>
            </a:br>
            <a:r>
              <a:rPr lang="ru-RU" sz="3200" dirty="0" smtClean="0"/>
              <a:t>проектно-исследовательской деятельности в школе</a:t>
            </a:r>
            <a:br>
              <a:rPr lang="ru-RU" sz="3200" dirty="0" smtClean="0"/>
            </a:br>
            <a:r>
              <a:rPr lang="ru-RU" sz="3200" dirty="0" smtClean="0"/>
              <a:t>по предметам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i="1" dirty="0" smtClean="0"/>
              <a:t>Смирнова А. Ю., заместитель директора </a:t>
            </a:r>
            <a:br>
              <a:rPr lang="ru-RU" sz="2000" i="1" dirty="0" smtClean="0"/>
            </a:br>
            <a:r>
              <a:rPr lang="ru-RU" sz="2000" i="1" dirty="0" smtClean="0"/>
              <a:t>МБОУ СОШ № 29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297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739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Составление циклограммы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00115" y="1557338"/>
          <a:ext cx="7200276" cy="39625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0035"/>
                <a:gridCol w="971650"/>
                <a:gridCol w="576064"/>
                <a:gridCol w="648072"/>
                <a:gridCol w="1008112"/>
                <a:gridCol w="1152128"/>
                <a:gridCol w="1008112"/>
                <a:gridCol w="936103"/>
              </a:tblGrid>
              <a:tr h="55449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Ф. И. ученика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Химия</a:t>
                      </a:r>
                    </a:p>
                    <a:p>
                      <a:pPr algn="ctr"/>
                      <a:r>
                        <a:rPr lang="ru-RU" sz="1000" dirty="0" smtClean="0"/>
                        <a:t>Борисова</a:t>
                      </a:r>
                      <a:r>
                        <a:rPr lang="ru-RU" sz="1000" baseline="0" dirty="0" smtClean="0"/>
                        <a:t> С. А.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Биология</a:t>
                      </a:r>
                    </a:p>
                    <a:p>
                      <a:pPr algn="ctr"/>
                      <a:r>
                        <a:rPr lang="ru-RU" sz="1050" dirty="0" smtClean="0"/>
                        <a:t>Наумкина Ю. В.</a:t>
                      </a:r>
                      <a:endParaRPr lang="ru-RU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География</a:t>
                      </a:r>
                    </a:p>
                    <a:p>
                      <a:pPr algn="ctr"/>
                      <a:r>
                        <a:rPr lang="ru-RU" sz="1000" dirty="0" smtClean="0"/>
                        <a:t>Шарапова И. В.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Искусство</a:t>
                      </a:r>
                    </a:p>
                    <a:p>
                      <a:pPr algn="ctr"/>
                      <a:r>
                        <a:rPr lang="ru-RU" sz="1000" dirty="0" smtClean="0"/>
                        <a:t>Булатова К. Е. 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Физ-ра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200" dirty="0" err="1" smtClean="0"/>
                        <a:t>Пургин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А.</a:t>
                      </a:r>
                      <a:r>
                        <a:rPr lang="ru-RU" sz="1200" baseline="0" dirty="0" smtClean="0"/>
                        <a:t> В.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Чайная церемония как средство общения и оздоровительная процедура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Есть или не есть, вот в чем вопрос?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Влияние визуальной среды на человека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Влияние электроэнергетики на здоровье человека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Манипуляция</a:t>
                      </a:r>
                      <a:r>
                        <a:rPr lang="ru-RU" sz="1200" baseline="0" dirty="0" smtClean="0"/>
                        <a:t> сознанием человека средствами искусства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Ваня</a:t>
                      </a:r>
                      <a:r>
                        <a:rPr lang="ru-RU" sz="1200" baseline="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Лиза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Катя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Степа</a:t>
                      </a:r>
                      <a:r>
                        <a:rPr lang="ru-RU" sz="1200" baseline="0" dirty="0" smtClean="0"/>
                        <a:t> Ц.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275856" y="3861048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60032" y="4293096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195736" y="4725144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76256" y="5157192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20272" y="5157192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716016" y="4293096"/>
            <a:ext cx="288032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z="3200" smtClean="0"/>
              <a:t>п. 21. Задача </a:t>
            </a:r>
            <a:r>
              <a:rPr lang="ru-RU" altLang="ru-RU" sz="3200" b="1" smtClean="0"/>
              <a:t>эффективного использования профессионального и творческого потенциала</a:t>
            </a:r>
            <a:r>
              <a:rPr lang="ru-RU" altLang="ru-RU" sz="3200" smtClean="0"/>
              <a:t> педагогических и руководящих работников образовательного учреждения, </a:t>
            </a:r>
            <a:r>
              <a:rPr lang="ru-RU" altLang="ru-RU" sz="3200" b="1" smtClean="0"/>
              <a:t>повышения их профессиональной, коммуникативной, информационной и правовой компетентности.</a:t>
            </a:r>
            <a:endParaRPr lang="ru-RU" altLang="ru-RU" sz="3200" smtClean="0"/>
          </a:p>
          <a:p>
            <a:endParaRPr lang="ru-RU" altLang="ru-RU" sz="3200" smtClean="0"/>
          </a:p>
          <a:p>
            <a:endParaRPr lang="ru-RU" altLang="ru-RU" sz="32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288" y="260350"/>
            <a:ext cx="8534400" cy="128587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Приказ Минобрнауки России</a:t>
            </a:r>
            <a:b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от 17.12.2010 № 1897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altLang="ru-RU" smtClean="0"/>
              <a:t>п. 22. Кадровые условия реализации ООП:</a:t>
            </a:r>
          </a:p>
          <a:p>
            <a:r>
              <a:rPr lang="ru-RU" altLang="ru-RU" b="1" smtClean="0"/>
              <a:t> укомплектованность</a:t>
            </a:r>
            <a:r>
              <a:rPr lang="ru-RU" altLang="ru-RU" smtClean="0"/>
              <a:t> и необходимый у</a:t>
            </a:r>
            <a:r>
              <a:rPr lang="ru-RU" altLang="ru-RU" b="1" smtClean="0"/>
              <a:t>ровень квалификации </a:t>
            </a:r>
            <a:r>
              <a:rPr lang="ru-RU" altLang="ru-RU" smtClean="0"/>
              <a:t>педагогических и иных работников</a:t>
            </a:r>
            <a:r>
              <a:rPr lang="ru-RU" altLang="ru-RU" b="1" smtClean="0"/>
              <a:t> </a:t>
            </a:r>
            <a:r>
              <a:rPr lang="ru-RU" altLang="ru-RU" smtClean="0"/>
              <a:t>образовательного учреждения;</a:t>
            </a:r>
          </a:p>
          <a:p>
            <a:r>
              <a:rPr lang="ru-RU" altLang="ru-RU" b="1" smtClean="0"/>
              <a:t>непрерывность профессионального развития</a:t>
            </a:r>
            <a:r>
              <a:rPr lang="ru-RU" altLang="ru-RU" smtClean="0"/>
              <a:t> педагогических работников ОУ, реализующего ООП;</a:t>
            </a:r>
          </a:p>
          <a:p>
            <a:r>
              <a:rPr lang="ru-RU" altLang="ru-RU" smtClean="0"/>
              <a:t>оказание постоянной </a:t>
            </a:r>
            <a:r>
              <a:rPr lang="ru-RU" altLang="ru-RU" b="1" smtClean="0"/>
              <a:t>научно-теоретической, методической и информационной поддержки </a:t>
            </a:r>
            <a:r>
              <a:rPr lang="ru-RU" altLang="ru-RU" smtClean="0"/>
              <a:t>педагогических работников</a:t>
            </a:r>
          </a:p>
          <a:p>
            <a:endParaRPr lang="ru-RU" alt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0" y="188913"/>
            <a:ext cx="8534400" cy="1285875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Приказ Минобрнауки России</a:t>
            </a:r>
            <a:b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от 17.12.2010 № 1897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" y="404813"/>
            <a:ext cx="7658100" cy="9144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Цель работы с кадрами </a:t>
            </a:r>
            <a:br>
              <a:rPr lang="ru-RU" sz="3600" b="1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в условиях введения ФГОС</a:t>
            </a:r>
            <a:r>
              <a:rPr lang="ru-RU" sz="3600" b="1" dirty="0" smtClean="0">
                <a:solidFill>
                  <a:srgbClr val="000000"/>
                </a:solidFill>
              </a:rPr>
              <a:t> </a:t>
            </a:r>
            <a:endParaRPr lang="ru-RU" sz="3600" b="1" dirty="0" smtClean="0">
              <a:solidFill>
                <a:schemeClr val="accent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7900988" cy="4679950"/>
          </a:xfrm>
        </p:spPr>
        <p:txBody>
          <a:bodyPr/>
          <a:lstStyle/>
          <a:p>
            <a:pPr marL="365760" indent="-283464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000000"/>
                </a:solidFill>
              </a:rPr>
              <a:t>– 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обеспечить профессиональную готовность педагогических работников</a:t>
            </a:r>
          </a:p>
          <a:p>
            <a:pPr marL="365760" indent="-283464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dirty="0" smtClean="0"/>
              <a:t> к реализации ФГОС через создание системы  непрерывного профессионального развития и самообразования</a:t>
            </a:r>
          </a:p>
          <a:p>
            <a:pPr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272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Алгоритм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286676" cy="464347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Шаг 1.</a:t>
            </a:r>
            <a:r>
              <a:rPr lang="ru-RU" sz="2800" dirty="0" smtClean="0"/>
              <a:t> Тематика проектов по предметам</a:t>
            </a:r>
          </a:p>
          <a:p>
            <a:r>
              <a:rPr lang="ru-RU" sz="2800" u="sng" dirty="0" smtClean="0"/>
              <a:t>Шаг 2.</a:t>
            </a:r>
            <a:r>
              <a:rPr lang="ru-RU" sz="2800" dirty="0" smtClean="0"/>
              <a:t> Систематизация тем в единую таблицу</a:t>
            </a:r>
          </a:p>
          <a:p>
            <a:r>
              <a:rPr lang="ru-RU" sz="2800" u="sng" dirty="0" smtClean="0"/>
              <a:t>Шаг 3.</a:t>
            </a:r>
            <a:r>
              <a:rPr lang="ru-RU" sz="2800" dirty="0" smtClean="0"/>
              <a:t> Анализ и классификация проектов по критериям</a:t>
            </a:r>
          </a:p>
          <a:p>
            <a:r>
              <a:rPr lang="ru-RU" sz="2800" u="sng" dirty="0" smtClean="0"/>
              <a:t>Шаг 4.</a:t>
            </a:r>
            <a:r>
              <a:rPr lang="ru-RU" sz="2800" dirty="0" smtClean="0"/>
              <a:t> Внесение изменений в тематику проектов</a:t>
            </a:r>
          </a:p>
          <a:p>
            <a:r>
              <a:rPr lang="ru-RU" sz="2800" u="sng" dirty="0" smtClean="0"/>
              <a:t>Шаг 5.</a:t>
            </a:r>
            <a:r>
              <a:rPr lang="ru-RU" sz="2800" dirty="0" smtClean="0"/>
              <a:t> Составление циклограммы на учебный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595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Тематика</a:t>
            </a:r>
            <a:r>
              <a:rPr lang="ru-RU" sz="2800" dirty="0" smtClean="0"/>
              <a:t>  проектов по разделам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3" y="1484784"/>
          <a:ext cx="7416826" cy="2683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420"/>
                <a:gridCol w="713156"/>
                <a:gridCol w="1711575"/>
                <a:gridCol w="1568944"/>
                <a:gridCol w="1188593"/>
                <a:gridCol w="123613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проекта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522338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Бактерии в жизни моей семьи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 </a:t>
                      </a:r>
                      <a:endParaRPr lang="ru-RU" sz="1400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Хлеб устойчивый </a:t>
                      </a:r>
                    </a:p>
                    <a:p>
                      <a:r>
                        <a:rPr lang="ru-RU" sz="1400" dirty="0" smtClean="0"/>
                        <a:t>к  плесени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0893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Зеленый паспорт</a:t>
                      </a:r>
                      <a:r>
                        <a:rPr lang="ru-RU" sz="1400" baseline="0" dirty="0" smtClean="0"/>
                        <a:t> кабинета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Социальный, </a:t>
                      </a:r>
                      <a:r>
                        <a:rPr lang="ru-RU" sz="1400" dirty="0" err="1" smtClean="0"/>
                        <a:t>межпредметный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Долгосрочный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Рисунок 2" descr="M:\DCIM\100MSDCF\DSC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666" y="4437112"/>
            <a:ext cx="2755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26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811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Систематизация  тем в единую таблицу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572429" cy="31658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2016224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Обитатели моей малой Родины (Г. 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</a:rPr>
                        <a:t>Растения и животные Костромской области, занесённые в Красную книгу (И.  Д)</a:t>
                      </a:r>
                      <a:endParaRPr lang="ru-RU" sz="1100" dirty="0">
                        <a:solidFill>
                          <a:srgbClr val="66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 dirty="0" smtClean="0"/>
                        <a:t> Г.  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/>
                        <a:t>Телевизор и компьютер – ваши друзья и враги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FFFF00"/>
                          </a:highlight>
                        </a:rPr>
                        <a:t>Разработка комплекса общеразвивающих упражнений</a:t>
                      </a:r>
                      <a:r>
                        <a:rPr lang="ru-RU" sz="1200" smtClean="0"/>
                        <a:t> 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 smtClean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Фото 3"/>
          <p:cNvPicPr>
            <a:picLocks noChangeAspect="1" noChangeArrowheads="1"/>
          </p:cNvPicPr>
          <p:nvPr/>
        </p:nvPicPr>
        <p:blipFill>
          <a:blip r:embed="rId2" cstate="print"/>
          <a:srcRect l="67112" t="30488" r="8823"/>
          <a:stretch>
            <a:fillRect/>
          </a:stretch>
        </p:blipFill>
        <p:spPr bwMode="auto">
          <a:xfrm>
            <a:off x="6156176" y="3573016"/>
            <a:ext cx="19442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8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739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Анализ и классификация по критериям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6255797" cy="3662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Рисунок 6" descr="M:\DCIM\100MSDCF\DSC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3491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M:\DCIM\100MSDCF\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336704" cy="423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M:\DCIM\100MSDCF\DSC0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480720" cy="43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Внесение изменений в тематику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4384113"/>
              </p:ext>
            </p:extLst>
          </p:nvPr>
        </p:nvGraphicFramePr>
        <p:xfrm>
          <a:off x="755576" y="2204864"/>
          <a:ext cx="7572429" cy="30337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401837"/>
                <a:gridCol w="1614387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/>
                        <a:t> Г.  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Телевизор и компьютер – ваши друзья и враги (И. 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Разработка комплекса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</a:rPr>
                        <a:t>общеразвивающих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 упражнений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204864"/>
            <a:ext cx="2808312" cy="7920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моей  малой  Родины (Г. Д.)</a:t>
            </a:r>
          </a:p>
          <a:p>
            <a:pPr fontAlgn="t"/>
            <a:r>
              <a:rPr lang="ru-RU" sz="1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Растения и животные Костромской области, занесённые в Красную книгу (И.  Д)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8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51 L -0.00381 0.06041 C -0.00381 0.08981 0.10365 0.12615 0.19115 0.12615 L 0.38612 0.1261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AWJJH2MPE6E2-1585558818-2397</_dlc_DocId>
    <_dlc_DocIdUrl xmlns="4a252ca3-5a62-4c1c-90a6-29f4710e47f8">
      <Url>http://edu-sps.koiro.local/Kostroma_EDU/kos-sch-29/_layouts/15/DocIdRedir.aspx?ID=AWJJH2MPE6E2-1585558818-2397</Url>
      <Description>AWJJH2MPE6E2-1585558818-2397</Description>
    </_dlc_DocIdUrl>
  </documentManagement>
</p:properties>
</file>

<file path=customXml/itemProps1.xml><?xml version="1.0" encoding="utf-8"?>
<ds:datastoreItem xmlns:ds="http://schemas.openxmlformats.org/officeDocument/2006/customXml" ds:itemID="{07CD77C5-0BD2-4BCC-AB7F-0014D43457FE}"/>
</file>

<file path=customXml/itemProps2.xml><?xml version="1.0" encoding="utf-8"?>
<ds:datastoreItem xmlns:ds="http://schemas.openxmlformats.org/officeDocument/2006/customXml" ds:itemID="{B0A778D4-E4F7-458B-A7DE-EFD21D198208}"/>
</file>

<file path=customXml/itemProps3.xml><?xml version="1.0" encoding="utf-8"?>
<ds:datastoreItem xmlns:ds="http://schemas.openxmlformats.org/officeDocument/2006/customXml" ds:itemID="{C3C51B14-CCD7-431D-B8FE-34D1A0855983}"/>
</file>

<file path=customXml/itemProps4.xml><?xml version="1.0" encoding="utf-8"?>
<ds:datastoreItem xmlns:ds="http://schemas.openxmlformats.org/officeDocument/2006/customXml" ds:itemID="{7CA96276-F1C9-4A83-9E95-0B591E613C85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369</TotalTime>
  <Words>580</Words>
  <Application>Microsoft Office PowerPoint</Application>
  <PresentationFormat>Экран (4:3)</PresentationFormat>
  <Paragraphs>112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Организация педагогической деятельности  по формированию содержания  проектно-исследовательской деятельности в школе по предметам  Смирнова А. Ю., заместитель директора  МБОУ СОШ № 29</vt:lpstr>
      <vt:lpstr>Приказ Минобрнауки России  от 17.12.2010 № 1897</vt:lpstr>
      <vt:lpstr>Приказ Минобрнауки России  от 17.12.2010 № 1897</vt:lpstr>
      <vt:lpstr>Цель работы с кадрами  в условиях введения ФГОС </vt:lpstr>
      <vt:lpstr>Алгоритм </vt:lpstr>
      <vt:lpstr>Тематика  проектов по разделам</vt:lpstr>
      <vt:lpstr>Систематизация  тем в единую таблицу</vt:lpstr>
      <vt:lpstr>Анализ и классификация по критериям </vt:lpstr>
      <vt:lpstr>Внесение изменений в тематику</vt:lpstr>
      <vt:lpstr>Составление циклограммы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 проектно-исследовательской деятельности в школе по предметам</dc:title>
  <dc:creator>а</dc:creator>
  <cp:lastModifiedBy>Пользователь</cp:lastModifiedBy>
  <cp:revision>43</cp:revision>
  <cp:lastPrinted>2014-12-08T12:07:55Z</cp:lastPrinted>
  <dcterms:created xsi:type="dcterms:W3CDTF">2013-05-09T19:54:56Z</dcterms:created>
  <dcterms:modified xsi:type="dcterms:W3CDTF">2016-11-11T06:44:40Z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1953cb76-8663-4760-8526-6c81301c751d</vt:lpwstr>
  </property>
</Properties>
</file>