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71" r:id="rId3"/>
    <p:sldId id="258" r:id="rId4"/>
    <p:sldId id="257" r:id="rId5"/>
    <p:sldId id="259" r:id="rId6"/>
    <p:sldId id="270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68" r:id="rId15"/>
    <p:sldId id="269" r:id="rId16"/>
    <p:sldId id="265" r:id="rId17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0945874-0977-43E4-BA34-E2FE1059ECBA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8F9BFC1-4AD5-46F8-B6FB-F04C4E333F1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232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5874-0977-43E4-BA34-E2FE1059ECBA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9BFC1-4AD5-46F8-B6FB-F04C4E333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281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5874-0977-43E4-BA34-E2FE1059ECBA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9BFC1-4AD5-46F8-B6FB-F04C4E333F1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925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5874-0977-43E4-BA34-E2FE1059ECBA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9BFC1-4AD5-46F8-B6FB-F04C4E333F1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251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5874-0977-43E4-BA34-E2FE1059ECBA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9BFC1-4AD5-46F8-B6FB-F04C4E333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146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5874-0977-43E4-BA34-E2FE1059ECBA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9BFC1-4AD5-46F8-B6FB-F04C4E333F1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883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5874-0977-43E4-BA34-E2FE1059ECBA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9BFC1-4AD5-46F8-B6FB-F04C4E333F1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603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5874-0977-43E4-BA34-E2FE1059ECBA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9BFC1-4AD5-46F8-B6FB-F04C4E333F1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809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5874-0977-43E4-BA34-E2FE1059ECBA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9BFC1-4AD5-46F8-B6FB-F04C4E333F1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67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5874-0977-43E4-BA34-E2FE1059ECBA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9BFC1-4AD5-46F8-B6FB-F04C4E333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75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5874-0977-43E4-BA34-E2FE1059ECBA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9BFC1-4AD5-46F8-B6FB-F04C4E333F1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538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5874-0977-43E4-BA34-E2FE1059ECBA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9BFC1-4AD5-46F8-B6FB-F04C4E333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082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5874-0977-43E4-BA34-E2FE1059ECBA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9BFC1-4AD5-46F8-B6FB-F04C4E333F18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038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5874-0977-43E4-BA34-E2FE1059ECBA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9BFC1-4AD5-46F8-B6FB-F04C4E333F1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427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5874-0977-43E4-BA34-E2FE1059ECBA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9BFC1-4AD5-46F8-B6FB-F04C4E333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676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5874-0977-43E4-BA34-E2FE1059ECBA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9BFC1-4AD5-46F8-B6FB-F04C4E333F1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889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5874-0977-43E4-BA34-E2FE1059ECBA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9BFC1-4AD5-46F8-B6FB-F04C4E333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434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945874-0977-43E4-BA34-E2FE1059ECBA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8F9BFC1-4AD5-46F8-B6FB-F04C4E333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83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955798"/>
            <a:ext cx="6815669" cy="1515533"/>
          </a:xfrm>
        </p:spPr>
        <p:txBody>
          <a:bodyPr/>
          <a:lstStyle/>
          <a:p>
            <a:r>
              <a:rPr lang="ru-RU" sz="4800" dirty="0" smtClean="0"/>
              <a:t>Сравнение ФГОС НОО </a:t>
            </a:r>
            <a:br>
              <a:rPr lang="ru-RU" sz="4800" dirty="0" smtClean="0"/>
            </a:br>
            <a:r>
              <a:rPr lang="ru-RU" sz="4800" dirty="0" smtClean="0"/>
              <a:t>2009 и 2021 г.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МО: учителей начальных классов</a:t>
            </a:r>
          </a:p>
          <a:p>
            <a:pPr algn="r"/>
            <a:r>
              <a:rPr lang="ru-RU" dirty="0" smtClean="0"/>
              <a:t>Руководитель МО: Лебедева К.Ю.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08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5" y="685799"/>
            <a:ext cx="10507132" cy="1303867"/>
          </a:xfrm>
        </p:spPr>
        <p:txBody>
          <a:bodyPr>
            <a:normAutofit/>
          </a:bodyPr>
          <a:lstStyle/>
          <a:p>
            <a:r>
              <a:rPr lang="ru-RU" sz="3200" dirty="0"/>
              <a:t>2</a:t>
            </a:r>
            <a:r>
              <a:rPr lang="ru-RU" sz="3200" dirty="0" smtClean="0"/>
              <a:t>.</a:t>
            </a:r>
            <a:r>
              <a:rPr lang="ru-RU" sz="3200" dirty="0"/>
              <a:t>	Требования к организации образовательного </a:t>
            </a:r>
            <a:r>
              <a:rPr lang="ru-RU" sz="3200" dirty="0" smtClean="0"/>
              <a:t>процесса.</a:t>
            </a:r>
            <a:br>
              <a:rPr lang="ru-RU" sz="3200" dirty="0" smtClean="0"/>
            </a:br>
            <a:r>
              <a:rPr lang="ru-RU" sz="3200" dirty="0" smtClean="0"/>
              <a:t>Внеурочная деятельность.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5105403"/>
              </p:ext>
            </p:extLst>
          </p:nvPr>
        </p:nvGraphicFramePr>
        <p:xfrm>
          <a:off x="770467" y="2616200"/>
          <a:ext cx="106680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8333"/>
                <a:gridCol w="4326467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Было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Стало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Мероприятия для введения ФГОС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Объем внеурочной деятельности для НОО – 1350 часов за четыре года</a:t>
                      </a:r>
                    </a:p>
                    <a:p>
                      <a:r>
                        <a:rPr lang="ru-RU" dirty="0" smtClean="0"/>
                        <a:t>В содержании программы должны быть указаны формы организации и виды деятельности.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Уменьшили объем внеурочной деятельности на уровне НОО - 1320 часов за четыре года.</a:t>
                      </a:r>
                    </a:p>
                    <a:p>
                      <a:r>
                        <a:rPr lang="ru-RU" sz="1600" dirty="0" smtClean="0"/>
                        <a:t>В программе должны быть указаны формы проведения занятий.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рабочих программах по внеурочной деятельности</a:t>
                      </a:r>
                      <a:r>
                        <a:rPr lang="ru-RU" baseline="0" dirty="0" smtClean="0"/>
                        <a:t> указывать только форму проведения занятий.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460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5" y="685799"/>
            <a:ext cx="10507132" cy="130386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3. Требования </a:t>
            </a:r>
            <a:r>
              <a:rPr lang="ru-RU" sz="3200" dirty="0"/>
              <a:t>ФГОС к планируемым результатам, </a:t>
            </a:r>
            <a:r>
              <a:rPr lang="ru-RU" sz="3200" dirty="0" err="1"/>
              <a:t>КИМам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6751493"/>
              </p:ext>
            </p:extLst>
          </p:nvPr>
        </p:nvGraphicFramePr>
        <p:xfrm>
          <a:off x="770467" y="2616200"/>
          <a:ext cx="106680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8333"/>
                <a:gridCol w="4326467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Было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Стало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Мероприятия для введения ФГОС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Педагоги распределяли предметные образовательные результаты по годам обучения самостоятельно.</a:t>
                      </a:r>
                    </a:p>
                    <a:p>
                      <a:r>
                        <a:rPr lang="ru-RU" dirty="0" smtClean="0"/>
                        <a:t>Требования к личностным и </a:t>
                      </a:r>
                      <a:r>
                        <a:rPr lang="ru-RU" dirty="0" err="1" smtClean="0"/>
                        <a:t>метапредметным</a:t>
                      </a:r>
                      <a:r>
                        <a:rPr lang="ru-RU" dirty="0" smtClean="0"/>
                        <a:t> образовательным результатам были просто перечислены.</a:t>
                      </a:r>
                    </a:p>
                    <a:p>
                      <a:r>
                        <a:rPr lang="ru-RU" dirty="0" smtClean="0"/>
                        <a:t>Личностные и </a:t>
                      </a:r>
                      <a:r>
                        <a:rPr lang="ru-RU" dirty="0" err="1" smtClean="0"/>
                        <a:t>метапредметные</a:t>
                      </a:r>
                      <a:r>
                        <a:rPr lang="ru-RU" dirty="0" smtClean="0"/>
                        <a:t> результаты описывались обобщенно.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Уточнили и расширили требования к результатам освоения программы по всем видам – личностным, </a:t>
                      </a:r>
                      <a:r>
                        <a:rPr lang="ru-RU" sz="1600" dirty="0" err="1" smtClean="0"/>
                        <a:t>метапредметным</a:t>
                      </a:r>
                      <a:r>
                        <a:rPr lang="ru-RU" sz="1600" dirty="0" smtClean="0"/>
                        <a:t>, предметным. Добавили результаты по каждому модулю ОРКСЭ. На уровне ООО установили требования к предметным результатам при углубленном изучении некоторых дисциплин.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Учесть требования к результатам освоения модулей ОРКСЭ при разработке ООП НОО.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68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5" y="685799"/>
            <a:ext cx="10507132" cy="130386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3. Требования </a:t>
            </a:r>
            <a:r>
              <a:rPr lang="ru-RU" sz="3200" dirty="0"/>
              <a:t>ФГОС к планируемым результатам, </a:t>
            </a:r>
            <a:r>
              <a:rPr lang="ru-RU" sz="3200" dirty="0" err="1"/>
              <a:t>КИМам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1146153"/>
              </p:ext>
            </p:extLst>
          </p:nvPr>
        </p:nvGraphicFramePr>
        <p:xfrm>
          <a:off x="719667" y="1693334"/>
          <a:ext cx="106680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8333"/>
                <a:gridCol w="4326467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Было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Стало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Мероприятия для введения ФГОС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1) закреплять основные направления и цели оценочной деятельности, описание объекта и содержание оценки, критерии, процедуры и состав инструментария оценивания, формы представления результатов, условия и границы применения системы оценки;</a:t>
                      </a:r>
                    </a:p>
                    <a:p>
                      <a:r>
                        <a:rPr lang="ru-RU" sz="1600" dirty="0" smtClean="0"/>
                        <a:t>2) ориентировать образовательный процесс на духовно-нравственное развитие и воспитание обучающихся, достижение планируемых результатов освоения содержания учебных предметов начального общего образования и формирование универсальных учебных действий;</a:t>
                      </a:r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1) отражать содержание и критерии оценки, формы представления результатов оценочной деятельности;</a:t>
                      </a:r>
                    </a:p>
                    <a:p>
                      <a:endParaRPr lang="ru-RU" sz="1600" dirty="0" smtClean="0"/>
                    </a:p>
                    <a:p>
                      <a:r>
                        <a:rPr lang="ru-RU" sz="1600" dirty="0" smtClean="0"/>
                        <a:t>2)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ориентировать образовательную деятельность на личностное развитие и воспитание обучающихся, достижение планируемых результатов освоения учебных предметов, учебных курсов (в том числе внеурочной деятельности), учебных модулей и формирование универсальных учебных действий у обучающихся;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968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5" y="685799"/>
            <a:ext cx="10507132" cy="130386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3. Требования </a:t>
            </a:r>
            <a:r>
              <a:rPr lang="ru-RU" sz="3200" dirty="0"/>
              <a:t>ФГОС к планируемым результатам, </a:t>
            </a:r>
            <a:r>
              <a:rPr lang="ru-RU" sz="3200" dirty="0" err="1"/>
              <a:t>КИМам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3619681"/>
              </p:ext>
            </p:extLst>
          </p:nvPr>
        </p:nvGraphicFramePr>
        <p:xfrm>
          <a:off x="719667" y="1693334"/>
          <a:ext cx="10668000" cy="4604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8333"/>
                <a:gridCol w="4326467"/>
                <a:gridCol w="2743200"/>
              </a:tblGrid>
              <a:tr h="5904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Было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Стало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Мероприятия для введения ФГОС</a:t>
                      </a:r>
                      <a:endParaRPr lang="ru-RU" dirty="0"/>
                    </a:p>
                  </a:txBody>
                  <a:tcPr/>
                </a:tc>
              </a:tr>
              <a:tr h="396459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3) обеспечивать комплексный подход к оценке результатов освоения основной образовательной программы начального общего образования, позволяющий вести оценку предметных, </a:t>
                      </a:r>
                      <a:r>
                        <a:rPr lang="ru-RU" sz="1600" dirty="0" err="1" smtClean="0"/>
                        <a:t>метапредметных</a:t>
                      </a:r>
                      <a:r>
                        <a:rPr lang="ru-RU" sz="1600" dirty="0" smtClean="0"/>
                        <a:t> и личностных результатов начального общего образования;</a:t>
                      </a:r>
                    </a:p>
                    <a:p>
                      <a:r>
                        <a:rPr lang="ru-RU" sz="1600" dirty="0" smtClean="0"/>
                        <a:t>4) предусматривать оценку достижений обучающихся (итоговая оценка обучающихся, освоивших основную образовательную программу начального общего образования) и оценку эффективности деятельности образовательного учреждения;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3) обеспечивать комплексный подход к оценке результатов освоения программы начального общего образования, позволяющий осуществлять оценку предметных и </a:t>
                      </a:r>
                      <a:r>
                        <a:rPr lang="ru-RU" sz="1600" dirty="0" err="1" smtClean="0"/>
                        <a:t>метапредметных</a:t>
                      </a:r>
                      <a:r>
                        <a:rPr lang="ru-RU" sz="1600" dirty="0" smtClean="0"/>
                        <a:t> результатов;</a:t>
                      </a:r>
                    </a:p>
                    <a:p>
                      <a:endParaRPr lang="ru-RU" sz="1600" dirty="0" smtClean="0"/>
                    </a:p>
                    <a:p>
                      <a:r>
                        <a:rPr lang="ru-RU" sz="1600" dirty="0" smtClean="0"/>
                        <a:t>4) предусматривать оценку динамики учебных достижений обучающихся;</a:t>
                      </a:r>
                    </a:p>
                    <a:p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993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5" y="685799"/>
            <a:ext cx="10507132" cy="130386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4. Требования </a:t>
            </a:r>
            <a:r>
              <a:rPr lang="ru-RU" sz="3200" dirty="0"/>
              <a:t>ФГОС к материально-техническим условиям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4318363"/>
              </p:ext>
            </p:extLst>
          </p:nvPr>
        </p:nvGraphicFramePr>
        <p:xfrm>
          <a:off x="728134" y="2548467"/>
          <a:ext cx="10668000" cy="2737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8333"/>
                <a:gridCol w="4326467"/>
                <a:gridCol w="2743200"/>
              </a:tblGrid>
              <a:tr h="38362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Было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Стало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Мероприятия для введения ФГОС</a:t>
                      </a:r>
                      <a:endParaRPr lang="ru-RU" dirty="0"/>
                    </a:p>
                  </a:txBody>
                  <a:tcPr/>
                </a:tc>
              </a:tr>
              <a:tr h="2097112">
                <a:tc>
                  <a:txBody>
                    <a:bodyPr/>
                    <a:lstStyle/>
                    <a:p>
                      <a:r>
                        <a:rPr lang="ru-RU" dirty="0" smtClean="0"/>
                        <a:t>Устанавливали общие требования к оснащению кабинетов. Так, в школе должны были быть лингафонные кабинеты и помещения для проектной деятельности, занятий музыкой.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 уровне ООО установили требования к оснащению кабинетов по отдельным предметным областям. В частности, кабинеты естественно-научного цикла нужно оснастить комплектами специального лабораторного оборудования.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Учесть требования к оснащению при разработке новой ООП ООО, программы развития школы.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382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5" y="685799"/>
            <a:ext cx="10507132" cy="130386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4. Требования </a:t>
            </a:r>
            <a:r>
              <a:rPr lang="ru-RU" sz="3200" dirty="0"/>
              <a:t>ФГОС к материально-техническим условиям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5639598"/>
              </p:ext>
            </p:extLst>
          </p:nvPr>
        </p:nvGraphicFramePr>
        <p:xfrm>
          <a:off x="728134" y="2548467"/>
          <a:ext cx="10668000" cy="2737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8333"/>
                <a:gridCol w="4326467"/>
                <a:gridCol w="2743200"/>
              </a:tblGrid>
              <a:tr h="38362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Было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Стало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Мероприятия для введения ФГОС</a:t>
                      </a:r>
                      <a:endParaRPr lang="ru-RU" dirty="0"/>
                    </a:p>
                  </a:txBody>
                  <a:tcPr/>
                </a:tc>
              </a:tr>
              <a:tr h="2097112">
                <a:tc>
                  <a:txBody>
                    <a:bodyPr/>
                    <a:lstStyle/>
                    <a:p>
                      <a:r>
                        <a:rPr lang="ru-RU" dirty="0" smtClean="0"/>
                        <a:t>Не устанавливали форму учебного пособия.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Ввели новые требования к форме учебных пособий. Теперь, если обеспечиваете каждого ученика учебным пособием, надо предоставить его в печатной форме. Дополнительно можно предоставить электронную версию.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Учесть новые требования к форме пособий при разработке ООП, в том числе рабочих программ предметов, курсов, модулей.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582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6269" y="2641599"/>
            <a:ext cx="9601196" cy="1303867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416181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Минпросвещения</a:t>
            </a:r>
            <a:r>
              <a:rPr lang="ru-RU" dirty="0" smtClean="0"/>
              <a:t> утвердило </a:t>
            </a:r>
            <a:r>
              <a:rPr lang="ru-RU" dirty="0"/>
              <a:t>новые </a:t>
            </a:r>
            <a:r>
              <a:rPr lang="ru-RU" dirty="0" smtClean="0"/>
              <a:t>ФГОС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16 июля 2021вступили </a:t>
            </a:r>
            <a:r>
              <a:rPr lang="ru-RU" dirty="0"/>
              <a:t>в </a:t>
            </a:r>
            <a:r>
              <a:rPr lang="ru-RU" dirty="0" smtClean="0"/>
              <a:t>силу новые ФГОС </a:t>
            </a:r>
            <a:r>
              <a:rPr lang="ru-RU" dirty="0"/>
              <a:t>НОО </a:t>
            </a:r>
            <a:r>
              <a:rPr lang="ru-RU" dirty="0" smtClean="0"/>
              <a:t>и ООО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С </a:t>
            </a:r>
            <a:r>
              <a:rPr lang="ru-RU" dirty="0"/>
              <a:t>01.09.2022 </a:t>
            </a:r>
            <a:r>
              <a:rPr lang="ru-RU" dirty="0" smtClean="0"/>
              <a:t>школы принимают </a:t>
            </a:r>
            <a:r>
              <a:rPr lang="ru-RU" dirty="0"/>
              <a:t>в 1-е и </a:t>
            </a:r>
            <a:r>
              <a:rPr lang="ru-RU" dirty="0" smtClean="0"/>
              <a:t>5-е классы </a:t>
            </a:r>
            <a:r>
              <a:rPr lang="ru-RU" dirty="0"/>
              <a:t>на </a:t>
            </a:r>
            <a:r>
              <a:rPr lang="ru-RU" dirty="0" smtClean="0"/>
              <a:t>обучение только </a:t>
            </a:r>
            <a:r>
              <a:rPr lang="ru-RU" dirty="0"/>
              <a:t>по новым </a:t>
            </a:r>
            <a:r>
              <a:rPr lang="ru-RU" dirty="0" smtClean="0"/>
              <a:t>ФГОС.</a:t>
            </a:r>
          </a:p>
        </p:txBody>
      </p:sp>
    </p:spTree>
    <p:extLst>
      <p:ext uri="{BB962C8B-B14F-4D97-AF65-F5344CB8AC3E}">
        <p14:creationId xmlns:p14="http://schemas.microsoft.com/office/powerpoint/2010/main" val="27918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1.	Требования ФГОС к рабочим программам и организации образовательного процесса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1560260"/>
              </p:ext>
            </p:extLst>
          </p:nvPr>
        </p:nvGraphicFramePr>
        <p:xfrm>
          <a:off x="1295400" y="2557463"/>
          <a:ext cx="96012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5667"/>
                <a:gridCol w="3395133"/>
                <a:gridCol w="3200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Было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Стало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Мероприятия для введения ФГОС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 1.</a:t>
                      </a:r>
                      <a:r>
                        <a:rPr lang="ru-RU" sz="1600" dirty="0" smtClean="0"/>
                        <a:t>Не устанавливали вариативность программ, не закрепляли конкретные способы. Однако школа могла изменять содержание ООП по собственному усмотрению. Исключение – обязательные требования, их менять нельзя.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Стандарты обеспечивают вариативность содержания ООП – закрепили три способа, как этого достичь:</a:t>
                      </a:r>
                    </a:p>
                    <a:p>
                      <a:r>
                        <a:rPr lang="ru-RU" dirty="0" smtClean="0"/>
                        <a:t>– сочетать различные учебные единицы – предметы, курсы, модули;</a:t>
                      </a:r>
                    </a:p>
                    <a:p>
                      <a:r>
                        <a:rPr lang="ru-RU" dirty="0" smtClean="0"/>
                        <a:t> – вводить углубленное изучение предмета;</a:t>
                      </a:r>
                    </a:p>
                    <a:p>
                      <a:r>
                        <a:rPr lang="ru-RU" dirty="0" smtClean="0"/>
                        <a:t> – разрабатывать ИУП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Составить ИУП одаренным детям, которые заняты спортивной, творческой и иной деятельностью вне школы, или, наоборот, отстающим детям.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473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1.	Требования ФГОС к рабочим программам и организации образовательного процесса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8343761"/>
              </p:ext>
            </p:extLst>
          </p:nvPr>
        </p:nvGraphicFramePr>
        <p:xfrm>
          <a:off x="1295400" y="2557463"/>
          <a:ext cx="96012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8533"/>
                <a:gridCol w="3742267"/>
                <a:gridCol w="3200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Было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Стало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Мероприятия для введения ФГОС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2. Содержание пояснительной записки было разным для НОО и ООО.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2. Составляются пояснительные записки к новым ООП НОО и ООО по единым правилам.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Составить пояснительные записки к новым ООП НОО и ООО по единым правилам.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065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1.	Требования ФГОС к рабочим программам и организации образовательного процесса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9827066"/>
              </p:ext>
            </p:extLst>
          </p:nvPr>
        </p:nvGraphicFramePr>
        <p:xfrm>
          <a:off x="1295398" y="2396596"/>
          <a:ext cx="9601200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8533"/>
                <a:gridCol w="3742267"/>
                <a:gridCol w="3200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Было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Стало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Мероприятия для введения ФГОС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3.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Не было требований:</a:t>
                      </a:r>
                    </a:p>
                    <a:p>
                      <a:r>
                        <a:rPr lang="ru-RU" sz="1400" dirty="0" smtClean="0"/>
                        <a:t>– к тематическому планированию курса внеурочной деятельности с учетом рабочей программы воспитания;</a:t>
                      </a:r>
                    </a:p>
                    <a:p>
                      <a:r>
                        <a:rPr lang="ru-RU" sz="1400" dirty="0" smtClean="0"/>
                        <a:t> – тематическому планированию рабочих программ с учетом </a:t>
                      </a:r>
                    </a:p>
                    <a:p>
                      <a:r>
                        <a:rPr lang="ru-RU" sz="1400" dirty="0" smtClean="0"/>
                        <a:t>возможности использования электронных образовательных ресурсов и цифровых образовательных платформ по каждой теме;</a:t>
                      </a:r>
                    </a:p>
                    <a:p>
                      <a:r>
                        <a:rPr lang="ru-RU" sz="1400" dirty="0" smtClean="0"/>
                        <a:t> – формам проведения внеурочных занятий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Унифицировали требования к рабочим программам. Они формируются с учетом рабочей программы воспитания и содержат указание на возможность использования электронных образовательных ресурсов.</a:t>
                      </a:r>
                    </a:p>
                    <a:p>
                      <a:r>
                        <a:rPr lang="ru-RU" sz="1600" dirty="0" smtClean="0"/>
                        <a:t>Рабочие программы внеурочной деятельности дополнительно содержат форму проведения занятия.</a:t>
                      </a:r>
                    </a:p>
                    <a:p>
                      <a:r>
                        <a:rPr lang="ru-RU" sz="1600" dirty="0" smtClean="0"/>
                        <a:t>На уровне НОО убрали программу коррекционной работы и программу, формирования экологической культуры, здорового и безопасного образа жизни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Вписать в тематическое планирование каждой рабочей программы (кроме программы воспитания) электронные образовательные ресурсы, которые можно использовать при изучении темы.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055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1.	Требования ФГОС к рабочим программам и организации образовательного процесса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2612596"/>
              </p:ext>
            </p:extLst>
          </p:nvPr>
        </p:nvGraphicFramePr>
        <p:xfrm>
          <a:off x="1134533" y="2616199"/>
          <a:ext cx="9965265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9341"/>
                <a:gridCol w="3884169"/>
                <a:gridCol w="332175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Было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Стало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Мероприятия для введения ФГОС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ФГОС НОО можно было использовать для разработки АООП НОО.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Из ФГОС НОО убрали нормы об учениках с ОВЗ и умственной отсталостью (интеллектуальными нарушениями), так как для них действуют отдельные стандарты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 использовать новый ФГОС НОО при разработке АООП НОО.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515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335" y="101599"/>
            <a:ext cx="10507132" cy="1303867"/>
          </a:xfrm>
        </p:spPr>
        <p:txBody>
          <a:bodyPr>
            <a:normAutofit/>
          </a:bodyPr>
          <a:lstStyle/>
          <a:p>
            <a:r>
              <a:rPr lang="ru-RU" sz="3200" dirty="0"/>
              <a:t>2</a:t>
            </a:r>
            <a:r>
              <a:rPr lang="ru-RU" sz="3200" dirty="0" smtClean="0"/>
              <a:t>.</a:t>
            </a:r>
            <a:r>
              <a:rPr lang="ru-RU" sz="3200" dirty="0"/>
              <a:t>	Требования к организации образовательного процесса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6991187"/>
              </p:ext>
            </p:extLst>
          </p:nvPr>
        </p:nvGraphicFramePr>
        <p:xfrm>
          <a:off x="770467" y="1168400"/>
          <a:ext cx="10668000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8333"/>
                <a:gridCol w="4326467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Было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Стало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Мероприятия для введения ФГОС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 Деление предметов и курсов по предметным областям было другим. На уровне НОО стандарт не закреплял предметы и модули</a:t>
                      </a:r>
                    </a:p>
                    <a:p>
                      <a:r>
                        <a:rPr lang="ru-RU" dirty="0" smtClean="0"/>
                        <a:t>Срок получения НОО – 4 года - не установлено сокращение.</a:t>
                      </a:r>
                    </a:p>
                    <a:p>
                      <a:r>
                        <a:rPr lang="ru-RU" dirty="0" smtClean="0"/>
                        <a:t>Не уделено внимание дистанционному обучению.</a:t>
                      </a:r>
                    </a:p>
                    <a:p>
                      <a:r>
                        <a:rPr lang="ru-RU" dirty="0" smtClean="0"/>
                        <a:t>Количество учебных занятий за 4 года – не менее 2904 часов и не более 3345 часов.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1. На уровне НОО появились предметы и модули. </a:t>
                      </a:r>
                    </a:p>
                    <a:p>
                      <a:r>
                        <a:rPr lang="ru-RU" sz="1600" dirty="0" smtClean="0"/>
                        <a:t>Срок получения НОО – не более 4 лет-может быть сокращен для обучающихся по индивидуальным учебным планам.</a:t>
                      </a:r>
                    </a:p>
                    <a:p>
                      <a:r>
                        <a:rPr lang="ru-RU" sz="1600" dirty="0" smtClean="0"/>
                        <a:t>ФГОС устанавливают вариативность сроков реализации программ (не только в сторону увеличения, но и в сторону сокращения)</a:t>
                      </a:r>
                    </a:p>
                    <a:p>
                      <a:r>
                        <a:rPr lang="ru-RU" sz="1600" dirty="0" smtClean="0"/>
                        <a:t>ФГОС детализируют условия реализации образовательных программ.</a:t>
                      </a:r>
                    </a:p>
                    <a:p>
                      <a:r>
                        <a:rPr lang="ru-RU" sz="1600" dirty="0" smtClean="0"/>
                        <a:t>В качестве общесистемных требований к реализации программы начального общего образования рассмотрены вопросы организации дистанционного образования (п. 34.4)</a:t>
                      </a:r>
                    </a:p>
                    <a:p>
                      <a:r>
                        <a:rPr lang="ru-RU" sz="1600" dirty="0" smtClean="0"/>
                        <a:t>Общий объем аудиторной работы за 4 года – не менее 2954 часов и не более 3190 часов.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Учесть новое деление на предметы и модули при разработке рабочих программ и учебного плана, раздела ООП о требованиях к предметным результатам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08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335" y="101599"/>
            <a:ext cx="10507132" cy="1303867"/>
          </a:xfrm>
        </p:spPr>
        <p:txBody>
          <a:bodyPr>
            <a:normAutofit/>
          </a:bodyPr>
          <a:lstStyle/>
          <a:p>
            <a:r>
              <a:rPr lang="ru-RU" sz="3200" dirty="0"/>
              <a:t>2</a:t>
            </a:r>
            <a:r>
              <a:rPr lang="ru-RU" sz="3200" dirty="0" smtClean="0"/>
              <a:t>.</a:t>
            </a:r>
            <a:r>
              <a:rPr lang="ru-RU" sz="3200" dirty="0"/>
              <a:t>	Требования к организации образовательного процесса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0279852"/>
              </p:ext>
            </p:extLst>
          </p:nvPr>
        </p:nvGraphicFramePr>
        <p:xfrm>
          <a:off x="770467" y="1168400"/>
          <a:ext cx="106680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8333"/>
                <a:gridCol w="4326467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Было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Стало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Мероприятия для введения ФГОС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2. Норм о делении учеников на группы не было.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2. Закрепили возможность и правила деления учеников на группы. </a:t>
                      </a:r>
                    </a:p>
                    <a:p>
                      <a:r>
                        <a:rPr lang="ru-RU" sz="1600" dirty="0" smtClean="0"/>
                        <a:t>Теперь образовательную деятельность можно реализовывать в группах по-разному, в том числе с углубленным изучением отдельных предметных областей, предметов – с учетом успеваемости, образовательных потребностей и интересов, психического и физического здоровья, пола, общественных и профессиональных целей детей.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Организовать образовательную деятельность при помощи деления на группы. Обучение в группах можно строить по-разному: с учетом успеваемости, образовательных потребностей и интересов, целей. Это позволит учителям реализовывать дифференцированный подход.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746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5" y="685799"/>
            <a:ext cx="10507132" cy="1303867"/>
          </a:xfrm>
        </p:spPr>
        <p:txBody>
          <a:bodyPr>
            <a:normAutofit/>
          </a:bodyPr>
          <a:lstStyle/>
          <a:p>
            <a:r>
              <a:rPr lang="ru-RU" sz="3200" dirty="0"/>
              <a:t>2</a:t>
            </a:r>
            <a:r>
              <a:rPr lang="ru-RU" sz="3200" dirty="0" smtClean="0"/>
              <a:t>.</a:t>
            </a:r>
            <a:r>
              <a:rPr lang="ru-RU" sz="3200" dirty="0"/>
              <a:t>	Требования к организации образовательного процесса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1226287"/>
              </p:ext>
            </p:extLst>
          </p:nvPr>
        </p:nvGraphicFramePr>
        <p:xfrm>
          <a:off x="770467" y="2616200"/>
          <a:ext cx="1066800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8333"/>
                <a:gridCol w="4326467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Было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Стало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Мероприятия для введения ФГОС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3. Изучение родного языка и родной литературы было обязательным для всех.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3. Закрепили, что изучение родного языка и родной литературы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можно организовать, если есть условия в школе и заявление родителей.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Закрепление в ООП и локальных актах, что организуется изучение родного языка и родной литературы,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если для этого есть условия и заявление родителей.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730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7A85887BC00AB4B902C95D0D0122006" ma:contentTypeVersion="49" ma:contentTypeDescription="Создание документа." ma:contentTypeScope="" ma:versionID="e1beba7d97727391086f3c76e5681afa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29C6BD5-C467-44EF-A5B5-88A1746C80A0}"/>
</file>

<file path=customXml/itemProps2.xml><?xml version="1.0" encoding="utf-8"?>
<ds:datastoreItem xmlns:ds="http://schemas.openxmlformats.org/officeDocument/2006/customXml" ds:itemID="{B8B90AAE-31D1-45DC-A9FF-5CD3F97A3D0F}"/>
</file>

<file path=customXml/itemProps3.xml><?xml version="1.0" encoding="utf-8"?>
<ds:datastoreItem xmlns:ds="http://schemas.openxmlformats.org/officeDocument/2006/customXml" ds:itemID="{9C4235D4-668C-4D5F-9FC5-E03F3738D3AA}"/>
</file>

<file path=customXml/itemProps4.xml><?xml version="1.0" encoding="utf-8"?>
<ds:datastoreItem xmlns:ds="http://schemas.openxmlformats.org/officeDocument/2006/customXml" ds:itemID="{A1DEC60A-1ABA-46B6-8D24-22627F03E92A}"/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145</TotalTime>
  <Words>1265</Words>
  <Application>Microsoft Office PowerPoint</Application>
  <PresentationFormat>Широкоэкранный</PresentationFormat>
  <Paragraphs>124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Garamond</vt:lpstr>
      <vt:lpstr>Натуральные материалы</vt:lpstr>
      <vt:lpstr>Сравнение ФГОС НОО  2009 и 2021 г.</vt:lpstr>
      <vt:lpstr>Минпросвещения утвердило новые ФГОС</vt:lpstr>
      <vt:lpstr>1. Требования ФГОС к рабочим программам и организации образовательного процесса </vt:lpstr>
      <vt:lpstr>1. Требования ФГОС к рабочим программам и организации образовательного процесса </vt:lpstr>
      <vt:lpstr>1. Требования ФГОС к рабочим программам и организации образовательного процесса </vt:lpstr>
      <vt:lpstr>1. Требования ФГОС к рабочим программам и организации образовательного процесса </vt:lpstr>
      <vt:lpstr>2. Требования к организации образовательного процесса</vt:lpstr>
      <vt:lpstr>2. Требования к организации образовательного процесса</vt:lpstr>
      <vt:lpstr>2. Требования к организации образовательного процесса</vt:lpstr>
      <vt:lpstr>2. Требования к организации образовательного процесса. Внеурочная деятельность.</vt:lpstr>
      <vt:lpstr>3. Требования ФГОС к планируемым результатам, КИМам</vt:lpstr>
      <vt:lpstr>3. Требования ФГОС к планируемым результатам, КИМам</vt:lpstr>
      <vt:lpstr>3. Требования ФГОС к планируемым результатам, КИМам</vt:lpstr>
      <vt:lpstr>4. Требования ФГОС к материально-техническим условиям</vt:lpstr>
      <vt:lpstr>4. Требования ФГОС к материально-техническим условиям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14</cp:revision>
  <cp:lastPrinted>2022-03-31T18:25:20Z</cp:lastPrinted>
  <dcterms:created xsi:type="dcterms:W3CDTF">2022-03-31T16:16:40Z</dcterms:created>
  <dcterms:modified xsi:type="dcterms:W3CDTF">2022-03-31T18:41:52Z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0x010100E7A85887BC00AB4B902C95D0D0122006</vt:lpwstr>
  </property>
</Properties>
</file>