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4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9.xml" ContentType="application/vnd.openxmlformats-officedocument.presentationml.slide+xml"/>
  <Override PartName="/ppt/slides/slide17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61" r:id="rId4"/>
    <p:sldId id="258" r:id="rId5"/>
    <p:sldId id="262" r:id="rId6"/>
    <p:sldId id="259" r:id="rId7"/>
    <p:sldId id="264" r:id="rId8"/>
    <p:sldId id="263" r:id="rId9"/>
    <p:sldId id="274" r:id="rId10"/>
    <p:sldId id="265" r:id="rId11"/>
    <p:sldId id="267" r:id="rId12"/>
    <p:sldId id="268" r:id="rId13"/>
    <p:sldId id="270" r:id="rId14"/>
    <p:sldId id="271" r:id="rId15"/>
    <p:sldId id="273" r:id="rId16"/>
    <p:sldId id="269" r:id="rId17"/>
    <p:sldId id="275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3" autoAdjust="0"/>
    <p:restoredTop sz="77419" autoAdjust="0"/>
  </p:normalViewPr>
  <p:slideViewPr>
    <p:cSldViewPr snapToGrid="0">
      <p:cViewPr>
        <p:scale>
          <a:sx n="60" d="100"/>
          <a:sy n="60" d="100"/>
        </p:scale>
        <p:origin x="84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Relationship Id="rId27" Type="http://schemas.openxmlformats.org/officeDocument/2006/relationships/customXml" Target="../customXml/item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12EFEA-ABB5-433D-9176-3FBBC7AC5490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E68CF1-B509-4DD0-96C8-B2F9AAA17B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4693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Формирование единого понимания критериев качества образования и подходов к его измерению</a:t>
            </a:r>
          </a:p>
          <a:p>
            <a:r>
              <a:rPr lang="ru-RU" dirty="0" smtClean="0"/>
              <a:t>Формирование системы аналитических показателей</a:t>
            </a:r>
          </a:p>
          <a:p>
            <a:r>
              <a:rPr lang="ru-RU" b="1" dirty="0" smtClean="0"/>
              <a:t>Изучение и самооценка состояния развития и эффективности деятельности</a:t>
            </a:r>
          </a:p>
          <a:p>
            <a:r>
              <a:rPr lang="ru-RU" dirty="0" smtClean="0"/>
              <a:t>Определение степени соответствия качества образования на различных</a:t>
            </a:r>
            <a:r>
              <a:rPr lang="ru-RU" baseline="0" dirty="0" smtClean="0"/>
              <a:t> уровнях образования</a:t>
            </a:r>
          </a:p>
          <a:p>
            <a:r>
              <a:rPr lang="ru-RU" b="1" baseline="0" dirty="0" smtClean="0"/>
              <a:t>Выявление факторов, влияющих на качество образования</a:t>
            </a:r>
          </a:p>
          <a:p>
            <a:endParaRPr lang="ru-RU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68CF1-B509-4DD0-96C8-B2F9AAA17B1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50991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Позволяет осуществлять</a:t>
            </a:r>
            <a:r>
              <a:rPr lang="ru-RU" baseline="0" dirty="0" smtClean="0"/>
              <a:t> оценку динамики ключевых составляющих качества образования, включая качество основных и управленческих процессов, качество участников образовательного процесса, качество содержания образования, качество реализации программ основного и дополнительного образования детей, качество обеспечения преемственности уровней непрерывного образования, качество инновационной деятельности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68CF1-B509-4DD0-96C8-B2F9AAA17B13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59065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68CF1-B509-4DD0-96C8-B2F9AAA17B13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5881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Задачи ВСОКО в условиях реализации ФГОС ‒ установление соответствия деятельности педагогических работников требованиям ФГОС, выявление причинно-следственных связей положительной и отрицательной динамики результатов обучения, формулирование выводов и рекомендаций по дальнейшему развитию образовательной организации и ее субъектов.</a:t>
            </a:r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68CF1-B509-4DD0-96C8-B2F9AAA17B13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0515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Анализ соответствия нормативно-локальных актов по организации обеспечения качества педагогической деятельности современным требованиям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r>
              <a:rPr lang="ru-RU" dirty="0" smtClean="0"/>
              <a:t>Педагогический совет</a:t>
            </a:r>
          </a:p>
          <a:p>
            <a:r>
              <a:rPr lang="ru-RU" dirty="0" smtClean="0"/>
              <a:t>29 марта 2024 года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798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1743" y="341790"/>
            <a:ext cx="10364451" cy="1596177"/>
          </a:xfrm>
        </p:spPr>
        <p:txBody>
          <a:bodyPr/>
          <a:lstStyle/>
          <a:p>
            <a:r>
              <a:rPr lang="ru-RU" dirty="0" smtClean="0"/>
              <a:t>Положение об организации обучения детей с ОВЗ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331384328"/>
              </p:ext>
            </p:extLst>
          </p:nvPr>
        </p:nvGraphicFramePr>
        <p:xfrm>
          <a:off x="517357" y="1999866"/>
          <a:ext cx="11237495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8664"/>
                <a:gridCol w="4812632"/>
                <a:gridCol w="3886199"/>
              </a:tblGrid>
              <a:tr h="618308">
                <a:tc>
                  <a:txBody>
                    <a:bodyPr/>
                    <a:lstStyle/>
                    <a:p>
                      <a:r>
                        <a:rPr lang="ru-RU" dirty="0" smtClean="0"/>
                        <a:t>Организационные факторы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Место учителя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Способы оценивания</a:t>
                      </a:r>
                      <a:endParaRPr lang="ru-RU" dirty="0"/>
                    </a:p>
                  </a:txBody>
                  <a:tcPr/>
                </a:tc>
              </a:tr>
              <a:tr h="1678264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dirty="0" smtClean="0"/>
                        <a:t>Организация обучения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dirty="0" smtClean="0"/>
                        <a:t>Коррекционно-развивающая работа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dirty="0" smtClean="0"/>
                        <a:t>Нормализация учебной деятельности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dirty="0" smtClean="0"/>
                        <a:t>Активизация познавательной деятельности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dirty="0" smtClean="0"/>
                        <a:t>Умственное развитие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dirty="0" smtClean="0"/>
                        <a:t>Коррекция недостатков</a:t>
                      </a:r>
                      <a:r>
                        <a:rPr lang="ru-RU" baseline="0" dirty="0" smtClean="0"/>
                        <a:t> и социального развития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baseline="0" dirty="0" smtClean="0"/>
                        <a:t>Социально-трудовая адаптация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baseline="0" dirty="0" smtClean="0"/>
                        <a:t>Ведение ИОМ (Карты развития)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b="1" baseline="0" dirty="0" smtClean="0"/>
                        <a:t>Система сопровождения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b="1" baseline="0" dirty="0" smtClean="0"/>
                        <a:t>Организация образовательного процесса в соответствии с протоколом ПМПК</a:t>
                      </a:r>
                      <a:endParaRPr lang="ru-RU" b="1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607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1743" y="341790"/>
            <a:ext cx="10364451" cy="1596177"/>
          </a:xfrm>
        </p:spPr>
        <p:txBody>
          <a:bodyPr/>
          <a:lstStyle/>
          <a:p>
            <a:r>
              <a:rPr lang="ru-RU" dirty="0" smtClean="0"/>
              <a:t>Положение о текущем контроле и системе оценивания обучающихся с ОВЗ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082348869"/>
              </p:ext>
            </p:extLst>
          </p:nvPr>
        </p:nvGraphicFramePr>
        <p:xfrm>
          <a:off x="517357" y="1999866"/>
          <a:ext cx="11237495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8664"/>
                <a:gridCol w="4812632"/>
                <a:gridCol w="3886199"/>
              </a:tblGrid>
              <a:tr h="618308">
                <a:tc>
                  <a:txBody>
                    <a:bodyPr/>
                    <a:lstStyle/>
                    <a:p>
                      <a:r>
                        <a:rPr lang="ru-RU" dirty="0" smtClean="0"/>
                        <a:t>Организационные факторы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Место учителя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Способы оценивания</a:t>
                      </a:r>
                      <a:endParaRPr lang="ru-RU" dirty="0"/>
                    </a:p>
                  </a:txBody>
                  <a:tcPr/>
                </a:tc>
              </a:tr>
              <a:tr h="1678264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dirty="0" smtClean="0"/>
                        <a:t>Критерии оценивания успешности продвижения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dirty="0" smtClean="0"/>
                        <a:t>Критерии оценивания по уровням,</a:t>
                      </a:r>
                      <a:r>
                        <a:rPr lang="ru-RU" baseline="0" dirty="0" smtClean="0"/>
                        <a:t> нозологиям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baseline="0" dirty="0" smtClean="0"/>
                        <a:t>Качественная составляющая – всестороннее видение способностей ученика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baseline="0" dirty="0" smtClean="0"/>
                        <a:t>Количественная составляющая – сравнение динамики продвижения ученика по учебным периодам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baseline="0" dirty="0" smtClean="0"/>
                        <a:t>В соответствии с Приложением к положению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baseline="0" dirty="0" smtClean="0"/>
                        <a:t>Сочетание качественной и количественной составляющих </a:t>
                      </a:r>
                      <a:endParaRPr lang="ru-RU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933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1743" y="341790"/>
            <a:ext cx="10364451" cy="1596177"/>
          </a:xfrm>
        </p:spPr>
        <p:txBody>
          <a:bodyPr/>
          <a:lstStyle/>
          <a:p>
            <a:r>
              <a:rPr lang="ru-RU" dirty="0" smtClean="0"/>
              <a:t>Положение о педагогическом совете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838352267"/>
              </p:ext>
            </p:extLst>
          </p:nvPr>
        </p:nvGraphicFramePr>
        <p:xfrm>
          <a:off x="470061" y="1747618"/>
          <a:ext cx="11237495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8664"/>
                <a:gridCol w="4812632"/>
                <a:gridCol w="3886199"/>
              </a:tblGrid>
              <a:tr h="618308">
                <a:tc>
                  <a:txBody>
                    <a:bodyPr/>
                    <a:lstStyle/>
                    <a:p>
                      <a:r>
                        <a:rPr lang="ru-RU" dirty="0" smtClean="0"/>
                        <a:t>Организационные факторы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Место учителя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Способы оценивания</a:t>
                      </a:r>
                      <a:endParaRPr lang="ru-RU" dirty="0"/>
                    </a:p>
                  </a:txBody>
                  <a:tcPr/>
                </a:tc>
              </a:tr>
              <a:tr h="1678264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dirty="0" smtClean="0"/>
                        <a:t>Ориентация деятельности</a:t>
                      </a:r>
                      <a:r>
                        <a:rPr lang="ru-RU" baseline="0" dirty="0" smtClean="0"/>
                        <a:t> педагогического коллектива на совершенствование качества образовательной деятельности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dirty="0" smtClean="0"/>
                        <a:t>Согласование</a:t>
                      </a:r>
                      <a:r>
                        <a:rPr lang="ru-RU" baseline="0" dirty="0" smtClean="0"/>
                        <a:t> и п</a:t>
                      </a:r>
                      <a:r>
                        <a:rPr lang="ru-RU" dirty="0" smtClean="0"/>
                        <a:t>ринятие</a:t>
                      </a:r>
                      <a:r>
                        <a:rPr lang="ru-RU" baseline="0" dirty="0" smtClean="0"/>
                        <a:t> НЛА, ООП, РП, УП и т.д.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baseline="0" dirty="0" smtClean="0"/>
                        <a:t>Перевод, допуск до ГИА, выпуск, отчисление обучающихся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Принятие решения 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о содержании, 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формах и сроках проведения промежуточной аттестации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Обсуждение вопросов учебной, воспитательной, методической работы в школе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Диссеминация опыта работы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baseline="0" dirty="0" smtClean="0"/>
                        <a:t>Обсуждение наградных материалов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ru-RU" baseline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baseline="0" dirty="0" smtClean="0"/>
                        <a:t>Контроль выполнения принятых решений Протокола ПС, участие в реализации этих решений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baseline="0" dirty="0" smtClean="0"/>
                        <a:t>Создание при необходимости творческих групп для решения локальных педагогических задач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baseline="0" dirty="0" smtClean="0"/>
                        <a:t>Участие в организации и реализации </a:t>
                      </a:r>
                      <a:r>
                        <a:rPr lang="ru-RU" baseline="0" dirty="0" smtClean="0"/>
                        <a:t>учебно-воспитательной </a:t>
                      </a:r>
                      <a:r>
                        <a:rPr lang="ru-RU" baseline="0" dirty="0" smtClean="0"/>
                        <a:t>деятельности в школе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ru-RU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926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1743" y="341790"/>
            <a:ext cx="10364451" cy="1596177"/>
          </a:xfrm>
        </p:spPr>
        <p:txBody>
          <a:bodyPr/>
          <a:lstStyle/>
          <a:p>
            <a:r>
              <a:rPr lang="ru-RU" dirty="0" smtClean="0"/>
              <a:t>Положение о методическом совете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908896636"/>
              </p:ext>
            </p:extLst>
          </p:nvPr>
        </p:nvGraphicFramePr>
        <p:xfrm>
          <a:off x="517357" y="1999866"/>
          <a:ext cx="11237495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8664"/>
                <a:gridCol w="4812632"/>
                <a:gridCol w="3886199"/>
              </a:tblGrid>
              <a:tr h="618308">
                <a:tc>
                  <a:txBody>
                    <a:bodyPr/>
                    <a:lstStyle/>
                    <a:p>
                      <a:r>
                        <a:rPr lang="ru-RU" dirty="0" smtClean="0"/>
                        <a:t>Организационные факторы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Место учителя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Способы оценивания</a:t>
                      </a:r>
                      <a:endParaRPr lang="ru-RU" dirty="0"/>
                    </a:p>
                  </a:txBody>
                  <a:tcPr/>
                </a:tc>
              </a:tr>
              <a:tr h="1678264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dirty="0" smtClean="0"/>
                        <a:t>Организация системной деятельности</a:t>
                      </a:r>
                      <a:r>
                        <a:rPr lang="ru-RU" baseline="0" dirty="0" smtClean="0"/>
                        <a:t> МО и </a:t>
                      </a:r>
                      <a:r>
                        <a:rPr lang="ru-RU" baseline="0" dirty="0" err="1" smtClean="0"/>
                        <a:t>ПМГр</a:t>
                      </a:r>
                      <a:r>
                        <a:rPr lang="ru-RU" baseline="0" dirty="0" smtClean="0"/>
                        <a:t>, </a:t>
                      </a:r>
                      <a:r>
                        <a:rPr lang="ru-RU" baseline="0" dirty="0" smtClean="0"/>
                        <a:t>направленной </a:t>
                      </a:r>
                      <a:r>
                        <a:rPr lang="ru-RU" baseline="0" dirty="0" smtClean="0"/>
                        <a:t>на повышение уровня организации образовательного процесса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Анализ результатов образовательной деятельности по предметам и по классам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Совершенствование методики преподавания (в соответствии с происходящими изменениями)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baseline="0" dirty="0" err="1" smtClean="0"/>
                        <a:t>Взаимопосещение</a:t>
                      </a:r>
                      <a:r>
                        <a:rPr lang="ru-RU" baseline="0" dirty="0" smtClean="0"/>
                        <a:t> уроков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baseline="0" dirty="0" smtClean="0"/>
                        <a:t>Заседания МО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baseline="0" dirty="0" smtClean="0"/>
                        <a:t>Повышение квалификации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baseline="0" dirty="0" smtClean="0"/>
                        <a:t>Диссеминация опыта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dirty="0" smtClean="0"/>
                        <a:t>Своевременное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smtClean="0"/>
                        <a:t>ознакомление и овладение нововведениями </a:t>
                      </a:r>
                      <a:r>
                        <a:rPr lang="ru-RU" baseline="0" dirty="0" smtClean="0"/>
                        <a:t>в </a:t>
                      </a:r>
                      <a:r>
                        <a:rPr lang="ru-RU" baseline="0" dirty="0" smtClean="0"/>
                        <a:t>области </a:t>
                      </a:r>
                      <a:r>
                        <a:rPr lang="ru-RU" baseline="0" dirty="0" smtClean="0"/>
                        <a:t>преподавания </a:t>
                      </a:r>
                      <a:r>
                        <a:rPr lang="ru-RU" baseline="0" dirty="0" smtClean="0"/>
                        <a:t>и методики</a:t>
                      </a:r>
                      <a:endParaRPr lang="ru-RU" baseline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dirty="0" smtClean="0"/>
                        <a:t>Увеличение доли работников,</a:t>
                      </a:r>
                      <a:r>
                        <a:rPr lang="ru-RU" baseline="0" dirty="0" smtClean="0"/>
                        <a:t> повышающих квалификационную категорию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baseline="0" dirty="0" smtClean="0"/>
                        <a:t>Активный опыт по диссеминации</a:t>
                      </a:r>
                      <a:endParaRPr lang="ru-RU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787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1743" y="341790"/>
            <a:ext cx="10364451" cy="1596177"/>
          </a:xfrm>
        </p:spPr>
        <p:txBody>
          <a:bodyPr/>
          <a:lstStyle/>
          <a:p>
            <a:r>
              <a:rPr lang="ru-RU" dirty="0" smtClean="0"/>
              <a:t>Положение о повышении квалификации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748097307"/>
              </p:ext>
            </p:extLst>
          </p:nvPr>
        </p:nvGraphicFramePr>
        <p:xfrm>
          <a:off x="517357" y="1999866"/>
          <a:ext cx="11237495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8664"/>
                <a:gridCol w="4271211"/>
                <a:gridCol w="4427620"/>
              </a:tblGrid>
              <a:tr h="618308">
                <a:tc>
                  <a:txBody>
                    <a:bodyPr/>
                    <a:lstStyle/>
                    <a:p>
                      <a:r>
                        <a:rPr lang="ru-RU" dirty="0" smtClean="0"/>
                        <a:t>Организационные факторы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Место учителя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Способы оценивания</a:t>
                      </a:r>
                      <a:endParaRPr lang="ru-RU" dirty="0"/>
                    </a:p>
                  </a:txBody>
                  <a:tcPr/>
                </a:tc>
              </a:tr>
              <a:tr h="1678264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dirty="0" smtClean="0"/>
                        <a:t>Оптимальные условия для непрерывного образования на основе образовательных потребностей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baseline="0" dirty="0" smtClean="0"/>
                        <a:t>Профессиональная переподготовка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baseline="0" dirty="0" smtClean="0"/>
                        <a:t>Повышение квалификации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baseline="0" dirty="0" smtClean="0"/>
                        <a:t>Профессиональное обучение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Индивидуальная образовательная программа, разработанная на основе самоанализа 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профессиональной 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деятельности, имеющегося опыта работы учителей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ru-RU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Повышение качества организации образовательного процесса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baseline="0" dirty="0" smtClean="0"/>
                        <a:t>Удовлетворение запросов педагогов в получении профессиональных знаний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baseline="0" dirty="0" smtClean="0"/>
                        <a:t>Формирование навыков проектных и других инновационных форм педагогической деятельности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Реализация творческого потенциала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ru-RU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256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1743" y="341790"/>
            <a:ext cx="10364451" cy="1596177"/>
          </a:xfrm>
        </p:spPr>
        <p:txBody>
          <a:bodyPr/>
          <a:lstStyle/>
          <a:p>
            <a:r>
              <a:rPr lang="ru-RU" dirty="0" smtClean="0"/>
              <a:t>Положение о работе по темам самообразования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697900914"/>
              </p:ext>
            </p:extLst>
          </p:nvPr>
        </p:nvGraphicFramePr>
        <p:xfrm>
          <a:off x="517357" y="1999866"/>
          <a:ext cx="11237495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8664"/>
                <a:gridCol w="4271211"/>
                <a:gridCol w="4427620"/>
              </a:tblGrid>
              <a:tr h="618308">
                <a:tc>
                  <a:txBody>
                    <a:bodyPr/>
                    <a:lstStyle/>
                    <a:p>
                      <a:r>
                        <a:rPr lang="ru-RU" dirty="0" smtClean="0"/>
                        <a:t>Организационные факторы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Место учителя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Способы оценивания</a:t>
                      </a:r>
                      <a:endParaRPr lang="ru-RU" dirty="0"/>
                    </a:p>
                  </a:txBody>
                  <a:tcPr/>
                </a:tc>
              </a:tr>
              <a:tr h="1678264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dirty="0" smtClean="0"/>
                        <a:t>Систематическое повышение профессионального уровня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baseline="0" dirty="0" smtClean="0"/>
                        <a:t>Непрерывное обновление профессиональных компетенций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baseline="0" dirty="0" smtClean="0"/>
                        <a:t>Совершенствование теоретических знаний, педагогического мастерства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baseline="0" dirty="0" smtClean="0"/>
                        <a:t>Овладение новыми формами, методами и приемами обучения и воспитания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baseline="0" dirty="0" smtClean="0"/>
                        <a:t>Изучение </a:t>
                      </a:r>
                      <a:r>
                        <a:rPr lang="ru-RU" baseline="0" dirty="0" smtClean="0"/>
                        <a:t>и внедрение в практику передового педагогического опыта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baseline="0" dirty="0" smtClean="0"/>
                        <a:t>Развитие в школе инновационных процессов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ru-RU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baseline="0" dirty="0" smtClean="0"/>
                        <a:t>Участие в различных формах методической работы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b="1" baseline="0" dirty="0" smtClean="0"/>
                        <a:t>Самоанализ</a:t>
                      </a:r>
                      <a:r>
                        <a:rPr lang="ru-RU" baseline="0" dirty="0" smtClean="0"/>
                        <a:t> своей работы и результатов деятельности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baseline="0" dirty="0" err="1" smtClean="0"/>
                        <a:t>Взаимопосещение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smtClean="0"/>
                        <a:t>уроков/занятий</a:t>
                      </a:r>
                      <a:endParaRPr lang="ru-RU" baseline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baseline="0" dirty="0" smtClean="0"/>
                        <a:t>Овладение новыми формами передового педагогического опыта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baseline="0" dirty="0" smtClean="0"/>
                        <a:t>Практическая апробация применения передового опыта в профессиональной деятельности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baseline="0" dirty="0" smtClean="0"/>
                        <a:t>Разработка дидактических и методических пособий, подготовка статей и т.д.</a:t>
                      </a:r>
                      <a:endParaRPr lang="ru-RU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24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4" y="350503"/>
            <a:ext cx="10364451" cy="1596177"/>
          </a:xfrm>
        </p:spPr>
        <p:txBody>
          <a:bodyPr/>
          <a:lstStyle/>
          <a:p>
            <a:r>
              <a:rPr lang="ru-RU" dirty="0" smtClean="0"/>
              <a:t>ВСОКО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4399" y="1799533"/>
            <a:ext cx="10363826" cy="3424107"/>
          </a:xfrm>
        </p:spPr>
        <p:txBody>
          <a:bodyPr>
            <a:normAutofit/>
          </a:bodyPr>
          <a:lstStyle/>
          <a:p>
            <a:r>
              <a:rPr lang="ru-RU" dirty="0" smtClean="0"/>
              <a:t>внутренняя </a:t>
            </a:r>
            <a:r>
              <a:rPr lang="ru-RU" dirty="0"/>
              <a:t>система оценки качества образования - совокупность организационных структур, норм и правил, диагностических и оценочных процедур, обеспечивающих на единой концептуально-методологической основе оценку образовательных достижений обучающихся, оценку эффективности деятельности образовательной </a:t>
            </a:r>
            <a:r>
              <a:rPr lang="ru-RU" dirty="0" smtClean="0"/>
              <a:t>организации.</a:t>
            </a:r>
          </a:p>
        </p:txBody>
      </p:sp>
    </p:spTree>
    <p:extLst>
      <p:ext uri="{BB962C8B-B14F-4D97-AF65-F5344CB8AC3E}">
        <p14:creationId xmlns:p14="http://schemas.microsoft.com/office/powerpoint/2010/main" val="369039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259131267"/>
              </p:ext>
            </p:extLst>
          </p:nvPr>
        </p:nvGraphicFramePr>
        <p:xfrm>
          <a:off x="0" y="0"/>
          <a:ext cx="12191999" cy="694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6293"/>
                <a:gridCol w="10115706"/>
              </a:tblGrid>
              <a:tr h="0">
                <a:tc>
                  <a:txBody>
                    <a:bodyPr/>
                    <a:lstStyle/>
                    <a:p>
                      <a:r>
                        <a:rPr lang="ru-RU" dirty="0" smtClean="0"/>
                        <a:t>Направления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Объекты оценки ВСОКО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Качество результатов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Предметные результаты.</a:t>
                      </a:r>
                    </a:p>
                    <a:p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Метапредметные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результаты.</a:t>
                      </a:r>
                    </a:p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Личностные результаты.</a:t>
                      </a:r>
                    </a:p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Результаты образовательной деятельности с детьми-инвалидами и обучающимися с ОВЗ.</a:t>
                      </a:r>
                    </a:p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Результаты работы с одаренными детьми.</a:t>
                      </a:r>
                    </a:p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Результаты работы внеурочной деятельности.</a:t>
                      </a:r>
                    </a:p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Здоровье обучающихся.</a:t>
                      </a:r>
                    </a:p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Количество отличников, аттестатов с отличием, медалистов.</a:t>
                      </a:r>
                    </a:p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Трудоустройство выпускников.</a:t>
                      </a:r>
                    </a:p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Результативность участия педагогов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Качество образовательного процесса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Полнота выполнения учебных планов и программ.</a:t>
                      </a:r>
                    </a:p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Результаты ВПР обучающихся.</a:t>
                      </a:r>
                    </a:p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Качество уроков и индивидуальной работы с обучающимися. Качество внеурочной деятельности.</a:t>
                      </a:r>
                    </a:p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Качество реализации системы воспитательной работы.</a:t>
                      </a:r>
                    </a:p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Качество научно-методической системы школы.</a:t>
                      </a:r>
                    </a:p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Удовлетворенность обучающимися и их родителями (законными представителями) образовательными услугами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Качество условий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Кадровые условия.</a:t>
                      </a:r>
                    </a:p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Психолого-педагогические условия.</a:t>
                      </a:r>
                    </a:p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Материально-технические условия.</a:t>
                      </a:r>
                    </a:p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Информационно-методические условия.</a:t>
                      </a:r>
                    </a:p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Санитарно-гигиенические и эстетические условия образовательного процесса.</a:t>
                      </a:r>
                    </a:p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Организация питания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707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Положение о системе внутреннего мониторинга качества образования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Формирование единой системы диагностики и контроля состояния образования</a:t>
            </a:r>
          </a:p>
          <a:p>
            <a:r>
              <a:rPr lang="ru-RU" b="1" dirty="0" smtClean="0"/>
              <a:t>Получение объективной информации о развитии системы образования в школе</a:t>
            </a:r>
          </a:p>
          <a:p>
            <a:r>
              <a:rPr lang="ru-RU" dirty="0" smtClean="0"/>
              <a:t>Предоставление информации о качестве образования в школе (всем участникам образовательного процесса)</a:t>
            </a:r>
          </a:p>
          <a:p>
            <a:r>
              <a:rPr lang="ru-RU" b="1" dirty="0" smtClean="0"/>
              <a:t>Принятие решений по совершенствованию образования в школе</a:t>
            </a:r>
          </a:p>
          <a:p>
            <a:r>
              <a:rPr lang="ru-RU" b="1" dirty="0" smtClean="0"/>
              <a:t>Прогнозирование развития образовательной системы школы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86582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Положение о системе внутреннего мониторинга качества образования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209342015"/>
              </p:ext>
            </p:extLst>
          </p:nvPr>
        </p:nvGraphicFramePr>
        <p:xfrm>
          <a:off x="914400" y="2366963"/>
          <a:ext cx="10363200" cy="265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4400"/>
                <a:gridCol w="3454400"/>
                <a:gridCol w="34544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Организационные факторы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Место учителя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Способы оценивания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dirty="0" err="1" smtClean="0"/>
                        <a:t>Внутришкольная</a:t>
                      </a:r>
                      <a:r>
                        <a:rPr lang="ru-RU" dirty="0" smtClean="0"/>
                        <a:t> оценка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dirty="0" smtClean="0"/>
                        <a:t>Экспертиза качества и интерпретация полученных результатов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dirty="0" smtClean="0"/>
                        <a:t>Администрация школы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dirty="0" smtClean="0"/>
                        <a:t>Педагогический</a:t>
                      </a:r>
                      <a:r>
                        <a:rPr lang="ru-RU" baseline="0" dirty="0" smtClean="0"/>
                        <a:t> совет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baseline="0" dirty="0" smtClean="0"/>
                        <a:t>Методический совет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baseline="0" dirty="0" smtClean="0"/>
                        <a:t>Методические объединения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dirty="0" smtClean="0"/>
                        <a:t>Условия организации образовательного процесса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dirty="0" smtClean="0"/>
                        <a:t>Содержание образовательного процесса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dirty="0" smtClean="0"/>
                        <a:t>Результаты образовательного процесса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dirty="0" smtClean="0"/>
                        <a:t>Эффективность</a:t>
                      </a:r>
                      <a:r>
                        <a:rPr lang="ru-RU" baseline="0" dirty="0" smtClean="0"/>
                        <a:t> образовательного процесса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052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Программа «Мониторинг качества образования»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/>
              <a:t>Систематическое отслеживание и анализ состояния системы образования в школе для принятия своевременных решений для повышения качества образования</a:t>
            </a:r>
          </a:p>
          <a:p>
            <a:r>
              <a:rPr lang="ru-RU" dirty="0" smtClean="0"/>
              <a:t>Устранение эффекта неполноты и неточности информации о качестве образования, как на этапе планирования образовательных результатов, так и на этапе оценки эффективности образовательного процесса по достижению планируемых результатов</a:t>
            </a:r>
          </a:p>
        </p:txBody>
      </p:sp>
    </p:spTree>
    <p:extLst>
      <p:ext uri="{BB962C8B-B14F-4D97-AF65-F5344CB8AC3E}">
        <p14:creationId xmlns:p14="http://schemas.microsoft.com/office/powerpoint/2010/main" val="71017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375" y="269601"/>
            <a:ext cx="10364451" cy="1596177"/>
          </a:xfrm>
        </p:spPr>
        <p:txBody>
          <a:bodyPr/>
          <a:lstStyle/>
          <a:p>
            <a:r>
              <a:rPr lang="ru-RU" dirty="0" smtClean="0"/>
              <a:t>Программа «Мониторинг качества образования»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620840118"/>
              </p:ext>
            </p:extLst>
          </p:nvPr>
        </p:nvGraphicFramePr>
        <p:xfrm>
          <a:off x="517357" y="1699077"/>
          <a:ext cx="11237495" cy="49980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8664"/>
                <a:gridCol w="4812632"/>
                <a:gridCol w="3886199"/>
              </a:tblGrid>
              <a:tr h="618308">
                <a:tc>
                  <a:txBody>
                    <a:bodyPr/>
                    <a:lstStyle/>
                    <a:p>
                      <a:r>
                        <a:rPr lang="ru-RU" dirty="0" smtClean="0"/>
                        <a:t>Организационные факторы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Место учителя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Способы оценивания</a:t>
                      </a:r>
                      <a:endParaRPr lang="ru-RU" dirty="0"/>
                    </a:p>
                  </a:txBody>
                  <a:tcPr/>
                </a:tc>
              </a:tr>
              <a:tr h="1678264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dirty="0" smtClean="0"/>
                        <a:t>Ресурсы и условия школы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dirty="0" smtClean="0"/>
                        <a:t>Управление образовательным процессом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dirty="0" smtClean="0"/>
                        <a:t>Создание безопасных условий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Кадровый потенциал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Методическая работа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Инновационная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деятельность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dirty="0" smtClean="0"/>
                        <a:t>Качество управленческих процессов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baseline="0" dirty="0" smtClean="0"/>
                        <a:t>Качество инновационной деятельности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dirty="0" smtClean="0"/>
                        <a:t>Качество участников образовательного процесса</a:t>
                      </a:r>
                    </a:p>
                  </a:txBody>
                  <a:tcPr/>
                </a:tc>
              </a:tr>
              <a:tr h="1678264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dirty="0" smtClean="0"/>
                        <a:t>Содержание образовательного процесса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dirty="0" smtClean="0"/>
                        <a:t>Доступность получения образования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dirty="0" smtClean="0"/>
                        <a:t>Разработка и внедрение ООП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dirty="0" smtClean="0"/>
                        <a:t>Воспитательная</a:t>
                      </a:r>
                      <a:r>
                        <a:rPr lang="ru-RU" baseline="0" dirty="0" smtClean="0"/>
                        <a:t> работа</a:t>
                      </a:r>
                      <a:endParaRPr lang="ru-RU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dirty="0" smtClean="0"/>
                        <a:t>Социально-психологическое сопровождение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dirty="0" smtClean="0"/>
                        <a:t>Социализация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dirty="0" smtClean="0"/>
                        <a:t>Качество содержания образования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dirty="0" smtClean="0"/>
                        <a:t>Качество реализации образования</a:t>
                      </a:r>
                      <a:r>
                        <a:rPr lang="ru-RU" baseline="0" dirty="0" smtClean="0"/>
                        <a:t>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baseline="0" dirty="0" smtClean="0"/>
                        <a:t>Качество обеспечения преемственности</a:t>
                      </a:r>
                    </a:p>
                  </a:txBody>
                  <a:tcPr/>
                </a:tc>
              </a:tr>
              <a:tr h="883297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dirty="0" smtClean="0"/>
                        <a:t>Эффективность управления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Результативность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dirty="0" smtClean="0"/>
                        <a:t>Удовлетворенность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dirty="0" smtClean="0"/>
                        <a:t>Динамика составляющих качества образования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068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4" y="353822"/>
            <a:ext cx="10364451" cy="159617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Положение о формах, периодичности текущего и тематического контроля успеваемости и промежуточной аттестации обучающихся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7238708"/>
              </p:ext>
            </p:extLst>
          </p:nvPr>
        </p:nvGraphicFramePr>
        <p:xfrm>
          <a:off x="288756" y="1999866"/>
          <a:ext cx="11634538" cy="4330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4899"/>
                <a:gridCol w="6867057"/>
                <a:gridCol w="2612582"/>
              </a:tblGrid>
              <a:tr h="618308">
                <a:tc>
                  <a:txBody>
                    <a:bodyPr/>
                    <a:lstStyle/>
                    <a:p>
                      <a:r>
                        <a:rPr lang="ru-RU" dirty="0" smtClean="0"/>
                        <a:t>Организационные факторы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Место учителя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Способы оценивания</a:t>
                      </a:r>
                      <a:endParaRPr lang="ru-RU" dirty="0"/>
                    </a:p>
                  </a:txBody>
                  <a:tcPr/>
                </a:tc>
              </a:tr>
              <a:tr h="1678264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dirty="0" smtClean="0"/>
                        <a:t>Текущий</a:t>
                      </a:r>
                      <a:r>
                        <a:rPr lang="ru-RU" baseline="0" dirty="0" smtClean="0"/>
                        <a:t> и тематический контроль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Контроль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уровня достижения планируемых результатов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Оценка соответствия результатов освоения ООП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baseline="0" dirty="0" smtClean="0"/>
                        <a:t>Формирование у обучающихся самооценки деятельности</a:t>
                      </a:r>
                      <a:endParaRPr lang="ru-RU" baseline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baseline="0" dirty="0" smtClean="0"/>
                        <a:t>Индивидуализация содержания образования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baseline="0" dirty="0" smtClean="0"/>
                        <a:t>Корректировка образовательной деятельности</a:t>
                      </a:r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baseline="0" dirty="0" err="1" smtClean="0"/>
                        <a:t>Критериальность</a:t>
                      </a:r>
                      <a:r>
                        <a:rPr lang="ru-RU" baseline="0" dirty="0" smtClean="0"/>
                        <a:t>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baseline="0" dirty="0" smtClean="0"/>
                        <a:t>Объективность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baseline="0" dirty="0" smtClean="0"/>
                        <a:t>Комплексный подход к оценке результатов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dirty="0" smtClean="0"/>
                        <a:t>Открытость процедуры  оценки результатов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dirty="0" smtClean="0"/>
                        <a:t>Постоянство процесса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dirty="0" smtClean="0"/>
                        <a:t>Независимость оценки результатов от</a:t>
                      </a:r>
                      <a:r>
                        <a:rPr lang="ru-RU" baseline="0" dirty="0" smtClean="0"/>
                        <a:t> формы получения образования</a:t>
                      </a:r>
                      <a:endParaRPr lang="ru-RU" dirty="0" smtClean="0"/>
                    </a:p>
                  </a:txBody>
                  <a:tcPr/>
                </a:tc>
              </a:tr>
              <a:tr h="1678264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dirty="0" smtClean="0"/>
                        <a:t>Промежуточная/итоговая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аттестация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dirty="0" smtClean="0"/>
                        <a:t> </a:t>
                      </a:r>
                      <a:r>
                        <a:rPr lang="ru-RU" dirty="0" smtClean="0"/>
                        <a:t>Объективное </a:t>
                      </a:r>
                      <a:r>
                        <a:rPr lang="ru-RU" dirty="0" smtClean="0"/>
                        <a:t>установление</a:t>
                      </a:r>
                      <a:r>
                        <a:rPr lang="ru-RU" baseline="0" dirty="0" smtClean="0"/>
                        <a:t> фактического уровня освоения образовательной программы и достижения планируемого результата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baseline="0" dirty="0" smtClean="0"/>
                        <a:t>Соотнесение уровня </a:t>
                      </a:r>
                      <a:r>
                        <a:rPr lang="ru-RU" baseline="0" dirty="0" smtClean="0"/>
                        <a:t>требованиям </a:t>
                      </a:r>
                      <a:r>
                        <a:rPr lang="ru-RU" baseline="0" dirty="0" smtClean="0"/>
                        <a:t>ФГОС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baseline="0" dirty="0" smtClean="0"/>
                        <a:t>Оценка достижений конкретного обучающегося, позволяющая выявить пробелы в освоении им образовательной программы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baseline="0" dirty="0" smtClean="0"/>
                        <a:t>Оценка динами индивидуальных образовательных достижений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endParaRPr lang="ru-RU" baseline="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963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Положение о формах, периодичности текущего и тематического контроля успеваемости и промежуточной аттестации обучающихся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00789" y="2214694"/>
            <a:ext cx="11514222" cy="416204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1. при </a:t>
            </a:r>
            <a:r>
              <a:rPr lang="ru-RU" dirty="0"/>
              <a:t>спорной отметке, отметка выставляется с учетом контрольных, лабораторных работ, если их написано не менее половины от предусмотренных программой. (если контрольных 5</a:t>
            </a:r>
            <a:r>
              <a:rPr lang="ru-RU" dirty="0" smtClean="0"/>
              <a:t>, то </a:t>
            </a:r>
            <a:r>
              <a:rPr lang="ru-RU" dirty="0"/>
              <a:t>должно быть написано 3 работы, если </a:t>
            </a:r>
            <a:r>
              <a:rPr lang="ru-RU" dirty="0" smtClean="0"/>
              <a:t>4, </a:t>
            </a:r>
            <a:r>
              <a:rPr lang="ru-RU" dirty="0"/>
              <a:t>то минимум 2 работы и </a:t>
            </a:r>
            <a:r>
              <a:rPr lang="ru-RU" dirty="0" err="1"/>
              <a:t>т.д</a:t>
            </a:r>
            <a:r>
              <a:rPr lang="ru-RU" dirty="0"/>
              <a:t>)</a:t>
            </a:r>
          </a:p>
          <a:p>
            <a:pPr marL="0" indent="0">
              <a:buNone/>
            </a:pPr>
            <a:r>
              <a:rPr lang="ru-RU" dirty="0" smtClean="0"/>
              <a:t>2. если </a:t>
            </a:r>
            <a:r>
              <a:rPr lang="ru-RU" dirty="0"/>
              <a:t>средний балл совпадает со средним баллом по контрольным работам, то учитель имеет право обязать обучающегося выполнить пропущенную им </a:t>
            </a:r>
            <a:r>
              <a:rPr lang="ru-RU" dirty="0" smtClean="0"/>
              <a:t>работу (или </a:t>
            </a:r>
            <a:r>
              <a:rPr lang="ru-RU" dirty="0"/>
              <a:t>дополнительную по тематическому  плану) во время дополнительных занятий по предмету или на другом уроке, на котором присутствует обучающийся, с выставлением отметки на дату проведения работы. В случае отказа отметка округляется в меньшую </a:t>
            </a:r>
            <a:r>
              <a:rPr lang="ru-RU" dirty="0" smtClean="0"/>
              <a:t>сторону (стоят </a:t>
            </a:r>
            <a:r>
              <a:rPr lang="ru-RU" dirty="0"/>
              <a:t>отметки 3,4 и по контрольным 3,4, выставляется 3)</a:t>
            </a:r>
          </a:p>
          <a:p>
            <a:pPr marL="0" indent="0">
              <a:buNone/>
            </a:pPr>
            <a:r>
              <a:rPr lang="ru-RU" dirty="0" smtClean="0"/>
              <a:t>3. если </a:t>
            </a:r>
            <a:r>
              <a:rPr lang="ru-RU" dirty="0"/>
              <a:t>учащийся не писал ни одной контрольной  работы, то отметка </a:t>
            </a:r>
            <a:r>
              <a:rPr lang="ru-RU" dirty="0" smtClean="0"/>
              <a:t>округляется, в </a:t>
            </a:r>
            <a:r>
              <a:rPr lang="ru-RU" dirty="0"/>
              <a:t>большую сторону при среднем балле больше 3,65. </a:t>
            </a:r>
            <a:r>
              <a:rPr lang="ru-RU" dirty="0" smtClean="0"/>
              <a:t>(если </a:t>
            </a:r>
            <a:r>
              <a:rPr lang="ru-RU" dirty="0"/>
              <a:t>балл 3.56 и нет ни одной контрольной, то выставляется </a:t>
            </a:r>
            <a:r>
              <a:rPr lang="ru-RU" dirty="0" smtClean="0"/>
              <a:t>3)</a:t>
            </a:r>
          </a:p>
          <a:p>
            <a:pPr marL="0" indent="0">
              <a:buNone/>
            </a:pPr>
            <a:r>
              <a:rPr lang="ru-RU" dirty="0" smtClean="0"/>
              <a:t>4. если </a:t>
            </a:r>
            <a:r>
              <a:rPr lang="ru-RU" dirty="0"/>
              <a:t>контрольных нет или не </a:t>
            </a:r>
            <a:r>
              <a:rPr lang="ru-RU" dirty="0" smtClean="0"/>
              <a:t>достаточно (</a:t>
            </a:r>
            <a:r>
              <a:rPr lang="ru-RU" dirty="0"/>
              <a:t>менее половины), то учитель имеет право обязать обучающегося выполнить пропущенную им работу во время дополнительных занятий по предмету или на другом уроке, на котором присутствует обучающийся, с выставлением отметки на дату проведения работы, при отказе </a:t>
            </a:r>
            <a:r>
              <a:rPr lang="ru-RU" dirty="0" smtClean="0"/>
              <a:t>см. </a:t>
            </a:r>
            <a:r>
              <a:rPr lang="ru-RU" dirty="0"/>
              <a:t>п 3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059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1743" y="341790"/>
            <a:ext cx="10364451" cy="1596177"/>
          </a:xfrm>
        </p:spPr>
        <p:txBody>
          <a:bodyPr/>
          <a:lstStyle/>
          <a:p>
            <a:r>
              <a:rPr lang="ru-RU" dirty="0" smtClean="0"/>
              <a:t>Положение об организации образовательного процесса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936149127"/>
              </p:ext>
            </p:extLst>
          </p:nvPr>
        </p:nvGraphicFramePr>
        <p:xfrm>
          <a:off x="517357" y="1999866"/>
          <a:ext cx="11237495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8664"/>
                <a:gridCol w="4812632"/>
                <a:gridCol w="3886199"/>
              </a:tblGrid>
              <a:tr h="618308">
                <a:tc>
                  <a:txBody>
                    <a:bodyPr/>
                    <a:lstStyle/>
                    <a:p>
                      <a:r>
                        <a:rPr lang="ru-RU" dirty="0" smtClean="0"/>
                        <a:t>Организационные факторы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Место учителя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Способы оценивания</a:t>
                      </a:r>
                      <a:endParaRPr lang="ru-RU" dirty="0"/>
                    </a:p>
                  </a:txBody>
                  <a:tcPr/>
                </a:tc>
              </a:tr>
              <a:tr h="1678264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dirty="0" smtClean="0"/>
                        <a:t>Организация педагогической деятельности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dirty="0" smtClean="0"/>
                        <a:t>Корректировка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smtClean="0"/>
                        <a:t>РП и КТП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dirty="0" smtClean="0"/>
                        <a:t>Применение образовательных технологий и разнообразных </a:t>
                      </a:r>
                      <a:r>
                        <a:rPr lang="ru-RU" dirty="0" smtClean="0"/>
                        <a:t>форм</a:t>
                      </a:r>
                      <a:endParaRPr lang="ru-RU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dirty="0" smtClean="0"/>
                        <a:t>Взаимодействие с родителями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dirty="0" smtClean="0"/>
                        <a:t>Учет рабочего времени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dirty="0" smtClean="0"/>
                        <a:t>Ведение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внутришкольной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smtClean="0"/>
                        <a:t>документации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baseline="0" dirty="0" smtClean="0"/>
                        <a:t>Своевременное информирование участников о результатах деятельности</a:t>
                      </a:r>
                      <a:endParaRPr lang="ru-RU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706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1743" y="341790"/>
            <a:ext cx="10364451" cy="1596177"/>
          </a:xfrm>
        </p:spPr>
        <p:txBody>
          <a:bodyPr/>
          <a:lstStyle/>
          <a:p>
            <a:r>
              <a:rPr lang="ru-RU" dirty="0" smtClean="0"/>
              <a:t>Положение об оценке урочного и внеурочного занятия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14703819"/>
              </p:ext>
            </p:extLst>
          </p:nvPr>
        </p:nvGraphicFramePr>
        <p:xfrm>
          <a:off x="517357" y="1999866"/>
          <a:ext cx="11237495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8664"/>
                <a:gridCol w="4812632"/>
                <a:gridCol w="3886199"/>
              </a:tblGrid>
              <a:tr h="618308">
                <a:tc>
                  <a:txBody>
                    <a:bodyPr/>
                    <a:lstStyle/>
                    <a:p>
                      <a:r>
                        <a:rPr lang="ru-RU" dirty="0" smtClean="0"/>
                        <a:t>Организационные факторы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Место учителя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Способы оценивания</a:t>
                      </a:r>
                      <a:endParaRPr lang="ru-RU" dirty="0"/>
                    </a:p>
                  </a:txBody>
                  <a:tcPr/>
                </a:tc>
              </a:tr>
              <a:tr h="1678264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dirty="0" smtClean="0"/>
                        <a:t>Построение</a:t>
                      </a:r>
                      <a:r>
                        <a:rPr lang="ru-RU" baseline="0" dirty="0" smtClean="0"/>
                        <a:t> урока в соответствии с требованиями ФГОС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dirty="0" smtClean="0"/>
                        <a:t>Применение</a:t>
                      </a:r>
                      <a:r>
                        <a:rPr lang="ru-RU" baseline="0" dirty="0" smtClean="0"/>
                        <a:t> экспертного листа оценки урока при планировании </a:t>
                      </a:r>
                      <a:r>
                        <a:rPr lang="ru-RU" baseline="0" dirty="0" smtClean="0"/>
                        <a:t>образовательного </a:t>
                      </a:r>
                      <a:r>
                        <a:rPr lang="ru-RU" baseline="0" dirty="0" smtClean="0"/>
                        <a:t>процесса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baseline="0" dirty="0" smtClean="0"/>
                        <a:t>Применение экспертной карты оценки внеурочного занятия при планировании внеурочной деятельности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b="1" dirty="0" smtClean="0"/>
                        <a:t>Самоанализ</a:t>
                      </a:r>
                      <a:r>
                        <a:rPr lang="ru-RU" dirty="0" smtClean="0"/>
                        <a:t> деятельности по</a:t>
                      </a:r>
                      <a:r>
                        <a:rPr lang="ru-RU" baseline="0" dirty="0" smtClean="0"/>
                        <a:t> экспертным листам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baseline="0" dirty="0" smtClean="0"/>
                        <a:t>Выявление затруднений, внесение корректировки в индивидуальный образовательный план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baseline="0" dirty="0" smtClean="0"/>
                        <a:t>Повышение качества аналитической составляющей </a:t>
                      </a:r>
                      <a:r>
                        <a:rPr lang="ru-RU" baseline="0" dirty="0" smtClean="0"/>
                        <a:t>профессиональной компетенции педагога</a:t>
                      </a:r>
                      <a:endParaRPr lang="ru-RU" baseline="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422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апля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7A85887BC00AB4B902C95D0D0122006" ma:contentTypeVersion="49" ma:contentTypeDescription="Создание документа." ma:contentTypeScope="" ma:versionID="e1beba7d97727391086f3c76e5681afa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644226da6f114a0b9638dd6372d57a13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dlc_DocId" ma:index="9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0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104AADD-B967-472F-B899-417D3C708F67}"/>
</file>

<file path=customXml/itemProps2.xml><?xml version="1.0" encoding="utf-8"?>
<ds:datastoreItem xmlns:ds="http://schemas.openxmlformats.org/officeDocument/2006/customXml" ds:itemID="{16B68BF4-ACD0-4572-A314-E697D48CD77C}"/>
</file>

<file path=customXml/itemProps3.xml><?xml version="1.0" encoding="utf-8"?>
<ds:datastoreItem xmlns:ds="http://schemas.openxmlformats.org/officeDocument/2006/customXml" ds:itemID="{F485885B-3255-41CA-9C59-5F8CAF01C313}"/>
</file>

<file path=customXml/itemProps4.xml><?xml version="1.0" encoding="utf-8"?>
<ds:datastoreItem xmlns:ds="http://schemas.openxmlformats.org/officeDocument/2006/customXml" ds:itemID="{25F8DE25-E5DF-4615-A760-577624BF3166}"/>
</file>

<file path=docProps/app.xml><?xml version="1.0" encoding="utf-8"?>
<Properties xmlns="http://schemas.openxmlformats.org/officeDocument/2006/extended-properties" xmlns:vt="http://schemas.openxmlformats.org/officeDocument/2006/docPropsVTypes">
  <Template>Капля</Template>
  <TotalTime>497</TotalTime>
  <Words>1368</Words>
  <Application>Microsoft Office PowerPoint</Application>
  <PresentationFormat>Широкоэкранный</PresentationFormat>
  <Paragraphs>221</Paragraphs>
  <Slides>17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Arial</vt:lpstr>
      <vt:lpstr>Calibri</vt:lpstr>
      <vt:lpstr>Tw Cen MT</vt:lpstr>
      <vt:lpstr>Капля</vt:lpstr>
      <vt:lpstr>Анализ соответствия нормативно-локальных актов по организации обеспечения качества педагогической деятельности современным требованиям</vt:lpstr>
      <vt:lpstr>Положение о системе внутреннего мониторинга качества образования</vt:lpstr>
      <vt:lpstr>Положение о системе внутреннего мониторинга качества образования</vt:lpstr>
      <vt:lpstr>Программа «Мониторинг качества образования»</vt:lpstr>
      <vt:lpstr>Программа «Мониторинг качества образования»</vt:lpstr>
      <vt:lpstr>Положение о формах, периодичности текущего и тематического контроля успеваемости и промежуточной аттестации обучающихся</vt:lpstr>
      <vt:lpstr>Положение о формах, периодичности текущего и тематического контроля успеваемости и промежуточной аттестации обучающихся</vt:lpstr>
      <vt:lpstr>Положение об организации образовательного процесса</vt:lpstr>
      <vt:lpstr>Положение об оценке урочного и внеурочного занятия</vt:lpstr>
      <vt:lpstr>Положение об организации обучения детей с ОВЗ</vt:lpstr>
      <vt:lpstr>Положение о текущем контроле и системе оценивания обучающихся с ОВЗ</vt:lpstr>
      <vt:lpstr>Положение о педагогическом совете</vt:lpstr>
      <vt:lpstr>Положение о методическом совете</vt:lpstr>
      <vt:lpstr>Положение о повышении квалификации </vt:lpstr>
      <vt:lpstr>Положение о работе по темам самообразования</vt:lpstr>
      <vt:lpstr>ВСОКО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соответствия нормативно-локальных актов по организации обеспечения качества педагогической деятельности современным требованиям</dc:title>
  <dc:creator>User</dc:creator>
  <cp:lastModifiedBy>User</cp:lastModifiedBy>
  <cp:revision>28</cp:revision>
  <dcterms:created xsi:type="dcterms:W3CDTF">2024-03-23T06:52:37Z</dcterms:created>
  <dcterms:modified xsi:type="dcterms:W3CDTF">2024-03-28T11:25:58Z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0x010100E7A85887BC00AB4B902C95D0D0122006</vt:lpwstr>
  </property>
</Properties>
</file>