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charts/chart9.xml" ContentType="application/vnd.openxmlformats-officedocument.drawingml.chart+xml"/>
  <Override PartName="/ppt/theme/theme1.xml" ContentType="application/vnd.openxmlformats-officedocument.theme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2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olors2.xml" ContentType="application/vnd.ms-office.chartcolorstyle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hart6.xml" ContentType="application/vnd.openxmlformats-officedocument.drawingml.chart+xml"/>
  <Override PartName="/ppt/charts/chart5.xml" ContentType="application/vnd.openxmlformats-officedocument.drawingml.chart+xml"/>
  <Override PartName="/ppt/charts/chart4.xml" ContentType="application/vnd.openxmlformats-officedocument.drawingml.chart+xml"/>
  <Override PartName="/ppt/charts/chart3.xml" ContentType="application/vnd.openxmlformats-officedocument.drawingml.chart+xml"/>
  <Override PartName="/ppt/charts/chart2.xml" ContentType="application/vnd.openxmlformats-officedocument.drawingml.chart+xml"/>
  <Override PartName="/ppt/charts/style2.xml" ContentType="application/vnd.ms-office.chartstyle+xml"/>
  <Override PartName="/ppt/charts/colors1.xml" ContentType="application/vnd.ms-office.chartcolorstyle+xml"/>
  <Override PartName="/ppt/charts/chart8.xml" ContentType="application/vnd.openxmlformats-officedocument.drawingml.chart+xml"/>
  <Override PartName="/ppt/charts/chart7.xml" ContentType="application/vnd.openxmlformats-officedocument.drawingml.chart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1"/>
  </p:notesMasterIdLst>
  <p:sldIdLst>
    <p:sldId id="256" r:id="rId2"/>
    <p:sldId id="267" r:id="rId3"/>
    <p:sldId id="258" r:id="rId4"/>
    <p:sldId id="259" r:id="rId5"/>
    <p:sldId id="260" r:id="rId6"/>
    <p:sldId id="263" r:id="rId7"/>
    <p:sldId id="262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26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74;&#1085;&#1091;&#1090;%20&#1084;&#1086;&#1085;&#1080;&#1090;&#1086;&#1088;&#1080;&#1085;&#1075;%2021-23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74;&#1085;&#1091;&#1090;%20&#1084;&#1086;&#1085;&#1080;&#1090;&#1086;&#1088;&#1080;&#1085;&#1075;%2021-23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74;&#1085;&#1091;&#1090;%20&#1084;&#1086;&#1085;&#1080;&#1090;&#1086;&#1088;&#1080;&#1085;&#1075;%2021-23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74;&#1085;&#1091;&#1090;%20&#1084;&#1086;&#1085;&#1080;&#1090;&#1086;&#1088;&#1080;&#1085;&#1075;%2021-23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74;&#1085;&#1091;&#1090;%20&#1084;&#1086;&#1085;&#1080;&#1090;&#1086;&#1088;&#1080;&#1085;&#1075;%2021-23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74;&#1085;&#1091;&#1090;%20&#1084;&#1086;&#1085;&#1080;&#1090;&#1086;&#1088;&#1080;&#1085;&#1075;%2021-2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aoel\AppData\Roaming\Microsoft\Excel\&#1050;&#1085;&#1080;&#1075;&#1072;1%20(version%201).xlsb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aoel\AppData\Roaming\Microsoft\Excel\&#1050;&#1085;&#1080;&#1075;&#1072;1%20(version%201).xlsb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aoel\AppData\Roaming\Microsoft\Excel\&#1050;&#1085;&#1080;&#1075;&#1072;1%20(version%201).xlsb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aoel\AppData\Roaming\Microsoft\Excel\&#1050;&#1085;&#1080;&#1075;&#1072;1%20(version%201).xlsb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74;&#1085;&#1091;&#1090;%20&#1084;&#1086;&#1085;&#1080;&#1090;&#1086;&#1088;&#1080;&#1085;&#1075;%2021-2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Лист1!$B$14</c:f>
              <c:strCache>
                <c:ptCount val="1"/>
                <c:pt idx="0">
                  <c:v>Количество учащихся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047111776174329E-2"/>
                  <c:y val="-6.61384846128208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8729482368232454E-2"/>
                  <c:y val="-0.1039319043915755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4972643157643252E-2"/>
                  <c:y val="-9.76330010951164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Лист1!$A$15:$A$17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Лист1!$B$15:$B$17</c:f>
              <c:numCache>
                <c:formatCode>General</c:formatCode>
                <c:ptCount val="3"/>
                <c:pt idx="0">
                  <c:v>297</c:v>
                </c:pt>
                <c:pt idx="1">
                  <c:v>278</c:v>
                </c:pt>
                <c:pt idx="2">
                  <c:v>264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1329324368"/>
        <c:axId val="-1329319472"/>
        <c:axId val="0"/>
      </c:bar3DChart>
      <c:catAx>
        <c:axId val="-1329324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1329319472"/>
        <c:crosses val="autoZero"/>
        <c:auto val="1"/>
        <c:lblAlgn val="ctr"/>
        <c:lblOffset val="100"/>
        <c:noMultiLvlLbl val="0"/>
      </c:catAx>
      <c:valAx>
        <c:axId val="-13293194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-13293243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Лист1!$R$5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Лист1!$Q$6:$Q$16</c:f>
              <c:strCache>
                <c:ptCount val="11"/>
                <c:pt idx="0">
                  <c:v>Русский язык</c:v>
                </c:pt>
                <c:pt idx="1">
                  <c:v>Литература</c:v>
                </c:pt>
                <c:pt idx="2">
                  <c:v>Иностранный язык (англ. язык)</c:v>
                </c:pt>
                <c:pt idx="3">
                  <c:v>Математика</c:v>
                </c:pt>
                <c:pt idx="4">
                  <c:v>Информатика</c:v>
                </c:pt>
                <c:pt idx="5">
                  <c:v>История</c:v>
                </c:pt>
                <c:pt idx="6">
                  <c:v>Обществознание</c:v>
                </c:pt>
                <c:pt idx="7">
                  <c:v>Химия</c:v>
                </c:pt>
                <c:pt idx="8">
                  <c:v>Биология</c:v>
                </c:pt>
                <c:pt idx="9">
                  <c:v>Физическая культура</c:v>
                </c:pt>
                <c:pt idx="10">
                  <c:v>Основы безопасности жизнедеятельности</c:v>
                </c:pt>
              </c:strCache>
            </c:strRef>
          </c:cat>
          <c:val>
            <c:numRef>
              <c:f>Лист1!$R$6:$R$16</c:f>
              <c:numCache>
                <c:formatCode>0%</c:formatCode>
                <c:ptCount val="11"/>
                <c:pt idx="0">
                  <c:v>0.37</c:v>
                </c:pt>
                <c:pt idx="1">
                  <c:v>0.64</c:v>
                </c:pt>
                <c:pt idx="2">
                  <c:v>0.28999999999999998</c:v>
                </c:pt>
                <c:pt idx="3">
                  <c:v>0.28999999999999998</c:v>
                </c:pt>
                <c:pt idx="4">
                  <c:v>0.49</c:v>
                </c:pt>
                <c:pt idx="5">
                  <c:v>0.68</c:v>
                </c:pt>
                <c:pt idx="6">
                  <c:v>0.65</c:v>
                </c:pt>
                <c:pt idx="7">
                  <c:v>0.41</c:v>
                </c:pt>
                <c:pt idx="8">
                  <c:v>0.34</c:v>
                </c:pt>
                <c:pt idx="9">
                  <c:v>0.96</c:v>
                </c:pt>
                <c:pt idx="10">
                  <c:v>0.75</c:v>
                </c:pt>
              </c:numCache>
            </c:numRef>
          </c:val>
        </c:ser>
        <c:ser>
          <c:idx val="1"/>
          <c:order val="1"/>
          <c:tx>
            <c:strRef>
              <c:f>Лист1!$S$5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Лист1!$Q$6:$Q$16</c:f>
              <c:strCache>
                <c:ptCount val="11"/>
                <c:pt idx="0">
                  <c:v>Русский язык</c:v>
                </c:pt>
                <c:pt idx="1">
                  <c:v>Литература</c:v>
                </c:pt>
                <c:pt idx="2">
                  <c:v>Иностранный язык (англ. язык)</c:v>
                </c:pt>
                <c:pt idx="3">
                  <c:v>Математика</c:v>
                </c:pt>
                <c:pt idx="4">
                  <c:v>Информатика</c:v>
                </c:pt>
                <c:pt idx="5">
                  <c:v>История</c:v>
                </c:pt>
                <c:pt idx="6">
                  <c:v>Обществознание</c:v>
                </c:pt>
                <c:pt idx="7">
                  <c:v>Химия</c:v>
                </c:pt>
                <c:pt idx="8">
                  <c:v>Биология</c:v>
                </c:pt>
                <c:pt idx="9">
                  <c:v>Физическая культура</c:v>
                </c:pt>
                <c:pt idx="10">
                  <c:v>Основы безопасности жизнедеятельности</c:v>
                </c:pt>
              </c:strCache>
            </c:strRef>
          </c:cat>
          <c:val>
            <c:numRef>
              <c:f>Лист1!$S$6:$S$16</c:f>
              <c:numCache>
                <c:formatCode>0.00%</c:formatCode>
                <c:ptCount val="11"/>
                <c:pt idx="0" formatCode="0%">
                  <c:v>0.37</c:v>
                </c:pt>
                <c:pt idx="1">
                  <c:v>0.59699999999999998</c:v>
                </c:pt>
                <c:pt idx="2" formatCode="0%">
                  <c:v>0.39</c:v>
                </c:pt>
                <c:pt idx="3" formatCode="0%">
                  <c:v>0.35</c:v>
                </c:pt>
                <c:pt idx="4" formatCode="0%">
                  <c:v>0.8</c:v>
                </c:pt>
                <c:pt idx="5">
                  <c:v>0.66100000000000003</c:v>
                </c:pt>
                <c:pt idx="6">
                  <c:v>0.73399999999999999</c:v>
                </c:pt>
                <c:pt idx="7" formatCode="0%">
                  <c:v>0.51</c:v>
                </c:pt>
                <c:pt idx="8">
                  <c:v>0.55400000000000005</c:v>
                </c:pt>
                <c:pt idx="9" formatCode="0%">
                  <c:v>0.98</c:v>
                </c:pt>
                <c:pt idx="10" formatCode="0%">
                  <c:v>0.78</c:v>
                </c:pt>
              </c:numCache>
            </c:numRef>
          </c:val>
        </c:ser>
        <c:ser>
          <c:idx val="2"/>
          <c:order val="2"/>
          <c:tx>
            <c:strRef>
              <c:f>Лист1!$T$5</c:f>
              <c:strCache>
                <c:ptCount val="1"/>
                <c:pt idx="0">
                  <c:v>2023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Лист1!$Q$6:$Q$16</c:f>
              <c:strCache>
                <c:ptCount val="11"/>
                <c:pt idx="0">
                  <c:v>Русский язык</c:v>
                </c:pt>
                <c:pt idx="1">
                  <c:v>Литература</c:v>
                </c:pt>
                <c:pt idx="2">
                  <c:v>Иностранный язык (англ. язык)</c:v>
                </c:pt>
                <c:pt idx="3">
                  <c:v>Математика</c:v>
                </c:pt>
                <c:pt idx="4">
                  <c:v>Информатика</c:v>
                </c:pt>
                <c:pt idx="5">
                  <c:v>История</c:v>
                </c:pt>
                <c:pt idx="6">
                  <c:v>Обществознание</c:v>
                </c:pt>
                <c:pt idx="7">
                  <c:v>Химия</c:v>
                </c:pt>
                <c:pt idx="8">
                  <c:v>Биология</c:v>
                </c:pt>
                <c:pt idx="9">
                  <c:v>Физическая культура</c:v>
                </c:pt>
                <c:pt idx="10">
                  <c:v>Основы безопасности жизнедеятельности</c:v>
                </c:pt>
              </c:strCache>
            </c:strRef>
          </c:cat>
          <c:val>
            <c:numRef>
              <c:f>Лист1!$T$6:$T$16</c:f>
              <c:numCache>
                <c:formatCode>0%</c:formatCode>
                <c:ptCount val="11"/>
                <c:pt idx="0">
                  <c:v>0.45</c:v>
                </c:pt>
                <c:pt idx="1">
                  <c:v>0.74</c:v>
                </c:pt>
                <c:pt idx="2">
                  <c:v>0.18</c:v>
                </c:pt>
                <c:pt idx="3">
                  <c:v>0.53</c:v>
                </c:pt>
                <c:pt idx="4">
                  <c:v>0.73</c:v>
                </c:pt>
                <c:pt idx="5">
                  <c:v>0.57999999999999996</c:v>
                </c:pt>
                <c:pt idx="6">
                  <c:v>0.43</c:v>
                </c:pt>
                <c:pt idx="7">
                  <c:v>0.2</c:v>
                </c:pt>
                <c:pt idx="8">
                  <c:v>0.3</c:v>
                </c:pt>
                <c:pt idx="9">
                  <c:v>0.9</c:v>
                </c:pt>
                <c:pt idx="10">
                  <c:v>0.91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-1292415312"/>
        <c:axId val="-1292414768"/>
        <c:axId val="0"/>
      </c:bar3DChart>
      <c:catAx>
        <c:axId val="-12924153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-1292414768"/>
        <c:crosses val="autoZero"/>
        <c:auto val="1"/>
        <c:lblAlgn val="ctr"/>
        <c:lblOffset val="100"/>
        <c:noMultiLvlLbl val="0"/>
      </c:catAx>
      <c:valAx>
        <c:axId val="-1292414768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-1292415312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Лист1!$E$29:$E$31</c:f>
              <c:numCache>
                <c:formatCode>0.00%</c:formatCode>
                <c:ptCount val="3"/>
                <c:pt idx="0" formatCode="0%">
                  <c:v>0.96</c:v>
                </c:pt>
                <c:pt idx="1">
                  <c:v>0.79600000000000004</c:v>
                </c:pt>
                <c:pt idx="2" formatCode="0%">
                  <c:v>0.92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1364870064"/>
        <c:axId val="-1364862992"/>
        <c:axId val="0"/>
      </c:bar3DChart>
      <c:catAx>
        <c:axId val="-1364870064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364862992"/>
        <c:crosses val="autoZero"/>
        <c:auto val="1"/>
        <c:lblAlgn val="ctr"/>
        <c:lblOffset val="100"/>
        <c:noMultiLvlLbl val="0"/>
      </c:catAx>
      <c:valAx>
        <c:axId val="-136486299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-1364870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Лист1!$D$30:$F$30</c:f>
              <c:numCache>
                <c:formatCode>0.00%</c:formatCode>
                <c:ptCount val="3"/>
                <c:pt idx="0" formatCode="0%">
                  <c:v>1</c:v>
                </c:pt>
                <c:pt idx="1">
                  <c:v>0.95299999999999996</c:v>
                </c:pt>
                <c:pt idx="2">
                  <c:v>0.86899999999999999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-1292418576"/>
        <c:axId val="-1292414224"/>
      </c:barChart>
      <c:catAx>
        <c:axId val="-1292418576"/>
        <c:scaling>
          <c:orientation val="minMax"/>
        </c:scaling>
        <c:delete val="0"/>
        <c:axPos val="b"/>
        <c:majorTickMark val="none"/>
        <c:minorTickMark val="none"/>
        <c:tickLblPos val="nextTo"/>
        <c:crossAx val="-1292414224"/>
        <c:crosses val="autoZero"/>
        <c:auto val="1"/>
        <c:lblAlgn val="ctr"/>
        <c:lblOffset val="100"/>
        <c:noMultiLvlLbl val="0"/>
      </c:catAx>
      <c:valAx>
        <c:axId val="-1292414224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spPr>
          <a:ln w="6350">
            <a:noFill/>
          </a:ln>
        </c:spPr>
        <c:crossAx val="-129241857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600" dirty="0" smtClean="0"/>
              <a:t>Русский язык</a:t>
            </a:r>
            <a:endParaRPr lang="ru-RU" sz="1600" dirty="0"/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4.7031811280228153E-2"/>
                  <c:y val="-6.9444444444444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5.2910787690256693E-2"/>
                  <c:y val="-6.4814814814814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7636929230085547E-2"/>
                  <c:y val="-6.4814814814814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Лист1!$M$32:$M$34</c:f>
              <c:numCache>
                <c:formatCode>0.00%</c:formatCode>
                <c:ptCount val="3"/>
                <c:pt idx="0">
                  <c:v>0.53500000000000003</c:v>
                </c:pt>
                <c:pt idx="1">
                  <c:v>0.53800000000000003</c:v>
                </c:pt>
                <c:pt idx="2" formatCode="0%">
                  <c:v>0.67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1292422384"/>
        <c:axId val="-1292426192"/>
        <c:axId val="0"/>
      </c:bar3DChart>
      <c:catAx>
        <c:axId val="-1292422384"/>
        <c:scaling>
          <c:orientation val="minMax"/>
        </c:scaling>
        <c:delete val="1"/>
        <c:axPos val="b"/>
        <c:majorTickMark val="none"/>
        <c:minorTickMark val="none"/>
        <c:tickLblPos val="none"/>
        <c:crossAx val="-1292426192"/>
        <c:crosses val="autoZero"/>
        <c:auto val="1"/>
        <c:lblAlgn val="ctr"/>
        <c:lblOffset val="100"/>
        <c:noMultiLvlLbl val="0"/>
      </c:catAx>
      <c:valAx>
        <c:axId val="-1292426192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one"/>
        <c:crossAx val="-12924223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600" dirty="0" smtClean="0"/>
              <a:t>Математика</a:t>
            </a:r>
            <a:endParaRPr lang="ru-RU" sz="1600" dirty="0"/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1.9444444444444445E-2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3888888888888888E-2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2222222222222223E-2"/>
                  <c:y val="-5.0925925925925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Лист1!$O$32:$O$34</c:f>
              <c:numCache>
                <c:formatCode>0.00%</c:formatCode>
                <c:ptCount val="3"/>
                <c:pt idx="0">
                  <c:v>0.85</c:v>
                </c:pt>
                <c:pt idx="1">
                  <c:v>0.53</c:v>
                </c:pt>
                <c:pt idx="2" formatCode="0%">
                  <c:v>0.78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1292428368"/>
        <c:axId val="-1292416944"/>
        <c:axId val="0"/>
      </c:bar3DChart>
      <c:catAx>
        <c:axId val="-1292428368"/>
        <c:scaling>
          <c:orientation val="minMax"/>
        </c:scaling>
        <c:delete val="0"/>
        <c:axPos val="b"/>
        <c:majorTickMark val="none"/>
        <c:minorTickMark val="none"/>
        <c:tickLblPos val="nextTo"/>
        <c:crossAx val="-1292416944"/>
        <c:crosses val="autoZero"/>
        <c:auto val="1"/>
        <c:lblAlgn val="ctr"/>
        <c:lblOffset val="100"/>
        <c:noMultiLvlLbl val="0"/>
      </c:catAx>
      <c:valAx>
        <c:axId val="-1292416944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one"/>
        <c:crossAx val="-12924283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Русский язык</a:t>
            </a:r>
            <a:endParaRPr lang="ru-RU" dirty="0"/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Лист1!$M$37:$M$39</c:f>
              <c:numCache>
                <c:formatCode>0%</c:formatCode>
                <c:ptCount val="3"/>
                <c:pt idx="0">
                  <c:v>0.42</c:v>
                </c:pt>
                <c:pt idx="1">
                  <c:v>0.39</c:v>
                </c:pt>
                <c:pt idx="2" formatCode="0.00%">
                  <c:v>0.375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1292427280"/>
        <c:axId val="-1292413680"/>
        <c:axId val="0"/>
      </c:bar3DChart>
      <c:catAx>
        <c:axId val="-1292427280"/>
        <c:scaling>
          <c:orientation val="minMax"/>
        </c:scaling>
        <c:delete val="1"/>
        <c:axPos val="b"/>
        <c:majorTickMark val="none"/>
        <c:minorTickMark val="none"/>
        <c:tickLblPos val="none"/>
        <c:crossAx val="-1292413680"/>
        <c:crosses val="autoZero"/>
        <c:auto val="1"/>
        <c:lblAlgn val="ctr"/>
        <c:lblOffset val="100"/>
        <c:noMultiLvlLbl val="0"/>
      </c:catAx>
      <c:valAx>
        <c:axId val="-129241368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one"/>
        <c:crossAx val="-12924272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Математика</a:t>
            </a:r>
            <a:endParaRPr lang="ru-RU" dirty="0"/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2.7777777777777804E-2"/>
                  <c:y val="-3.70370370370370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8.3333333333332829E-3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1111111111111112E-2"/>
                  <c:y val="-8.3333333333333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Лист1!$O$37:$O$39</c:f>
              <c:numCache>
                <c:formatCode>0%</c:formatCode>
                <c:ptCount val="3"/>
                <c:pt idx="0">
                  <c:v>0.46</c:v>
                </c:pt>
                <c:pt idx="1">
                  <c:v>0.54</c:v>
                </c:pt>
                <c:pt idx="2" formatCode="0.00%">
                  <c:v>0.38379999999999997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1292416400"/>
        <c:axId val="-1292421840"/>
        <c:axId val="0"/>
      </c:bar3DChart>
      <c:catAx>
        <c:axId val="-1292416400"/>
        <c:scaling>
          <c:orientation val="minMax"/>
        </c:scaling>
        <c:delete val="1"/>
        <c:axPos val="b"/>
        <c:majorTickMark val="none"/>
        <c:minorTickMark val="none"/>
        <c:tickLblPos val="none"/>
        <c:crossAx val="-1292421840"/>
        <c:crosses val="autoZero"/>
        <c:auto val="1"/>
        <c:lblAlgn val="ctr"/>
        <c:lblOffset val="100"/>
        <c:noMultiLvlLbl val="0"/>
      </c:catAx>
      <c:valAx>
        <c:axId val="-129242184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one"/>
        <c:crossAx val="-12924164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Лист1!$B$5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6.127789780948794E-2"/>
                  <c:y val="-3.91931760668567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8.2807970012821544E-2"/>
                  <c:y val="-3.26609800557139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4842391003846467E-2"/>
                  <c:y val="-2.28626860389997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Лист1!$C$4:$E$4</c:f>
              <c:strCache>
                <c:ptCount val="3"/>
                <c:pt idx="0">
                  <c:v>на "5"</c:v>
                </c:pt>
                <c:pt idx="1">
                  <c:v>на "4" и "5"</c:v>
                </c:pt>
                <c:pt idx="2">
                  <c:v>с одной "3"</c:v>
                </c:pt>
              </c:strCache>
            </c:strRef>
          </c:cat>
          <c:val>
            <c:numRef>
              <c:f>Лист1!$C$5:$E$5</c:f>
              <c:numCache>
                <c:formatCode>0%</c:formatCode>
                <c:ptCount val="3"/>
                <c:pt idx="0" formatCode="0.00%">
                  <c:v>9.7000000000000003E-2</c:v>
                </c:pt>
                <c:pt idx="1">
                  <c:v>0.37000000000000011</c:v>
                </c:pt>
                <c:pt idx="2">
                  <c:v>7.0000000000000021E-2</c:v>
                </c:pt>
              </c:numCache>
            </c:numRef>
          </c:val>
        </c:ser>
        <c:ser>
          <c:idx val="1"/>
          <c:order val="1"/>
          <c:tx>
            <c:strRef>
              <c:f>Лист1!$B$6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249275202051448E-2"/>
                  <c:y val="-2.93948820501425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4905434602307883E-2"/>
                  <c:y val="-4.57253720779995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-7.51202541281421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Лист1!$C$4:$E$4</c:f>
              <c:strCache>
                <c:ptCount val="3"/>
                <c:pt idx="0">
                  <c:v>на "5"</c:v>
                </c:pt>
                <c:pt idx="1">
                  <c:v>на "4" и "5"</c:v>
                </c:pt>
                <c:pt idx="2">
                  <c:v>с одной "3"</c:v>
                </c:pt>
              </c:strCache>
            </c:strRef>
          </c:cat>
          <c:val>
            <c:numRef>
              <c:f>Лист1!$C$6:$E$6</c:f>
              <c:numCache>
                <c:formatCode>0%</c:formatCode>
                <c:ptCount val="3"/>
                <c:pt idx="0" formatCode="0.00%">
                  <c:v>0.11600000000000002</c:v>
                </c:pt>
                <c:pt idx="1">
                  <c:v>0.4300000000000001</c:v>
                </c:pt>
                <c:pt idx="2" formatCode="0.00%">
                  <c:v>8.5000000000000006E-2</c:v>
                </c:pt>
              </c:numCache>
            </c:numRef>
          </c:val>
        </c:ser>
        <c:ser>
          <c:idx val="2"/>
          <c:order val="2"/>
          <c:tx>
            <c:strRef>
              <c:f>Лист1!$B$7</c:f>
              <c:strCache>
                <c:ptCount val="1"/>
                <c:pt idx="0">
                  <c:v>2023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1467028604872195E-2"/>
                  <c:y val="-6.5321960111427964E-3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/>
                      <a:t>9,40%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8154709804359326E-2"/>
                  <c:y val="-3.26609800557139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1530072203333604E-2"/>
                  <c:y val="-8.49185481448563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Лист1!$C$4:$E$4</c:f>
              <c:strCache>
                <c:ptCount val="3"/>
                <c:pt idx="0">
                  <c:v>на "5"</c:v>
                </c:pt>
                <c:pt idx="1">
                  <c:v>на "4" и "5"</c:v>
                </c:pt>
                <c:pt idx="2">
                  <c:v>с одной "3"</c:v>
                </c:pt>
              </c:strCache>
            </c:strRef>
          </c:cat>
          <c:val>
            <c:numRef>
              <c:f>Лист1!$C$7:$E$7</c:f>
              <c:numCache>
                <c:formatCode>0%</c:formatCode>
                <c:ptCount val="3"/>
                <c:pt idx="0" formatCode="0.00%">
                  <c:v>9.4000000000000028E-2</c:v>
                </c:pt>
                <c:pt idx="1">
                  <c:v>0.35000000000000009</c:v>
                </c:pt>
                <c:pt idx="2" formatCode="0.00%">
                  <c:v>4.1599999999999998E-2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-1329329808"/>
        <c:axId val="-1329327632"/>
        <c:axId val="0"/>
      </c:bar3DChart>
      <c:catAx>
        <c:axId val="-13293298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-1329327632"/>
        <c:crosses val="autoZero"/>
        <c:auto val="1"/>
        <c:lblAlgn val="ctr"/>
        <c:lblOffset val="100"/>
        <c:noMultiLvlLbl val="0"/>
      </c:catAx>
      <c:valAx>
        <c:axId val="-1329327632"/>
        <c:scaling>
          <c:orientation val="minMax"/>
        </c:scaling>
        <c:delete val="1"/>
        <c:axPos val="l"/>
        <c:numFmt formatCode="0.00%" sourceLinked="1"/>
        <c:majorTickMark val="out"/>
        <c:minorTickMark val="none"/>
        <c:tickLblPos val="none"/>
        <c:crossAx val="-1329329808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Лист1!$D$14</c:f>
              <c:strCache>
                <c:ptCount val="1"/>
                <c:pt idx="0">
                  <c:v>Количество учащихся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239099116491611E-2"/>
                  <c:y val="-9.611775105653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0239099116491611E-2"/>
                  <c:y val="-7.36902758100127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4.3369498106767745E-3"/>
                  <c:y val="-8.6505975950884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Лист1!$C$15:$C$17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Лист1!$D$15:$D$17</c:f>
              <c:numCache>
                <c:formatCode>General</c:formatCode>
                <c:ptCount val="3"/>
                <c:pt idx="0">
                  <c:v>355</c:v>
                </c:pt>
                <c:pt idx="1">
                  <c:v>365</c:v>
                </c:pt>
                <c:pt idx="2">
                  <c:v>357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1329321104"/>
        <c:axId val="-1329318384"/>
        <c:axId val="0"/>
      </c:bar3DChart>
      <c:catAx>
        <c:axId val="-1329321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-1329318384"/>
        <c:crosses val="autoZero"/>
        <c:auto val="1"/>
        <c:lblAlgn val="ctr"/>
        <c:lblOffset val="100"/>
        <c:noMultiLvlLbl val="0"/>
      </c:catAx>
      <c:valAx>
        <c:axId val="-13293183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-13293211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Лист1!$F$5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091434765884749E-17"/>
                  <c:y val="-5.46901465868180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9994422253409569E-2"/>
                  <c:y val="-1.03746642529914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4281730181006874E-3"/>
                  <c:y val="-4.861346363272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Лист1!$G$4:$I$4</c:f>
              <c:strCache>
                <c:ptCount val="3"/>
                <c:pt idx="0">
                  <c:v>на "5"</c:v>
                </c:pt>
                <c:pt idx="1">
                  <c:v>на "4" и "5"</c:v>
                </c:pt>
                <c:pt idx="2">
                  <c:v>с одной "3"</c:v>
                </c:pt>
              </c:strCache>
            </c:strRef>
          </c:cat>
          <c:val>
            <c:numRef>
              <c:f>Лист1!$G$5:$I$5</c:f>
              <c:numCache>
                <c:formatCode>0%</c:formatCode>
                <c:ptCount val="3"/>
                <c:pt idx="0" formatCode="0.00%">
                  <c:v>4.0000000000000008E-2</c:v>
                </c:pt>
                <c:pt idx="1">
                  <c:v>0.26</c:v>
                </c:pt>
                <c:pt idx="2">
                  <c:v>0.05</c:v>
                </c:pt>
              </c:numCache>
            </c:numRef>
          </c:val>
        </c:ser>
        <c:ser>
          <c:idx val="1"/>
          <c:order val="1"/>
          <c:tx>
            <c:strRef>
              <c:f>Лист1!$F$6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856624923530896E-2"/>
                  <c:y val="-6.9881853972045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1425384144805499E-2"/>
                  <c:y val="-1.29683303162393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-8.20352198802271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Лист1!$G$4:$I$4</c:f>
              <c:strCache>
                <c:ptCount val="3"/>
                <c:pt idx="0">
                  <c:v>на "5"</c:v>
                </c:pt>
                <c:pt idx="1">
                  <c:v>на "4" и "5"</c:v>
                </c:pt>
                <c:pt idx="2">
                  <c:v>с одной "3"</c:v>
                </c:pt>
              </c:strCache>
            </c:strRef>
          </c:cat>
          <c:val>
            <c:numRef>
              <c:f>Лист1!$G$6:$I$6</c:f>
              <c:numCache>
                <c:formatCode>0.00%</c:formatCode>
                <c:ptCount val="3"/>
                <c:pt idx="0">
                  <c:v>4.8000000000000001E-2</c:v>
                </c:pt>
                <c:pt idx="1">
                  <c:v>0.27800000000000002</c:v>
                </c:pt>
                <c:pt idx="2">
                  <c:v>5.9000000000000004E-2</c:v>
                </c:pt>
              </c:numCache>
            </c:numRef>
          </c:val>
        </c:ser>
        <c:ser>
          <c:idx val="2"/>
          <c:order val="2"/>
          <c:tx>
            <c:strRef>
              <c:f>Лист1!$F$7</c:f>
              <c:strCache>
                <c:ptCount val="1"/>
                <c:pt idx="0">
                  <c:v>2023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1417017524919934E-2"/>
                  <c:y val="-6.38051710179544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9994422253409621E-2"/>
                  <c:y val="-5.18733212649574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856624923530904E-2"/>
                  <c:y val="-7.29201954490907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Лист1!$G$4:$I$4</c:f>
              <c:strCache>
                <c:ptCount val="3"/>
                <c:pt idx="0">
                  <c:v>на "5"</c:v>
                </c:pt>
                <c:pt idx="1">
                  <c:v>на "4" и "5"</c:v>
                </c:pt>
                <c:pt idx="2">
                  <c:v>с одной "3"</c:v>
                </c:pt>
              </c:strCache>
            </c:strRef>
          </c:cat>
          <c:val>
            <c:numRef>
              <c:f>Лист1!$G$7:$I$7</c:f>
              <c:numCache>
                <c:formatCode>0%</c:formatCode>
                <c:ptCount val="3"/>
                <c:pt idx="0" formatCode="0.00%">
                  <c:v>1.1200000000000002E-2</c:v>
                </c:pt>
                <c:pt idx="1">
                  <c:v>0.18000000000000002</c:v>
                </c:pt>
                <c:pt idx="2" formatCode="0.00%">
                  <c:v>7.8000000000000014E-2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-1329327088"/>
        <c:axId val="-1329329264"/>
        <c:axId val="0"/>
      </c:bar3DChart>
      <c:catAx>
        <c:axId val="-13293270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-1329329264"/>
        <c:crosses val="autoZero"/>
        <c:auto val="1"/>
        <c:lblAlgn val="ctr"/>
        <c:lblOffset val="100"/>
        <c:noMultiLvlLbl val="0"/>
      </c:catAx>
      <c:valAx>
        <c:axId val="-1329329264"/>
        <c:scaling>
          <c:orientation val="minMax"/>
        </c:scaling>
        <c:delete val="1"/>
        <c:axPos val="l"/>
        <c:numFmt formatCode="0.00%" sourceLinked="1"/>
        <c:majorTickMark val="out"/>
        <c:minorTickMark val="none"/>
        <c:tickLblPos val="none"/>
        <c:crossAx val="-1329327088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Лист1!$D$20</c:f>
              <c:strCache>
                <c:ptCount val="1"/>
                <c:pt idx="0">
                  <c:v>Количество учащихся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Лист1!$C$21:$C$23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Лист1!$D$21:$D$23</c:f>
              <c:numCache>
                <c:formatCode>General</c:formatCode>
                <c:ptCount val="3"/>
                <c:pt idx="0">
                  <c:v>75</c:v>
                </c:pt>
                <c:pt idx="1">
                  <c:v>62</c:v>
                </c:pt>
                <c:pt idx="2">
                  <c:v>49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1329328720"/>
        <c:axId val="-1329323824"/>
      </c:barChart>
      <c:catAx>
        <c:axId val="-1329328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-1329323824"/>
        <c:crosses val="autoZero"/>
        <c:auto val="1"/>
        <c:lblAlgn val="ctr"/>
        <c:lblOffset val="100"/>
        <c:noMultiLvlLbl val="0"/>
      </c:catAx>
      <c:valAx>
        <c:axId val="-132932382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-13293287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Лист1!$C$5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1.4575974570318901E-3"/>
                  <c:y val="-3.88295170181941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5.8303898281275605E-3"/>
                  <c:y val="-8.96065777342941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-4.1816285348736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728622439563648E-2"/>
                      <c:h val="3.9516500780823714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Лист1!$D$4:$F$4</c:f>
              <c:strCache>
                <c:ptCount val="3"/>
                <c:pt idx="0">
                  <c:v>на "5"</c:v>
                </c:pt>
                <c:pt idx="1">
                  <c:v>на "4" и "5"</c:v>
                </c:pt>
                <c:pt idx="2">
                  <c:v>с одной "3"</c:v>
                </c:pt>
              </c:strCache>
            </c:strRef>
          </c:cat>
          <c:val>
            <c:numRef>
              <c:f>Лист1!$D$5:$F$5</c:f>
              <c:numCache>
                <c:formatCode>0%</c:formatCode>
                <c:ptCount val="3"/>
                <c:pt idx="0" formatCode="0.00%">
                  <c:v>2.5999999999999999E-2</c:v>
                </c:pt>
                <c:pt idx="1">
                  <c:v>0.25</c:v>
                </c:pt>
                <c:pt idx="2">
                  <c:v>0.08</c:v>
                </c:pt>
              </c:numCache>
            </c:numRef>
          </c:val>
        </c:ser>
        <c:ser>
          <c:idx val="1"/>
          <c:order val="1"/>
          <c:tx>
            <c:strRef>
              <c:f>Лист1!$C$6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8.745584742191153E-3"/>
                  <c:y val="-7.16852621874353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-4.48032888671470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5.8303898281273463E-3"/>
                  <c:y val="-5.37639466405764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Лист1!$D$4:$F$4</c:f>
              <c:strCache>
                <c:ptCount val="3"/>
                <c:pt idx="0">
                  <c:v>на "5"</c:v>
                </c:pt>
                <c:pt idx="1">
                  <c:v>на "4" и "5"</c:v>
                </c:pt>
                <c:pt idx="2">
                  <c:v>с одной "3"</c:v>
                </c:pt>
              </c:strCache>
            </c:strRef>
          </c:cat>
          <c:val>
            <c:numRef>
              <c:f>Лист1!$D$6:$F$6</c:f>
              <c:numCache>
                <c:formatCode>0.00%</c:formatCode>
                <c:ptCount val="3"/>
                <c:pt idx="0" formatCode="0%">
                  <c:v>7.3999999999999996E-2</c:v>
                </c:pt>
                <c:pt idx="1">
                  <c:v>0.33500000000000002</c:v>
                </c:pt>
                <c:pt idx="2">
                  <c:v>8.3000000000000004E-2</c:v>
                </c:pt>
              </c:numCache>
            </c:numRef>
          </c:val>
        </c:ser>
        <c:ser>
          <c:idx val="2"/>
          <c:order val="2"/>
          <c:tx>
            <c:strRef>
              <c:f>Лист1!$C$7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3321559312509812E-2"/>
                  <c:y val="-4.18164029426706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3118377113286769E-2"/>
                  <c:y val="-3.88295170181941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8948766941414223E-2"/>
                  <c:y val="-6.5711490338482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Лист1!$D$4:$F$4</c:f>
              <c:strCache>
                <c:ptCount val="3"/>
                <c:pt idx="0">
                  <c:v>на "5"</c:v>
                </c:pt>
                <c:pt idx="1">
                  <c:v>на "4" и "5"</c:v>
                </c:pt>
                <c:pt idx="2">
                  <c:v>с одной "3"</c:v>
                </c:pt>
              </c:strCache>
            </c:strRef>
          </c:cat>
          <c:val>
            <c:numRef>
              <c:f>Лист1!$D$7:$F$7</c:f>
              <c:numCache>
                <c:formatCode>0%</c:formatCode>
                <c:ptCount val="3"/>
                <c:pt idx="0">
                  <c:v>0.04</c:v>
                </c:pt>
                <c:pt idx="1">
                  <c:v>0.22</c:v>
                </c:pt>
                <c:pt idx="2" formatCode="0.00%">
                  <c:v>6.1199999999999997E-2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1364865712"/>
        <c:axId val="-1364865168"/>
        <c:axId val="0"/>
      </c:bar3DChart>
      <c:catAx>
        <c:axId val="-1364865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364865168"/>
        <c:crosses val="autoZero"/>
        <c:auto val="1"/>
        <c:lblAlgn val="ctr"/>
        <c:lblOffset val="100"/>
        <c:noMultiLvlLbl val="0"/>
      </c:catAx>
      <c:valAx>
        <c:axId val="-1364865168"/>
        <c:scaling>
          <c:orientation val="minMax"/>
        </c:scaling>
        <c:delete val="0"/>
        <c:axPos val="l"/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364865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Лист1!$P$16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168474905338387E-2"/>
                  <c:y val="-7.298039681414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4.0478198232983223E-2"/>
                  <c:y val="-4.86535978760980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6021698864060642E-2"/>
                  <c:y val="-3.95310482743296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Лист1!$Q$15:$S$15</c:f>
              <c:strCache>
                <c:ptCount val="3"/>
                <c:pt idx="0">
                  <c:v>на "5"</c:v>
                </c:pt>
                <c:pt idx="1">
                  <c:v>на "4" и "5"</c:v>
                </c:pt>
                <c:pt idx="2">
                  <c:v>с одной "3"</c:v>
                </c:pt>
              </c:strCache>
            </c:strRef>
          </c:cat>
          <c:val>
            <c:numRef>
              <c:f>Лист1!$Q$16:$S$16</c:f>
              <c:numCache>
                <c:formatCode>0.00%</c:formatCode>
                <c:ptCount val="3"/>
                <c:pt idx="0">
                  <c:v>6.3E-2</c:v>
                </c:pt>
                <c:pt idx="1">
                  <c:v>0.30700000000000005</c:v>
                </c:pt>
                <c:pt idx="2">
                  <c:v>6.2000000000000006E-2</c:v>
                </c:pt>
              </c:numCache>
            </c:numRef>
          </c:val>
        </c:ser>
        <c:ser>
          <c:idx val="1"/>
          <c:order val="1"/>
          <c:tx>
            <c:strRef>
              <c:f>Лист1!$P$17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3369498106767745E-3"/>
                  <c:y val="-6.68986970796348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0119549558245752E-2"/>
                  <c:y val="-4.56127480088419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4456499368922582E-3"/>
                  <c:y val="-1.52042493362806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Лист1!$Q$15:$S$15</c:f>
              <c:strCache>
                <c:ptCount val="3"/>
                <c:pt idx="0">
                  <c:v>на "5"</c:v>
                </c:pt>
                <c:pt idx="1">
                  <c:v>на "4" и "5"</c:v>
                </c:pt>
                <c:pt idx="2">
                  <c:v>с одной "3"</c:v>
                </c:pt>
              </c:strCache>
            </c:strRef>
          </c:cat>
          <c:val>
            <c:numRef>
              <c:f>Лист1!$Q$17:$S$17</c:f>
              <c:numCache>
                <c:formatCode>0.00%</c:formatCode>
                <c:ptCount val="3"/>
                <c:pt idx="0">
                  <c:v>7.3999999999999996E-2</c:v>
                </c:pt>
                <c:pt idx="1">
                  <c:v>0.33500000000000008</c:v>
                </c:pt>
                <c:pt idx="2">
                  <c:v>8.3000000000000018E-2</c:v>
                </c:pt>
              </c:numCache>
            </c:numRef>
          </c:val>
        </c:ser>
        <c:ser>
          <c:idx val="2"/>
          <c:order val="2"/>
          <c:tx>
            <c:strRef>
              <c:f>Лист1!$P$18</c:f>
              <c:strCache>
                <c:ptCount val="1"/>
                <c:pt idx="0">
                  <c:v>2023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673899621353549E-3"/>
                  <c:y val="-6.99395469468909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8793449179599353E-2"/>
                  <c:y val="-7.298039681414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0239099116491611E-2"/>
                  <c:y val="-3.95310482743296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Лист1!$Q$15:$S$15</c:f>
              <c:strCache>
                <c:ptCount val="3"/>
                <c:pt idx="0">
                  <c:v>на "5"</c:v>
                </c:pt>
                <c:pt idx="1">
                  <c:v>на "4" и "5"</c:v>
                </c:pt>
                <c:pt idx="2">
                  <c:v>с одной "3"</c:v>
                </c:pt>
              </c:strCache>
            </c:strRef>
          </c:cat>
          <c:val>
            <c:numRef>
              <c:f>Лист1!$Q$18:$S$18</c:f>
              <c:numCache>
                <c:formatCode>0%</c:formatCode>
                <c:ptCount val="3"/>
                <c:pt idx="0" formatCode="0.00%">
                  <c:v>4.5999999999999999E-2</c:v>
                </c:pt>
                <c:pt idx="1">
                  <c:v>0.25</c:v>
                </c:pt>
                <c:pt idx="2" formatCode="0.00%">
                  <c:v>6.2000000000000006E-2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-1329322736"/>
        <c:axId val="-1329320016"/>
        <c:axId val="0"/>
      </c:bar3DChart>
      <c:catAx>
        <c:axId val="-13293227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-1329320016"/>
        <c:crosses val="autoZero"/>
        <c:auto val="1"/>
        <c:lblAlgn val="ctr"/>
        <c:lblOffset val="100"/>
        <c:noMultiLvlLbl val="0"/>
      </c:catAx>
      <c:valAx>
        <c:axId val="-1329320016"/>
        <c:scaling>
          <c:orientation val="minMax"/>
        </c:scaling>
        <c:delete val="1"/>
        <c:axPos val="l"/>
        <c:numFmt formatCode="0.00%" sourceLinked="1"/>
        <c:majorTickMark val="out"/>
        <c:minorTickMark val="none"/>
        <c:tickLblPos val="none"/>
        <c:crossAx val="-1329322736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24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Лист1!$D$5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1">
                <a:tint val="95000"/>
              </a:schemeClr>
            </a:solidFill>
            <a:ln>
              <a:noFill/>
            </a:ln>
            <a:effectLst>
              <a:outerShdw blurRad="50800" dist="25400" dir="5400000" rotWithShape="0">
                <a:srgbClr val="000000">
                  <a:alpha val="45000"/>
                </a:srgbClr>
              </a:outerShdw>
            </a:effectLst>
            <a:scene3d>
              <a:camera prst="orthographicFront" fov="0">
                <a:rot lat="0" lon="0" rev="0"/>
              </a:camera>
              <a:lightRig rig="threePt" dir="t">
                <a:rot lat="0" lon="0" rev="0"/>
              </a:lightRig>
            </a:scene3d>
            <a:sp3d prstMaterial="matte">
              <a:bevelT w="0" h="0"/>
              <a:contourClr>
                <a:scrgbClr r="0" g="0" b="0">
                  <a:shade val="70000"/>
                  <a:satMod val="105000"/>
                </a:scrgb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Лист1!$C$6:$C$13</c:f>
              <c:strCache>
                <c:ptCount val="8"/>
                <c:pt idx="0">
                  <c:v>Русский язык</c:v>
                </c:pt>
                <c:pt idx="1">
                  <c:v>Литературное чтение</c:v>
                </c:pt>
                <c:pt idx="2">
                  <c:v>Математика</c:v>
                </c:pt>
                <c:pt idx="3">
                  <c:v>Иностранный язык</c:v>
                </c:pt>
                <c:pt idx="4">
                  <c:v>Окружающий мир</c:v>
                </c:pt>
                <c:pt idx="5">
                  <c:v>Музыка </c:v>
                </c:pt>
                <c:pt idx="6">
                  <c:v>Изобразительное искусство</c:v>
                </c:pt>
                <c:pt idx="7">
                  <c:v>Технология</c:v>
                </c:pt>
              </c:strCache>
            </c:strRef>
          </c:cat>
          <c:val>
            <c:numRef>
              <c:f>Лист1!$D$6:$D$13</c:f>
              <c:numCache>
                <c:formatCode>0%</c:formatCode>
                <c:ptCount val="8"/>
                <c:pt idx="0">
                  <c:v>0.52</c:v>
                </c:pt>
                <c:pt idx="1">
                  <c:v>0.57999999999999996</c:v>
                </c:pt>
                <c:pt idx="2">
                  <c:v>0.51</c:v>
                </c:pt>
                <c:pt idx="3">
                  <c:v>0.61</c:v>
                </c:pt>
                <c:pt idx="4">
                  <c:v>0.57999999999999996</c:v>
                </c:pt>
                <c:pt idx="5">
                  <c:v>0.98</c:v>
                </c:pt>
                <c:pt idx="6">
                  <c:v>0.48</c:v>
                </c:pt>
                <c:pt idx="7" formatCode="0.00%">
                  <c:v>0.72499999999999998</c:v>
                </c:pt>
              </c:numCache>
            </c:numRef>
          </c:val>
        </c:ser>
        <c:ser>
          <c:idx val="1"/>
          <c:order val="1"/>
          <c:tx>
            <c:strRef>
              <c:f>Лист1!$E$5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>
                <a:tint val="95000"/>
              </a:schemeClr>
            </a:solidFill>
            <a:ln>
              <a:noFill/>
            </a:ln>
            <a:effectLst>
              <a:outerShdw blurRad="50800" dist="25400" dir="5400000" rotWithShape="0">
                <a:srgbClr val="000000">
                  <a:alpha val="45000"/>
                </a:srgbClr>
              </a:outerShdw>
            </a:effectLst>
            <a:scene3d>
              <a:camera prst="orthographicFront" fov="0">
                <a:rot lat="0" lon="0" rev="0"/>
              </a:camera>
              <a:lightRig rig="threePt" dir="t">
                <a:rot lat="0" lon="0" rev="0"/>
              </a:lightRig>
            </a:scene3d>
            <a:sp3d prstMaterial="matte">
              <a:bevelT w="0" h="0"/>
              <a:contourClr>
                <a:scrgbClr r="0" g="0" b="0">
                  <a:shade val="70000"/>
                  <a:satMod val="105000"/>
                </a:scrgbClr>
              </a:contourClr>
            </a:sp3d>
          </c:spPr>
          <c:invertIfNegative val="0"/>
          <c:dLbls>
            <c:dLbl>
              <c:idx val="0"/>
              <c:layout>
                <c:manualLayout>
                  <c:x val="-1.4338968472672917E-3"/>
                  <c:y val="-3.15196778341464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4.3016905418018754E-3"/>
                  <c:y val="-0.107166904636097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-6.61913234517075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577286531994021E-2"/>
                  <c:y val="-3.15196778341464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4338968472671866E-3"/>
                  <c:y val="-9.14070657190246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2905071625405625E-2"/>
                  <c:y val="-2.83677100507317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1.4338968472673969E-3"/>
                  <c:y val="-0.138686582470244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Лист1!$C$6:$C$13</c:f>
              <c:strCache>
                <c:ptCount val="8"/>
                <c:pt idx="0">
                  <c:v>Русский язык</c:v>
                </c:pt>
                <c:pt idx="1">
                  <c:v>Литературное чтение</c:v>
                </c:pt>
                <c:pt idx="2">
                  <c:v>Математика</c:v>
                </c:pt>
                <c:pt idx="3">
                  <c:v>Иностранный язык</c:v>
                </c:pt>
                <c:pt idx="4">
                  <c:v>Окружающий мир</c:v>
                </c:pt>
                <c:pt idx="5">
                  <c:v>Музыка </c:v>
                </c:pt>
                <c:pt idx="6">
                  <c:v>Изобразительное искусство</c:v>
                </c:pt>
                <c:pt idx="7">
                  <c:v>Технология</c:v>
                </c:pt>
              </c:strCache>
            </c:strRef>
          </c:cat>
          <c:val>
            <c:numRef>
              <c:f>Лист1!$E$6:$E$13</c:f>
              <c:numCache>
                <c:formatCode>0.00%</c:formatCode>
                <c:ptCount val="8"/>
                <c:pt idx="0" formatCode="0%">
                  <c:v>0.55000000000000004</c:v>
                </c:pt>
                <c:pt idx="1">
                  <c:v>0.45500000000000002</c:v>
                </c:pt>
                <c:pt idx="2">
                  <c:v>0.51</c:v>
                </c:pt>
                <c:pt idx="3" formatCode="0%">
                  <c:v>0.68</c:v>
                </c:pt>
                <c:pt idx="4" formatCode="0%">
                  <c:v>0.54</c:v>
                </c:pt>
                <c:pt idx="5" formatCode="0%">
                  <c:v>0.82</c:v>
                </c:pt>
                <c:pt idx="6" formatCode="0%">
                  <c:v>0.6</c:v>
                </c:pt>
                <c:pt idx="7" formatCode="0%">
                  <c:v>0.64</c:v>
                </c:pt>
              </c:numCache>
            </c:numRef>
          </c:val>
        </c:ser>
        <c:ser>
          <c:idx val="2"/>
          <c:order val="2"/>
          <c:tx>
            <c:strRef>
              <c:f>Лист1!$F$5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3">
                <a:tint val="95000"/>
              </a:schemeClr>
            </a:solidFill>
            <a:ln>
              <a:noFill/>
            </a:ln>
            <a:effectLst>
              <a:outerShdw blurRad="50800" dist="25400" dir="5400000" rotWithShape="0">
                <a:srgbClr val="000000">
                  <a:alpha val="45000"/>
                </a:srgbClr>
              </a:outerShdw>
            </a:effectLst>
            <a:scene3d>
              <a:camera prst="orthographicFront" fov="0">
                <a:rot lat="0" lon="0" rev="0"/>
              </a:camera>
              <a:lightRig rig="threePt" dir="t">
                <a:rot lat="0" lon="0" rev="0"/>
              </a:lightRig>
            </a:scene3d>
            <a:sp3d prstMaterial="matte">
              <a:bevelT w="0" h="0"/>
              <a:contourClr>
                <a:scrgbClr r="0" g="0" b="0">
                  <a:shade val="70000"/>
                  <a:satMod val="105000"/>
                </a:scrgbClr>
              </a:contourClr>
            </a:sp3d>
          </c:spPr>
          <c:invertIfNegative val="0"/>
          <c:dLbls>
            <c:dLbl>
              <c:idx val="0"/>
              <c:layout>
                <c:manualLayout>
                  <c:x val="2.8677936945345835E-3"/>
                  <c:y val="-0.116622807986341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2942349556276616E-2"/>
                  <c:y val="-0.10086296906926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0074555861742085E-2"/>
                  <c:y val="-4.41275489678050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5.735587389069167E-3"/>
                  <c:y val="-4.41275489678050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3.2979627487147709E-2"/>
                  <c:y val="-2.5215742267317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2.8677936945345835E-3"/>
                  <c:y val="-0.132382646903415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2.2942349556276668E-2"/>
                  <c:y val="-9.77110012858539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Лист1!$C$6:$C$13</c:f>
              <c:strCache>
                <c:ptCount val="8"/>
                <c:pt idx="0">
                  <c:v>Русский язык</c:v>
                </c:pt>
                <c:pt idx="1">
                  <c:v>Литературное чтение</c:v>
                </c:pt>
                <c:pt idx="2">
                  <c:v>Математика</c:v>
                </c:pt>
                <c:pt idx="3">
                  <c:v>Иностранный язык</c:v>
                </c:pt>
                <c:pt idx="4">
                  <c:v>Окружающий мир</c:v>
                </c:pt>
                <c:pt idx="5">
                  <c:v>Музыка </c:v>
                </c:pt>
                <c:pt idx="6">
                  <c:v>Изобразительное искусство</c:v>
                </c:pt>
                <c:pt idx="7">
                  <c:v>Технология</c:v>
                </c:pt>
              </c:strCache>
            </c:strRef>
          </c:cat>
          <c:val>
            <c:numRef>
              <c:f>Лист1!$F$6:$F$13</c:f>
              <c:numCache>
                <c:formatCode>0.00%</c:formatCode>
                <c:ptCount val="8"/>
                <c:pt idx="0">
                  <c:v>0.433</c:v>
                </c:pt>
                <c:pt idx="1">
                  <c:v>0.60329999999999995</c:v>
                </c:pt>
                <c:pt idx="2">
                  <c:v>0.51270000000000004</c:v>
                </c:pt>
                <c:pt idx="3">
                  <c:v>0.69699999999999995</c:v>
                </c:pt>
                <c:pt idx="4">
                  <c:v>0.52259999999999995</c:v>
                </c:pt>
                <c:pt idx="5">
                  <c:v>0.74370000000000003</c:v>
                </c:pt>
                <c:pt idx="6">
                  <c:v>0.52139999999999997</c:v>
                </c:pt>
                <c:pt idx="7">
                  <c:v>0.65369999999999995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1364869520"/>
        <c:axId val="-1364873872"/>
        <c:axId val="0"/>
      </c:bar3DChart>
      <c:catAx>
        <c:axId val="-13648695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364873872"/>
        <c:crosses val="autoZero"/>
        <c:auto val="1"/>
        <c:lblAlgn val="ctr"/>
        <c:lblOffset val="100"/>
        <c:noMultiLvlLbl val="0"/>
      </c:catAx>
      <c:valAx>
        <c:axId val="-1364873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364869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1940581283318248E-2"/>
          <c:y val="0.1110795372119735"/>
          <c:w val="0.95805941871668177"/>
          <c:h val="0.5081838266541736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Лист1!$K$5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Лист1!$J$6:$J$20</c:f>
              <c:strCache>
                <c:ptCount val="15"/>
                <c:pt idx="0">
                  <c:v>Русский язык</c:v>
                </c:pt>
                <c:pt idx="1">
                  <c:v>Литература</c:v>
                </c:pt>
                <c:pt idx="2">
                  <c:v>Иностранный язык (англ. язык)</c:v>
                </c:pt>
                <c:pt idx="3">
                  <c:v>Математика</c:v>
                </c:pt>
                <c:pt idx="4">
                  <c:v>Информатика</c:v>
                </c:pt>
                <c:pt idx="5">
                  <c:v>История России. Всеобщая история.</c:v>
                </c:pt>
                <c:pt idx="6">
                  <c:v>Обществознание</c:v>
                </c:pt>
                <c:pt idx="7">
                  <c:v>Физика</c:v>
                </c:pt>
                <c:pt idx="8">
                  <c:v>Химия</c:v>
                </c:pt>
                <c:pt idx="9">
                  <c:v>Биология</c:v>
                </c:pt>
                <c:pt idx="10">
                  <c:v>Музыка</c:v>
                </c:pt>
                <c:pt idx="11">
                  <c:v>Изобразительное искусство</c:v>
                </c:pt>
                <c:pt idx="12">
                  <c:v>Технология</c:v>
                </c:pt>
                <c:pt idx="13">
                  <c:v>ОБЖ</c:v>
                </c:pt>
                <c:pt idx="14">
                  <c:v>Физическая культура</c:v>
                </c:pt>
              </c:strCache>
            </c:strRef>
          </c:cat>
          <c:val>
            <c:numRef>
              <c:f>Лист1!$K$6:$K$20</c:f>
              <c:numCache>
                <c:formatCode>0.00%</c:formatCode>
                <c:ptCount val="15"/>
                <c:pt idx="0">
                  <c:v>0.36499999999999999</c:v>
                </c:pt>
                <c:pt idx="1">
                  <c:v>0.46100000000000002</c:v>
                </c:pt>
                <c:pt idx="2">
                  <c:v>0.50900000000000001</c:v>
                </c:pt>
                <c:pt idx="3">
                  <c:v>0.36599999999999999</c:v>
                </c:pt>
                <c:pt idx="4" formatCode="0%">
                  <c:v>0.28999999999999998</c:v>
                </c:pt>
                <c:pt idx="5">
                  <c:v>0.48499999999999999</c:v>
                </c:pt>
                <c:pt idx="6">
                  <c:v>0.56799999999999995</c:v>
                </c:pt>
                <c:pt idx="7">
                  <c:v>0.185</c:v>
                </c:pt>
                <c:pt idx="8" formatCode="0%">
                  <c:v>0.38</c:v>
                </c:pt>
                <c:pt idx="9">
                  <c:v>0.255</c:v>
                </c:pt>
                <c:pt idx="10">
                  <c:v>0.86599999999999999</c:v>
                </c:pt>
                <c:pt idx="11">
                  <c:v>0.71499999999999997</c:v>
                </c:pt>
                <c:pt idx="12">
                  <c:v>0.496</c:v>
                </c:pt>
                <c:pt idx="13" formatCode="0%">
                  <c:v>0.46</c:v>
                </c:pt>
                <c:pt idx="14">
                  <c:v>0.621</c:v>
                </c:pt>
              </c:numCache>
            </c:numRef>
          </c:val>
        </c:ser>
        <c:ser>
          <c:idx val="1"/>
          <c:order val="1"/>
          <c:tx>
            <c:strRef>
              <c:f>Лист1!$L$5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dLbls>
            <c:dLbl>
              <c:idx val="7"/>
              <c:layout>
                <c:manualLayout>
                  <c:x val="0"/>
                  <c:y val="-2.34784312710520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Лист1!$J$6:$J$20</c:f>
              <c:strCache>
                <c:ptCount val="15"/>
                <c:pt idx="0">
                  <c:v>Русский язык</c:v>
                </c:pt>
                <c:pt idx="1">
                  <c:v>Литература</c:v>
                </c:pt>
                <c:pt idx="2">
                  <c:v>Иностранный язык (англ. язык)</c:v>
                </c:pt>
                <c:pt idx="3">
                  <c:v>Математика</c:v>
                </c:pt>
                <c:pt idx="4">
                  <c:v>Информатика</c:v>
                </c:pt>
                <c:pt idx="5">
                  <c:v>История России. Всеобщая история.</c:v>
                </c:pt>
                <c:pt idx="6">
                  <c:v>Обществознание</c:v>
                </c:pt>
                <c:pt idx="7">
                  <c:v>Физика</c:v>
                </c:pt>
                <c:pt idx="8">
                  <c:v>Химия</c:v>
                </c:pt>
                <c:pt idx="9">
                  <c:v>Биология</c:v>
                </c:pt>
                <c:pt idx="10">
                  <c:v>Музыка</c:v>
                </c:pt>
                <c:pt idx="11">
                  <c:v>Изобразительное искусство</c:v>
                </c:pt>
                <c:pt idx="12">
                  <c:v>Технология</c:v>
                </c:pt>
                <c:pt idx="13">
                  <c:v>ОБЖ</c:v>
                </c:pt>
                <c:pt idx="14">
                  <c:v>Физическая культура</c:v>
                </c:pt>
              </c:strCache>
            </c:strRef>
          </c:cat>
          <c:val>
            <c:numRef>
              <c:f>Лист1!$L$6:$L$20</c:f>
              <c:numCache>
                <c:formatCode>0.00%</c:formatCode>
                <c:ptCount val="15"/>
                <c:pt idx="0">
                  <c:v>0.45300000000000001</c:v>
                </c:pt>
                <c:pt idx="1">
                  <c:v>0.64800000000000002</c:v>
                </c:pt>
                <c:pt idx="2">
                  <c:v>0.35599999999999998</c:v>
                </c:pt>
                <c:pt idx="3">
                  <c:v>0.27800000000000002</c:v>
                </c:pt>
                <c:pt idx="4">
                  <c:v>0.26400000000000001</c:v>
                </c:pt>
                <c:pt idx="5">
                  <c:v>0.59699999999999998</c:v>
                </c:pt>
                <c:pt idx="6">
                  <c:v>0.57499999999999996</c:v>
                </c:pt>
                <c:pt idx="7">
                  <c:v>0.28199999999999997</c:v>
                </c:pt>
                <c:pt idx="8">
                  <c:v>0.32500000000000001</c:v>
                </c:pt>
                <c:pt idx="9">
                  <c:v>0.21299999999999999</c:v>
                </c:pt>
                <c:pt idx="10">
                  <c:v>0.871</c:v>
                </c:pt>
                <c:pt idx="11">
                  <c:v>0.90600000000000003</c:v>
                </c:pt>
                <c:pt idx="12" formatCode="0%">
                  <c:v>0.87</c:v>
                </c:pt>
                <c:pt idx="13" formatCode="0%">
                  <c:v>0.51</c:v>
                </c:pt>
                <c:pt idx="14">
                  <c:v>0.91400000000000003</c:v>
                </c:pt>
              </c:numCache>
            </c:numRef>
          </c:val>
        </c:ser>
        <c:ser>
          <c:idx val="2"/>
          <c:order val="2"/>
          <c:tx>
            <c:strRef>
              <c:f>Лист1!$M$5</c:f>
              <c:strCache>
                <c:ptCount val="1"/>
                <c:pt idx="0">
                  <c:v>2023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4.3369498106767736E-3"/>
                  <c:y val="-2.93480390888150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8.6738996213536011E-3"/>
                  <c:y val="-4.69568625421040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2.8912998737845156E-3"/>
                  <c:y val="-4.69568625421040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Лист1!$J$6:$J$20</c:f>
              <c:strCache>
                <c:ptCount val="15"/>
                <c:pt idx="0">
                  <c:v>Русский язык</c:v>
                </c:pt>
                <c:pt idx="1">
                  <c:v>Литература</c:v>
                </c:pt>
                <c:pt idx="2">
                  <c:v>Иностранный язык (англ. язык)</c:v>
                </c:pt>
                <c:pt idx="3">
                  <c:v>Математика</c:v>
                </c:pt>
                <c:pt idx="4">
                  <c:v>Информатика</c:v>
                </c:pt>
                <c:pt idx="5">
                  <c:v>История России. Всеобщая история.</c:v>
                </c:pt>
                <c:pt idx="6">
                  <c:v>Обществознание</c:v>
                </c:pt>
                <c:pt idx="7">
                  <c:v>Физика</c:v>
                </c:pt>
                <c:pt idx="8">
                  <c:v>Химия</c:v>
                </c:pt>
                <c:pt idx="9">
                  <c:v>Биология</c:v>
                </c:pt>
                <c:pt idx="10">
                  <c:v>Музыка</c:v>
                </c:pt>
                <c:pt idx="11">
                  <c:v>Изобразительное искусство</c:v>
                </c:pt>
                <c:pt idx="12">
                  <c:v>Технология</c:v>
                </c:pt>
                <c:pt idx="13">
                  <c:v>ОБЖ</c:v>
                </c:pt>
                <c:pt idx="14">
                  <c:v>Физическая культура</c:v>
                </c:pt>
              </c:strCache>
            </c:strRef>
          </c:cat>
          <c:val>
            <c:numRef>
              <c:f>Лист1!$M$6:$M$20</c:f>
              <c:numCache>
                <c:formatCode>0.00%</c:formatCode>
                <c:ptCount val="15"/>
                <c:pt idx="0">
                  <c:v>0.56699999999999995</c:v>
                </c:pt>
                <c:pt idx="1">
                  <c:v>0.52300000000000002</c:v>
                </c:pt>
                <c:pt idx="2">
                  <c:v>0.71199999999999997</c:v>
                </c:pt>
                <c:pt idx="3">
                  <c:v>0.496</c:v>
                </c:pt>
                <c:pt idx="4">
                  <c:v>0.50800000000000001</c:v>
                </c:pt>
                <c:pt idx="5">
                  <c:v>0.56200000000000006</c:v>
                </c:pt>
                <c:pt idx="6">
                  <c:v>0.60099999999999998</c:v>
                </c:pt>
                <c:pt idx="7">
                  <c:v>0.312</c:v>
                </c:pt>
                <c:pt idx="8">
                  <c:v>0.54400000000000004</c:v>
                </c:pt>
                <c:pt idx="9">
                  <c:v>0.374</c:v>
                </c:pt>
                <c:pt idx="10">
                  <c:v>0.98899999999999999</c:v>
                </c:pt>
                <c:pt idx="11">
                  <c:v>0.97399999999999998</c:v>
                </c:pt>
                <c:pt idx="12">
                  <c:v>0.97199999999999998</c:v>
                </c:pt>
                <c:pt idx="13">
                  <c:v>0.51800000000000002</c:v>
                </c:pt>
                <c:pt idx="14">
                  <c:v>0.96199999999999997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-1292415856"/>
        <c:axId val="-1292419664"/>
        <c:axId val="0"/>
      </c:bar3DChart>
      <c:catAx>
        <c:axId val="-12924158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-1292419664"/>
        <c:crosses val="autoZero"/>
        <c:auto val="1"/>
        <c:lblAlgn val="ctr"/>
        <c:lblOffset val="100"/>
        <c:noMultiLvlLbl val="0"/>
      </c:catAx>
      <c:valAx>
        <c:axId val="-1292419664"/>
        <c:scaling>
          <c:orientation val="minMax"/>
        </c:scaling>
        <c:delete val="1"/>
        <c:axPos val="l"/>
        <c:numFmt formatCode="0.00%" sourceLinked="1"/>
        <c:majorTickMark val="out"/>
        <c:minorTickMark val="none"/>
        <c:tickLblPos val="none"/>
        <c:crossAx val="-1292415856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551D08-85D8-4494-9BB8-7BAFB035FB96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1B6B7-FEFA-4BC2-8FDA-8B455E7AEE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209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Количество</a:t>
            </a:r>
            <a:r>
              <a:rPr lang="ru-RU" baseline="0" dirty="0" smtClean="0"/>
              <a:t> учащихся начальных классов уменьшилось, так как последние два года были набраны по 2 класса и в связи с переходом учащихся в новые школы.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B6B7-FEFA-4BC2-8FDA-8B455E7AEE0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280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B6B7-FEFA-4BC2-8FDA-8B455E7AEE0A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7208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3E2DD-554C-4558-91E0-89B8BA589BD4}" type="datetimeFigureOut">
              <a:rPr lang="ru-RU" smtClean="0"/>
              <a:pPr/>
              <a:t>29.03.2024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C9F9414-CBD6-4389-8C79-9E77CCDCE9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3E2DD-554C-4558-91E0-89B8BA589BD4}" type="datetimeFigureOut">
              <a:rPr lang="ru-RU" smtClean="0"/>
              <a:pPr/>
              <a:t>29.03.2024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F9414-CBD6-4389-8C79-9E77CCDCE9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C9F9414-CBD6-4389-8C79-9E77CCDCE9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3E2DD-554C-4558-91E0-89B8BA589BD4}" type="datetimeFigureOut">
              <a:rPr lang="ru-RU" smtClean="0"/>
              <a:pPr/>
              <a:t>29.03.2024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3E2DD-554C-4558-91E0-89B8BA589BD4}" type="datetimeFigureOut">
              <a:rPr lang="ru-RU" smtClean="0"/>
              <a:pPr/>
              <a:t>29.03.2024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C9F9414-CBD6-4389-8C79-9E77CCDCE9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3E2DD-554C-4558-91E0-89B8BA589BD4}" type="datetimeFigureOut">
              <a:rPr lang="ru-RU" smtClean="0"/>
              <a:pPr/>
              <a:t>29.03.2024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C9F9414-CBD6-4389-8C79-9E77CCDCE9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003E2DD-554C-4558-91E0-89B8BA589BD4}" type="datetimeFigureOut">
              <a:rPr lang="ru-RU" smtClean="0"/>
              <a:pPr/>
              <a:t>29.03.2024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F9414-CBD6-4389-8C79-9E77CCDCE9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3E2DD-554C-4558-91E0-89B8BA589BD4}" type="datetimeFigureOut">
              <a:rPr lang="ru-RU" smtClean="0"/>
              <a:pPr/>
              <a:t>29.03.2024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C9F9414-CBD6-4389-8C79-9E77CCDCE9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3E2DD-554C-4558-91E0-89B8BA589BD4}" type="datetimeFigureOut">
              <a:rPr lang="ru-RU" smtClean="0"/>
              <a:pPr/>
              <a:t>29.03.2024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C9F9414-CBD6-4389-8C79-9E77CCDCE9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3E2DD-554C-4558-91E0-89B8BA589BD4}" type="datetimeFigureOut">
              <a:rPr lang="ru-RU" smtClean="0"/>
              <a:pPr/>
              <a:t>29.03.2024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9F9414-CBD6-4389-8C79-9E77CCDCE9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C9F9414-CBD6-4389-8C79-9E77CCDCE9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3E2DD-554C-4558-91E0-89B8BA589BD4}" type="datetimeFigureOut">
              <a:rPr lang="ru-RU" smtClean="0"/>
              <a:pPr/>
              <a:t>29.03.2024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C9F9414-CBD6-4389-8C79-9E77CCDCE9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003E2DD-554C-4558-91E0-89B8BA589BD4}" type="datetimeFigureOut">
              <a:rPr lang="ru-RU" smtClean="0"/>
              <a:pPr/>
              <a:t>29.03.2024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003E2DD-554C-4558-91E0-89B8BA589BD4}" type="datetimeFigureOut">
              <a:rPr lang="ru-RU" smtClean="0"/>
              <a:pPr/>
              <a:t>29.03.2024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C9F9414-CBD6-4389-8C79-9E77CCDCE9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404664"/>
            <a:ext cx="6858000" cy="53340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Муниципальное бюджетное общеобразовательное учреждение города Костромы «Средняя общеобразовательная школа №29»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Анализ качества обученности по предметам учебного плана.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427984" y="6309320"/>
            <a:ext cx="4333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Педагогический совет. 29 марта 2024 года</a:t>
            </a:r>
            <a:endParaRPr lang="ru-RU" dirty="0"/>
          </a:p>
        </p:txBody>
      </p:sp>
      <p:pic>
        <p:nvPicPr>
          <p:cNvPr id="112644" name="Picture 4" descr="https://topse.ru/wp-content/uploads/2024/01/e3a0dacca8f8599d25816a914615de8a-700x525.png"/>
          <p:cNvPicPr>
            <a:picLocks noChangeAspect="1" noChangeArrowheads="1"/>
          </p:cNvPicPr>
          <p:nvPr/>
        </p:nvPicPr>
        <p:blipFill>
          <a:blip r:embed="rId2" cstate="print"/>
          <a:srcRect t="15336" b="15248"/>
          <a:stretch>
            <a:fillRect/>
          </a:stretch>
        </p:blipFill>
        <p:spPr bwMode="auto">
          <a:xfrm>
            <a:off x="1835696" y="2780928"/>
            <a:ext cx="5947420" cy="3096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332656"/>
            <a:ext cx="8534400" cy="758952"/>
          </a:xfrm>
        </p:spPr>
        <p:txBody>
          <a:bodyPr/>
          <a:lstStyle/>
          <a:p>
            <a:pPr algn="l"/>
            <a:r>
              <a:rPr lang="ru-RU" b="1" dirty="0" smtClean="0">
                <a:solidFill>
                  <a:srgbClr val="002060"/>
                </a:solidFill>
              </a:rPr>
              <a:t>Проблемы: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3548" y="1628800"/>
            <a:ext cx="8136904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000" dirty="0"/>
              <a:t>Необъективная оценка результатов деятельности ученика</a:t>
            </a:r>
          </a:p>
          <a:p>
            <a:pPr marL="342900" indent="-342900">
              <a:buAutoNum type="arabicPeriod"/>
            </a:pPr>
            <a:r>
              <a:rPr lang="ru-RU" sz="2000" dirty="0"/>
              <a:t>Низкая мотивация у учащихся</a:t>
            </a:r>
          </a:p>
          <a:p>
            <a:pPr marL="342900" indent="-342900">
              <a:buAutoNum type="arabicPeriod"/>
            </a:pPr>
            <a:r>
              <a:rPr lang="ru-RU" sz="2000" dirty="0"/>
              <a:t>Увеличение количества учащихся с ОВЗ</a:t>
            </a:r>
          </a:p>
          <a:p>
            <a:pPr marL="342900" indent="-342900">
              <a:buFontTx/>
              <a:buAutoNum type="arabicPeriod"/>
            </a:pPr>
            <a:r>
              <a:rPr lang="ru-RU" sz="2000" dirty="0"/>
              <a:t>Постоянная смена педагогического коллектива</a:t>
            </a:r>
          </a:p>
          <a:p>
            <a:pPr marL="342900" indent="-342900">
              <a:buAutoNum type="arabicPeriod"/>
            </a:pPr>
            <a:r>
              <a:rPr lang="ru-RU" sz="2000" dirty="0"/>
              <a:t>Нет преемственности между НОО и СОО</a:t>
            </a:r>
          </a:p>
          <a:p>
            <a:pPr marL="342900" indent="-342900">
              <a:buAutoNum type="arabicPeriod"/>
            </a:pPr>
            <a:r>
              <a:rPr lang="ru-RU" sz="2000" dirty="0"/>
              <a:t>Не выстроена система работы с родителями, применение опыта работы коллег с </a:t>
            </a:r>
            <a:r>
              <a:rPr lang="ru-RU" sz="2000" dirty="0" smtClean="0"/>
              <a:t>педагогического совета, </a:t>
            </a:r>
            <a:r>
              <a:rPr lang="ru-RU" sz="2000" dirty="0"/>
              <a:t>изменение формы работы с </a:t>
            </a:r>
            <a:r>
              <a:rPr lang="ru-RU" sz="2000" dirty="0" smtClean="0"/>
              <a:t>родителей.</a:t>
            </a:r>
            <a:endParaRPr lang="ru-RU" sz="2000" dirty="0"/>
          </a:p>
          <a:p>
            <a:pPr marL="342900" indent="-342900">
              <a:buAutoNum type="arabicPeriod"/>
            </a:pPr>
            <a:r>
              <a:rPr lang="ru-RU" sz="2000" dirty="0"/>
              <a:t>Отсутствие самоанализа урока, </a:t>
            </a:r>
          </a:p>
          <a:p>
            <a:pPr marL="342900" indent="-342900">
              <a:buAutoNum type="arabicPeriod"/>
            </a:pPr>
            <a:r>
              <a:rPr lang="ru-RU" sz="2000" dirty="0"/>
              <a:t>Использование анализа мониторинговых работ для внесения изменений в </a:t>
            </a:r>
            <a:r>
              <a:rPr lang="ru-RU" sz="2000" dirty="0" smtClean="0"/>
              <a:t>профессиональную деятельность </a:t>
            </a:r>
            <a:r>
              <a:rPr lang="ru-RU" sz="2000" dirty="0"/>
              <a:t>с методической точки (внесение корректировка ошибок, </a:t>
            </a:r>
            <a:r>
              <a:rPr lang="ru-RU" sz="2000" dirty="0" smtClean="0"/>
              <a:t>не всегда учитывается специфика </a:t>
            </a:r>
            <a:r>
              <a:rPr lang="ru-RU" sz="2000" dirty="0"/>
              <a:t>класса </a:t>
            </a:r>
            <a:r>
              <a:rPr lang="ru-RU" sz="2000" dirty="0" smtClean="0"/>
              <a:t>и ребенка.</a:t>
            </a:r>
            <a:endParaRPr lang="ru-RU" sz="2000" dirty="0"/>
          </a:p>
          <a:p>
            <a:pPr marL="342900" indent="-342900">
              <a:buAutoNum type="arabicPeriod"/>
            </a:pPr>
            <a:endParaRPr lang="ru-RU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Результаты внутреннего мониторинга за 3 года</a:t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> на уровне НОО</a:t>
            </a:r>
            <a:endParaRPr lang="ru-RU" sz="2800" dirty="0">
              <a:solidFill>
                <a:srgbClr val="002060"/>
              </a:solidFill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0314757"/>
              </p:ext>
            </p:extLst>
          </p:nvPr>
        </p:nvGraphicFramePr>
        <p:xfrm>
          <a:off x="179512" y="2064067"/>
          <a:ext cx="8856983" cy="40292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323528" y="260648"/>
            <a:ext cx="8534400" cy="758952"/>
          </a:xfrm>
          <a:prstGeom prst="rect">
            <a:avLst/>
          </a:prstGeom>
        </p:spPr>
        <p:txBody>
          <a:bodyPr vert="horz" anchor="b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Результаты внутреннего мониторинга за 3 года</a:t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на уровне ООО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258778049"/>
              </p:ext>
            </p:extLst>
          </p:nvPr>
        </p:nvGraphicFramePr>
        <p:xfrm>
          <a:off x="179512" y="1556792"/>
          <a:ext cx="8784976" cy="4687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Результаты внутреннего мониторинга за 3 года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 на уровне СОО</a:t>
            </a:r>
            <a:endParaRPr lang="ru-RU" sz="2400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79512" y="1484784"/>
          <a:ext cx="8784976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Результаты государственной итоговой аттестации выпускников за 3 года (9 классы)</a:t>
            </a:r>
            <a:endParaRPr lang="ru-RU" sz="2400" dirty="0">
              <a:solidFill>
                <a:srgbClr val="00206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5991002"/>
              </p:ext>
            </p:extLst>
          </p:nvPr>
        </p:nvGraphicFramePr>
        <p:xfrm>
          <a:off x="323530" y="1397000"/>
          <a:ext cx="8640960" cy="20269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92086"/>
                <a:gridCol w="2664298"/>
                <a:gridCol w="1728192"/>
                <a:gridCol w="1728192"/>
                <a:gridCol w="172819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учащихся  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сдавших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учащихся не сдали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58 человек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56 человек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96%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человека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2022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64 человека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51 человек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79,6%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 человек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2023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75 человек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69 человек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92%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 человек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5052328"/>
              </p:ext>
            </p:extLst>
          </p:nvPr>
        </p:nvGraphicFramePr>
        <p:xfrm>
          <a:off x="1979712" y="3409055"/>
          <a:ext cx="576064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Результаты государственной итоговой аттестации выпускников за 3 года (11 классы)</a:t>
            </a:r>
            <a:endParaRPr lang="ru-RU" sz="2400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30" y="1397000"/>
          <a:ext cx="8640960" cy="20269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92086"/>
                <a:gridCol w="2664298"/>
                <a:gridCol w="1728192"/>
                <a:gridCol w="1728192"/>
                <a:gridCol w="172819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учащихся  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сдавших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учащихся не сдали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человек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 человек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2022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43 человека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41 человек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95,3%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человека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2023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 человека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 человек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86,9%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человека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2411760" y="364502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Результаты внешнего мониторинга за 3 года (ВПР) на уровне НОО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67544" y="1397001"/>
          <a:ext cx="8064898" cy="17439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8299"/>
                <a:gridCol w="2688299"/>
                <a:gridCol w="2688300"/>
              </a:tblGrid>
              <a:tr h="636928">
                <a:tc>
                  <a:txBody>
                    <a:bodyPr/>
                    <a:lstStyle/>
                    <a:p>
                      <a:r>
                        <a:rPr lang="ru-RU" dirty="0" smtClean="0"/>
                        <a:t>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Русский язык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Математика</a:t>
                      </a:r>
                      <a:endParaRPr lang="ru-RU" dirty="0"/>
                    </a:p>
                  </a:txBody>
                  <a:tcPr/>
                </a:tc>
              </a:tr>
              <a:tr h="369013">
                <a:tc>
                  <a:txBody>
                    <a:bodyPr/>
                    <a:lstStyle/>
                    <a:p>
                      <a:r>
                        <a:rPr lang="ru-RU" dirty="0" smtClean="0"/>
                        <a:t>2021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53,5%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85,4%</a:t>
                      </a:r>
                      <a:endParaRPr lang="ru-RU" dirty="0"/>
                    </a:p>
                  </a:txBody>
                  <a:tcPr/>
                </a:tc>
              </a:tr>
              <a:tr h="369013">
                <a:tc>
                  <a:txBody>
                    <a:bodyPr/>
                    <a:lstStyle/>
                    <a:p>
                      <a:r>
                        <a:rPr lang="ru-RU" dirty="0" smtClean="0"/>
                        <a:t>2022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53,8%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53%</a:t>
                      </a:r>
                      <a:endParaRPr lang="ru-RU" dirty="0"/>
                    </a:p>
                  </a:txBody>
                  <a:tcPr/>
                </a:tc>
              </a:tr>
              <a:tr h="369013">
                <a:tc>
                  <a:txBody>
                    <a:bodyPr/>
                    <a:lstStyle/>
                    <a:p>
                      <a:r>
                        <a:rPr lang="ru-RU" dirty="0" smtClean="0"/>
                        <a:t>2023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67%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78%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Диаграмма 3"/>
          <p:cNvGraphicFramePr/>
          <p:nvPr/>
        </p:nvGraphicFramePr>
        <p:xfrm>
          <a:off x="251520" y="3356992"/>
          <a:ext cx="432048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4331593" y="3429000"/>
          <a:ext cx="4572000" cy="2858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Результаты внешнего мониторинга за 3 года (ВПР) на уровне ООО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4" y="1397001"/>
          <a:ext cx="8064898" cy="17439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8299"/>
                <a:gridCol w="2688299"/>
                <a:gridCol w="2688300"/>
              </a:tblGrid>
              <a:tr h="636928">
                <a:tc>
                  <a:txBody>
                    <a:bodyPr/>
                    <a:lstStyle/>
                    <a:p>
                      <a:r>
                        <a:rPr lang="ru-RU" dirty="0" smtClean="0"/>
                        <a:t>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Русский язык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Математика</a:t>
                      </a:r>
                      <a:endParaRPr lang="ru-RU" dirty="0"/>
                    </a:p>
                  </a:txBody>
                  <a:tcPr/>
                </a:tc>
              </a:tr>
              <a:tr h="369013">
                <a:tc>
                  <a:txBody>
                    <a:bodyPr/>
                    <a:lstStyle/>
                    <a:p>
                      <a:r>
                        <a:rPr lang="ru-RU" dirty="0" smtClean="0"/>
                        <a:t>2021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42%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46%</a:t>
                      </a:r>
                      <a:endParaRPr lang="ru-RU" dirty="0"/>
                    </a:p>
                  </a:txBody>
                  <a:tcPr/>
                </a:tc>
              </a:tr>
              <a:tr h="369013">
                <a:tc>
                  <a:txBody>
                    <a:bodyPr/>
                    <a:lstStyle/>
                    <a:p>
                      <a:r>
                        <a:rPr lang="ru-RU" dirty="0" smtClean="0"/>
                        <a:t>2022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39%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54%</a:t>
                      </a:r>
                      <a:endParaRPr lang="ru-RU" dirty="0"/>
                    </a:p>
                  </a:txBody>
                  <a:tcPr/>
                </a:tc>
              </a:tr>
              <a:tr h="369013">
                <a:tc>
                  <a:txBody>
                    <a:bodyPr/>
                    <a:lstStyle/>
                    <a:p>
                      <a:r>
                        <a:rPr lang="ru-RU" dirty="0" smtClean="0"/>
                        <a:t>2023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37,5%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38,18%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179512" y="350100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4427984" y="34290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Результаты внешнего мониторинга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 за 3 </a:t>
            </a:r>
            <a:r>
              <a:rPr lang="ru-RU" sz="2800" b="1" smtClean="0">
                <a:solidFill>
                  <a:srgbClr val="002060"/>
                </a:solidFill>
              </a:rPr>
              <a:t>года </a:t>
            </a:r>
            <a:r>
              <a:rPr lang="ru-RU" sz="2800" b="1" smtClean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на уровне СОО</a:t>
            </a:r>
            <a:endParaRPr lang="ru-RU" sz="2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7553231"/>
              </p:ext>
            </p:extLst>
          </p:nvPr>
        </p:nvGraphicFramePr>
        <p:xfrm>
          <a:off x="467544" y="1628800"/>
          <a:ext cx="8064898" cy="39042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8299"/>
                <a:gridCol w="2688299"/>
                <a:gridCol w="2688300"/>
              </a:tblGrid>
              <a:tr h="1425886">
                <a:tc>
                  <a:txBody>
                    <a:bodyPr/>
                    <a:lstStyle/>
                    <a:p>
                      <a:r>
                        <a:rPr lang="ru-RU" dirty="0" smtClean="0"/>
                        <a:t>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Русский язык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Математика</a:t>
                      </a:r>
                      <a:endParaRPr lang="ru-RU" dirty="0"/>
                    </a:p>
                  </a:txBody>
                  <a:tcPr/>
                </a:tc>
              </a:tr>
              <a:tr h="826107">
                <a:tc>
                  <a:txBody>
                    <a:bodyPr/>
                    <a:lstStyle/>
                    <a:p>
                      <a:r>
                        <a:rPr lang="ru-RU" dirty="0" smtClean="0"/>
                        <a:t>2021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75</a:t>
                      </a:r>
                      <a:r>
                        <a:rPr lang="ru-RU" dirty="0" smtClean="0"/>
                        <a:t>%- база</a:t>
                      </a:r>
                    </a:p>
                    <a:p>
                      <a:r>
                        <a:rPr lang="ru-RU" dirty="0" smtClean="0"/>
                        <a:t>25% профиль</a:t>
                      </a:r>
                      <a:endParaRPr lang="ru-RU" dirty="0"/>
                    </a:p>
                  </a:txBody>
                  <a:tcPr/>
                </a:tc>
              </a:tr>
              <a:tr h="826107">
                <a:tc>
                  <a:txBody>
                    <a:bodyPr/>
                    <a:lstStyle/>
                    <a:p>
                      <a:r>
                        <a:rPr lang="ru-RU" dirty="0" smtClean="0"/>
                        <a:t>2022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54%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49,5%</a:t>
                      </a:r>
                      <a:endParaRPr lang="ru-RU" dirty="0"/>
                    </a:p>
                  </a:txBody>
                  <a:tcPr/>
                </a:tc>
              </a:tr>
              <a:tr h="826107">
                <a:tc>
                  <a:txBody>
                    <a:bodyPr/>
                    <a:lstStyle/>
                    <a:p>
                      <a:r>
                        <a:rPr lang="ru-RU" dirty="0" smtClean="0"/>
                        <a:t>2023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54%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49%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564904"/>
            <a:ext cx="8534400" cy="758952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5096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>
                <a:solidFill>
                  <a:srgbClr val="002060"/>
                </a:solidFill>
              </a:rPr>
              <a:t>Качество образования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— это степень удовлетворенности ожиданий</a:t>
            </a:r>
          </a:p>
          <a:p>
            <a:pPr>
              <a:buNone/>
            </a:pPr>
            <a:r>
              <a:rPr lang="ru-RU" dirty="0" smtClean="0"/>
              <a:t>различных участников образовательного процесса:</a:t>
            </a:r>
          </a:p>
          <a:p>
            <a:pPr>
              <a:buNone/>
            </a:pPr>
            <a:r>
              <a:rPr lang="ru-RU" dirty="0" smtClean="0"/>
              <a:t>1. учащихся и их семей,</a:t>
            </a:r>
          </a:p>
          <a:p>
            <a:pPr>
              <a:buNone/>
            </a:pPr>
            <a:r>
              <a:rPr lang="ru-RU" dirty="0" smtClean="0"/>
              <a:t>2. администрации школы, </a:t>
            </a:r>
          </a:p>
          <a:p>
            <a:pPr>
              <a:buNone/>
            </a:pPr>
            <a:r>
              <a:rPr lang="ru-RU" dirty="0" smtClean="0"/>
              <a:t>3. членов педагогического коллектива, </a:t>
            </a:r>
          </a:p>
          <a:p>
            <a:pPr>
              <a:buNone/>
            </a:pPr>
            <a:r>
              <a:rPr lang="ru-RU" dirty="0" smtClean="0"/>
              <a:t>4. внешних организаций, с которыми сотрудничает образовательное  учреждение для достижения результата.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251520" y="1196752"/>
          <a:ext cx="8136904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Заголовок 1"/>
          <p:cNvSpPr txBox="1">
            <a:spLocks/>
          </p:cNvSpPr>
          <p:nvPr/>
        </p:nvSpPr>
        <p:spPr>
          <a:xfrm>
            <a:off x="323528" y="188640"/>
            <a:ext cx="8534400" cy="758952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Количество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учащихся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 уровне НОО за 3 </a:t>
            </a:r>
            <a:r>
              <a:rPr lang="ru-RU" sz="24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года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0" y="1484784"/>
          <a:ext cx="914400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23528" y="260648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Результаты  учебной деятельности за 3 года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на уровне НОО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323528" y="188640"/>
            <a:ext cx="8534400" cy="758952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Количество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учащихся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 уровне </a:t>
            </a:r>
            <a:r>
              <a:rPr lang="ru-RU" sz="2400" b="1" noProof="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О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ОО за 3 </a:t>
            </a:r>
            <a:r>
              <a:rPr lang="ru-RU" sz="24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года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79512" y="2057400"/>
          <a:ext cx="8784976" cy="3963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260648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Результаты  учебной деятельности за 3 года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на уровне ООО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1340768"/>
          <a:ext cx="889248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323528" y="188640"/>
            <a:ext cx="8534400" cy="758952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Количество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учащихся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 уровне </a:t>
            </a:r>
            <a:r>
              <a:rPr lang="ru-RU" sz="2400" b="1" noProof="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С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ОО за 3 </a:t>
            </a:r>
            <a:r>
              <a:rPr lang="ru-RU" sz="24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года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79512" y="2057400"/>
          <a:ext cx="8712968" cy="4107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60648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Результаты  учебной деятельности за 3 года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на уровне СОО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8390885"/>
              </p:ext>
            </p:extLst>
          </p:nvPr>
        </p:nvGraphicFramePr>
        <p:xfrm>
          <a:off x="179512" y="2057400"/>
          <a:ext cx="8712968" cy="4251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60648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Результаты  учебной деятельности за 3 года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 школе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79512" y="1268760"/>
          <a:ext cx="8784976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7A85887BC00AB4B902C95D0D0122006" ma:contentTypeVersion="49" ma:contentTypeDescription="Создание документа." ma:contentTypeScope="" ma:versionID="e1beba7d97727391086f3c76e5681afa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644226da6f114a0b9638dd6372d57a13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C4BBD63-4F75-4AB5-9E60-65E6167DF122}"/>
</file>

<file path=customXml/itemProps2.xml><?xml version="1.0" encoding="utf-8"?>
<ds:datastoreItem xmlns:ds="http://schemas.openxmlformats.org/officeDocument/2006/customXml" ds:itemID="{86340389-F0C5-4B96-8A47-D1B167D716A9}"/>
</file>

<file path=customXml/itemProps3.xml><?xml version="1.0" encoding="utf-8"?>
<ds:datastoreItem xmlns:ds="http://schemas.openxmlformats.org/officeDocument/2006/customXml" ds:itemID="{96A1A155-217B-42FC-9777-F1816A1A5B3D}"/>
</file>

<file path=customXml/itemProps4.xml><?xml version="1.0" encoding="utf-8"?>
<ds:datastoreItem xmlns:ds="http://schemas.openxmlformats.org/officeDocument/2006/customXml" ds:itemID="{71266DCD-4A3F-420B-B077-9C983D544BF4}"/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461</TotalTime>
  <Words>446</Words>
  <Application>Microsoft Office PowerPoint</Application>
  <PresentationFormat>Экран (4:3)</PresentationFormat>
  <Paragraphs>123</Paragraphs>
  <Slides>19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Calibri</vt:lpstr>
      <vt:lpstr>Georgia</vt:lpstr>
      <vt:lpstr>Wingdings</vt:lpstr>
      <vt:lpstr>Wingdings 2</vt:lpstr>
      <vt:lpstr>Официальная</vt:lpstr>
      <vt:lpstr>Анализ качества обученности по предметам учебного плана.</vt:lpstr>
      <vt:lpstr>Качество образования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Проблемы:</vt:lpstr>
      <vt:lpstr>Результаты внутреннего мониторинга за 3 года  на уровне НОО</vt:lpstr>
      <vt:lpstr>Презентация PowerPoint</vt:lpstr>
      <vt:lpstr>Результаты внутреннего мониторинга за 3 года  на уровне СОО</vt:lpstr>
      <vt:lpstr>Результаты государственной итоговой аттестации выпускников за 3 года (9 классы)</vt:lpstr>
      <vt:lpstr>Результаты государственной итоговой аттестации выпускников за 3 года (11 классы)</vt:lpstr>
      <vt:lpstr>Результаты внешнего мониторинга за 3 года (ВПР) на уровне НОО</vt:lpstr>
      <vt:lpstr>Результаты внешнего мониторинга за 3 года (ВПР) на уровне ООО</vt:lpstr>
      <vt:lpstr>Результаты внешнего мониторинга  за 3 года  на уровне СОО</vt:lpstr>
      <vt:lpstr>Спасибо за внимание!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HP</dc:creator>
  <cp:lastModifiedBy>Пользователь</cp:lastModifiedBy>
  <cp:revision>43</cp:revision>
  <cp:lastPrinted>2024-03-29T06:01:59Z</cp:lastPrinted>
  <dcterms:created xsi:type="dcterms:W3CDTF">2024-03-27T19:06:32Z</dcterms:created>
  <dcterms:modified xsi:type="dcterms:W3CDTF">2024-03-29T06:43:36Z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0x010100E7A85887BC00AB4B902C95D0D0122006</vt:lpwstr>
  </property>
</Properties>
</file>