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4.xml" ContentType="application/vnd.ms-office.chartstyle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4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Профессиональная квалификация учителей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Первая квалификация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 год</c:v>
                </c:pt>
                <c:pt idx="1">
                  <c:v>2019-2020 год</c:v>
                </c:pt>
                <c:pt idx="2">
                  <c:v>2020-2021 год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0.33</c:v>
                </c:pt>
                <c:pt idx="1">
                  <c:v>0.27</c:v>
                </c:pt>
                <c:pt idx="2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Высшая квалификация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 год</c:v>
                </c:pt>
                <c:pt idx="1">
                  <c:v>2019-2020 год</c:v>
                </c:pt>
                <c:pt idx="2">
                  <c:v>2020-2021 год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0.44</c:v>
                </c:pt>
                <c:pt idx="1">
                  <c:v>0.48</c:v>
                </c:pt>
                <c:pt idx="2" formatCode="0.00%">
                  <c:v>0.56499999999999995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12888"/>
        <c:axId val="196413280"/>
      </c:barChart>
      <c:catAx>
        <c:axId val="196412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413280"/>
        <c:crosses val="autoZero"/>
        <c:auto val="1"/>
        <c:lblAlgn val="ctr"/>
        <c:lblOffset val="100"/>
        <c:noMultiLvlLbl val="0"/>
      </c:catAx>
      <c:valAx>
        <c:axId val="19641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41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Участие</a:t>
            </a:r>
            <a:r>
              <a:rPr lang="ru-RU" sz="2000" b="1" baseline="0" dirty="0"/>
              <a:t> педагогов в конкурсах педагогического мастерства</a:t>
            </a:r>
            <a:endParaRPr lang="ru-RU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6143919510061229E-2"/>
          <c:y val="0.25779808773903262"/>
          <c:w val="0.91385608048993872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0.42</c:v>
                </c:pt>
                <c:pt idx="2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Региональный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 formatCode="0.00%">
                  <c:v>1.7999999999999999E-2</c:v>
                </c:pt>
                <c:pt idx="1">
                  <c:v>0.04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013752"/>
        <c:axId val="305014144"/>
      </c:barChart>
      <c:catAx>
        <c:axId val="30501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014144"/>
        <c:crosses val="autoZero"/>
        <c:auto val="1"/>
        <c:lblAlgn val="ctr"/>
        <c:lblOffset val="100"/>
        <c:noMultiLvlLbl val="0"/>
      </c:catAx>
      <c:valAx>
        <c:axId val="30501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01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12981189851269"/>
          <c:y val="0.18303524559430071"/>
          <c:w val="0.57425871245261007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Публикации методических материалов</a:t>
            </a:r>
            <a:endParaRPr lang="ru-RU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 год</c:v>
                </c:pt>
                <c:pt idx="1">
                  <c:v>2019-2020 год</c:v>
                </c:pt>
                <c:pt idx="2">
                  <c:v>2020-2021 год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1.8499999999999999E-2</c:v>
                </c:pt>
                <c:pt idx="1">
                  <c:v>8.1600000000000006E-2</c:v>
                </c:pt>
                <c:pt idx="2">
                  <c:v>8.3299999999999999E-2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5014928"/>
        <c:axId val="305015320"/>
      </c:barChart>
      <c:catAx>
        <c:axId val="30501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015320"/>
        <c:crosses val="autoZero"/>
        <c:auto val="1"/>
        <c:lblAlgn val="ctr"/>
        <c:lblOffset val="100"/>
        <c:noMultiLvlLbl val="0"/>
      </c:catAx>
      <c:valAx>
        <c:axId val="30501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01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/>
              <a:t>Участие</a:t>
            </a:r>
            <a:r>
              <a:rPr lang="ru-RU" sz="2800" b="1" baseline="0" dirty="0"/>
              <a:t> педагогов в </a:t>
            </a:r>
            <a:r>
              <a:rPr lang="ru-RU" sz="2800" b="1" baseline="0" dirty="0" smtClean="0"/>
              <a:t>управлении школой и инновационных проектах</a:t>
            </a:r>
            <a:endParaRPr lang="ru-RU" sz="2800" b="1" dirty="0"/>
          </a:p>
        </c:rich>
      </c:tx>
      <c:layout>
        <c:manualLayout>
          <c:xMode val="edge"/>
          <c:yMode val="edge"/>
          <c:x val="0.135366645449318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6143919510061229E-2"/>
          <c:y val="0.25779808773903262"/>
          <c:w val="0.91385608048993872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школой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0.27</c:v>
                </c:pt>
                <c:pt idx="2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Инновационные проекты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 formatCode="0.00%">
                  <c:v>0.52</c:v>
                </c:pt>
                <c:pt idx="1">
                  <c:v>0.62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308744"/>
        <c:axId val="307309136"/>
      </c:barChart>
      <c:catAx>
        <c:axId val="30730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309136"/>
        <c:crosses val="autoZero"/>
        <c:auto val="1"/>
        <c:lblAlgn val="ctr"/>
        <c:lblOffset val="100"/>
        <c:noMultiLvlLbl val="0"/>
      </c:catAx>
      <c:valAx>
        <c:axId val="30730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30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12981189851269"/>
          <c:y val="0.18303524559430071"/>
          <c:w val="0.57425871245261007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09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00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8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6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29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4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86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7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48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1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B2C261-B848-4652-B208-C2C783618B5C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0300A2-79A5-48AC-A8E6-6E5400D016A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17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1393" y="1760697"/>
            <a:ext cx="10035872" cy="2387600"/>
          </a:xfrm>
        </p:spPr>
        <p:txBody>
          <a:bodyPr>
            <a:normAutofit fontScale="90000"/>
          </a:bodyPr>
          <a:lstStyle/>
          <a:p>
            <a:r>
              <a:rPr lang="ru-RU" sz="5300" u="sng" dirty="0" smtClean="0"/>
              <a:t>Группа №</a:t>
            </a:r>
            <a:r>
              <a:rPr lang="ru-RU" sz="5300" u="sng" dirty="0" smtClean="0"/>
              <a:t>6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Проектное </a:t>
            </a:r>
            <a:r>
              <a:rPr lang="ru-RU" sz="6000" dirty="0" smtClean="0"/>
              <a:t>задание по теме: </a:t>
            </a:r>
            <a:r>
              <a:rPr lang="ru-RU" sz="6000" b="1" i="1" dirty="0" smtClean="0"/>
              <a:t>«Анализ </a:t>
            </a:r>
            <a:r>
              <a:rPr lang="ru-RU" sz="6000" b="1" i="1" dirty="0"/>
              <a:t>и оценка инновационной среды и  потенциала школы»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528182" y="4563532"/>
            <a:ext cx="84384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Руководитель группы: Лебедева К.Ю</a:t>
            </a:r>
          </a:p>
          <a:p>
            <a:r>
              <a:rPr lang="ru-RU" sz="2400" dirty="0" smtClean="0"/>
              <a:t>Участники группы: </a:t>
            </a:r>
            <a:r>
              <a:rPr lang="ru-RU" sz="2400" dirty="0" err="1" smtClean="0"/>
              <a:t>Журова</a:t>
            </a:r>
            <a:r>
              <a:rPr lang="ru-RU" sz="2400" dirty="0" smtClean="0"/>
              <a:t> Е.Е., Скороспелова И.Н., </a:t>
            </a:r>
            <a:r>
              <a:rPr lang="ru-RU" sz="2400" dirty="0" err="1" smtClean="0"/>
              <a:t>Пургин</a:t>
            </a:r>
            <a:r>
              <a:rPr lang="ru-RU" sz="2400" dirty="0" smtClean="0"/>
              <a:t> А.В.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061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66086635"/>
              </p:ext>
            </p:extLst>
          </p:nvPr>
        </p:nvGraphicFramePr>
        <p:xfrm>
          <a:off x="1639864" y="914128"/>
          <a:ext cx="9099472" cy="513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70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20866"/>
              </p:ext>
            </p:extLst>
          </p:nvPr>
        </p:nvGraphicFramePr>
        <p:xfrm>
          <a:off x="1225685" y="408562"/>
          <a:ext cx="9951395" cy="5443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5166"/>
                <a:gridCol w="4062509"/>
                <a:gridCol w="3453720"/>
              </a:tblGrid>
              <a:tr h="59853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решения: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53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педагогов, имеющих стабильные результаты обучения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Отсутствует </a:t>
                      </a:r>
                      <a:r>
                        <a:rPr lang="ru-RU" sz="1600" dirty="0">
                          <a:effectLst/>
                        </a:rPr>
                        <a:t>оценка профессиональной деятельности.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критерии  оценивания профессиональной деятельности педагога.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864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педагогов, имеющих тенденцию к росту результатов обучения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Оценка </a:t>
                      </a:r>
                      <a:r>
                        <a:rPr lang="ru-RU" sz="1600" dirty="0">
                          <a:effectLst/>
                        </a:rPr>
                        <a:t>не происходит, отсутствует необходимый для этого документ.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документ, для оценки результатов обучения.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58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педагогов, имеющих конкретные результаты методической работы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Оценка </a:t>
                      </a:r>
                      <a:r>
                        <a:rPr lang="ru-RU" sz="1600" dirty="0">
                          <a:effectLst/>
                        </a:rPr>
                        <a:t>не происходит. Низкая активность учителей в методической работе.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методической темы должен исходить не только от желания самого педагога, но и быть важна для всех участников образовательного процесса.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77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Анализ показателей, те проблемы, которые были выявлены говорят о том, что мы </a:t>
            </a:r>
            <a:r>
              <a:rPr lang="ru-RU" altLang="ru-RU" sz="2800" dirty="0" smtClean="0"/>
              <a:t>можем и должны </a:t>
            </a:r>
            <a:r>
              <a:rPr lang="ru-RU" altLang="ru-RU" sz="2800" dirty="0"/>
              <a:t>двигаться от школы </a:t>
            </a:r>
            <a:r>
              <a:rPr lang="ru-RU" altLang="ru-RU" sz="2800" dirty="0" smtClean="0"/>
              <a:t>с активно-приспособительной стратегией поведения к школе </a:t>
            </a:r>
            <a:r>
              <a:rPr lang="ru-RU" sz="2800" dirty="0"/>
              <a:t>с опережающей (лидерской)  активной, развивающей  стратегией </a:t>
            </a:r>
            <a:r>
              <a:rPr lang="ru-RU" sz="2800" dirty="0" smtClean="0"/>
              <a:t>инновационного поведения.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197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Вопросы</a:t>
            </a:r>
            <a:r>
              <a:rPr lang="ru-RU" b="1" u="sng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1) Какова </a:t>
            </a:r>
            <a:r>
              <a:rPr lang="ru-RU" sz="2800" dirty="0"/>
              <a:t>стратегия инновационного поведение школы? </a:t>
            </a:r>
          </a:p>
          <a:p>
            <a:pPr lvl="0"/>
            <a:r>
              <a:rPr lang="ru-RU" sz="2800" dirty="0" smtClean="0"/>
              <a:t>2) Каков </a:t>
            </a:r>
            <a:r>
              <a:rPr lang="ru-RU" sz="2800" dirty="0"/>
              <a:t>инновационный потенциал школы?</a:t>
            </a:r>
          </a:p>
          <a:p>
            <a:pPr lvl="0"/>
            <a:r>
              <a:rPr lang="ru-RU" sz="2800" dirty="0" smtClean="0"/>
              <a:t>3) Каков </a:t>
            </a:r>
            <a:r>
              <a:rPr lang="ru-RU" sz="2800" dirty="0"/>
              <a:t>инновационный потенциал педагогического коллектива?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12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Фактическое состояние школы на сегодняшний день: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dirty="0" smtClean="0"/>
              <a:t> С </a:t>
            </a:r>
            <a:r>
              <a:rPr lang="ru-RU" dirty="0"/>
              <a:t>2012 года по настоящее время МБОУ «СОШ №29» г. Костромы является площадкой по введению Федерального образовательного стандарта НОО и ООО.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С </a:t>
            </a:r>
            <a:r>
              <a:rPr lang="ru-RU" dirty="0"/>
              <a:t>2019 года школа является опытно-экспериментальной площадкой по теме «Апробация примерной программы воспитания».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С </a:t>
            </a:r>
            <a:r>
              <a:rPr lang="ru-RU" dirty="0"/>
              <a:t>2020 года в школе открыта инновационная площадка по теме «Разработка, апробация и внедрение программы воспитания в образовательной организации</a:t>
            </a:r>
            <a:r>
              <a:rPr lang="ru-RU" dirty="0" smtClean="0"/>
              <a:t>»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 smtClean="0"/>
              <a:t> С 2021 года участие в проекте «Успех каждого ребёнка».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0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229" y="263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Фактическое состояние школы на сегодняшний день:</a:t>
            </a:r>
            <a:endParaRPr lang="ru-RU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87857198"/>
              </p:ext>
            </p:extLst>
          </p:nvPr>
        </p:nvGraphicFramePr>
        <p:xfrm>
          <a:off x="2138302" y="1589088"/>
          <a:ext cx="7745926" cy="519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6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этом году в школу пришло много молодых специалистов, которые пока не имеют необходимой квалификации или ещё проходят обучение. </a:t>
            </a:r>
          </a:p>
          <a:p>
            <a:r>
              <a:rPr lang="ru-RU" sz="2400" dirty="0" smtClean="0"/>
              <a:t>Требуется время, чтобы эти педагоги могли набраться опыта и пройти аттестацию на квалификационную категорию.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849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Фактическое состояние школы на сегодняшний день: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35529932"/>
              </p:ext>
            </p:extLst>
          </p:nvPr>
        </p:nvGraphicFramePr>
        <p:xfrm>
          <a:off x="1493949" y="1867438"/>
          <a:ext cx="8500057" cy="462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3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Лишь </a:t>
            </a:r>
            <a:r>
              <a:rPr lang="ru-RU" sz="2800" dirty="0"/>
              <a:t>небольшой процент учителей готовы участвовать в конкурсах педагогического мастерства ежегодно. Что </a:t>
            </a:r>
            <a:r>
              <a:rPr lang="ru-RU" sz="2800" dirty="0" smtClean="0"/>
              <a:t>может быть связано </a:t>
            </a:r>
            <a:r>
              <a:rPr lang="ru-RU" sz="2800" dirty="0"/>
              <a:t>с большой нагрузкой на педагогов и нехваткой времени на </a:t>
            </a:r>
            <a:r>
              <a:rPr lang="ru-RU" sz="2800" dirty="0" smtClean="0"/>
              <a:t>качественную подготовку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6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897" y="247691"/>
            <a:ext cx="10058400" cy="1450757"/>
          </a:xfrm>
        </p:spPr>
        <p:txBody>
          <a:bodyPr/>
          <a:lstStyle/>
          <a:p>
            <a:r>
              <a:rPr lang="ru-RU" b="1" dirty="0" smtClean="0"/>
              <a:t>Фактическое состояние школы на сегодняшний день: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42093215"/>
              </p:ext>
            </p:extLst>
          </p:nvPr>
        </p:nvGraphicFramePr>
        <p:xfrm>
          <a:off x="2061029" y="1690688"/>
          <a:ext cx="7736114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Можем сказать о недостаточно высокой мотивация участия педагогов в поиске возможностей для своего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288877557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54DF4-3D81-4424-91A8-BEC12A89B6D7}"/>
</file>

<file path=customXml/itemProps2.xml><?xml version="1.0" encoding="utf-8"?>
<ds:datastoreItem xmlns:ds="http://schemas.openxmlformats.org/officeDocument/2006/customXml" ds:itemID="{C7E3C998-C781-44BF-8CAE-CC0A1CC1D516}"/>
</file>

<file path=customXml/itemProps3.xml><?xml version="1.0" encoding="utf-8"?>
<ds:datastoreItem xmlns:ds="http://schemas.openxmlformats.org/officeDocument/2006/customXml" ds:itemID="{F772CAEA-D8BE-46A1-9B2D-8B13F340A720}"/>
</file>

<file path=customXml/itemProps4.xml><?xml version="1.0" encoding="utf-8"?>
<ds:datastoreItem xmlns:ds="http://schemas.openxmlformats.org/officeDocument/2006/customXml" ds:itemID="{08B76578-9E08-418C-B1F9-579B13E03FBA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389</Words>
  <Application>Microsoft Office PowerPoint</Application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Ретро</vt:lpstr>
      <vt:lpstr>Группа №6 Проектное задание по теме: «Анализ и оценка инновационной среды и  потенциала школы» </vt:lpstr>
      <vt:lpstr>Вопросы:</vt:lpstr>
      <vt:lpstr>Фактическое состояние школы на сегодняшний день:</vt:lpstr>
      <vt:lpstr>Фактическое состояние школы на сегодняшний день:</vt:lpstr>
      <vt:lpstr>Проблема:</vt:lpstr>
      <vt:lpstr>Фактическое состояние школы на сегодняшний день:</vt:lpstr>
      <vt:lpstr>Проблема:</vt:lpstr>
      <vt:lpstr>Фактическое состояние школы на сегодняшний день:</vt:lpstr>
      <vt:lpstr>Проблема:</vt:lpstr>
      <vt:lpstr>Презентация PowerPoint</vt:lpstr>
      <vt:lpstr>Презентация PowerPoint</vt:lpstr>
      <vt:lpstr>Выводы: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№6 «Анализ и оценка инновационного потенциала школы»</dc:title>
  <dc:creator>Пользователь</dc:creator>
  <cp:lastModifiedBy>Пользователь</cp:lastModifiedBy>
  <cp:revision>12</cp:revision>
  <dcterms:created xsi:type="dcterms:W3CDTF">2022-12-22T20:45:30Z</dcterms:created>
  <dcterms:modified xsi:type="dcterms:W3CDTF">2023-01-08T18:26:05Z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