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4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07" r:id="rId3"/>
    <p:sldId id="309" r:id="rId4"/>
    <p:sldId id="310" r:id="rId5"/>
    <p:sldId id="311" r:id="rId6"/>
    <p:sldId id="312" r:id="rId7"/>
    <p:sldId id="266" r:id="rId8"/>
    <p:sldId id="313" r:id="rId9"/>
    <p:sldId id="267" r:id="rId10"/>
    <p:sldId id="273" r:id="rId11"/>
    <p:sldId id="275" r:id="rId12"/>
    <p:sldId id="289" r:id="rId13"/>
    <p:sldId id="295" r:id="rId14"/>
    <p:sldId id="293" r:id="rId15"/>
    <p:sldId id="297" r:id="rId16"/>
    <p:sldId id="314" r:id="rId17"/>
    <p:sldId id="315" r:id="rId18"/>
    <p:sldId id="316" r:id="rId19"/>
    <p:sldId id="318" r:id="rId20"/>
    <p:sldId id="317" r:id="rId21"/>
    <p:sldId id="319" r:id="rId22"/>
    <p:sldId id="320" r:id="rId23"/>
    <p:sldId id="321" r:id="rId24"/>
    <p:sldId id="322" r:id="rId25"/>
    <p:sldId id="323" r:id="rId26"/>
    <p:sldId id="324" r:id="rId27"/>
    <p:sldId id="279" r:id="rId28"/>
    <p:sldId id="278" r:id="rId29"/>
    <p:sldId id="261" r:id="rId30"/>
    <p:sldId id="283" r:id="rId31"/>
    <p:sldId id="284" r:id="rId32"/>
    <p:sldId id="301" r:id="rId33"/>
    <p:sldId id="285" r:id="rId34"/>
    <p:sldId id="286" r:id="rId35"/>
    <p:sldId id="296" r:id="rId36"/>
    <p:sldId id="325" r:id="rId37"/>
    <p:sldId id="298" r:id="rId38"/>
    <p:sldId id="305" r:id="rId39"/>
    <p:sldId id="306" r:id="rId40"/>
    <p:sldId id="326" r:id="rId41"/>
    <p:sldId id="28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1E3001-9432-4918-ACC4-F67C6E0C36D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video" Target="file:///C:\Documents%20and%20Settings\&#1062;&#1077;&#1079;&#1072;&#1088;&#1100;\&#1056;&#1072;&#1073;&#1086;&#1095;&#1080;&#1081;%20&#1089;&#1090;&#1086;&#1083;\&#1041;&#1080;&#1090;&#1074;&#1072;%20&#1079;&#1072;%20&#1052;&#1086;&#1089;&#1082;&#1074;&#1091;\&#1041;&#1080;&#1090;&#1074;&#1072;%20&#1087;&#1086;&#1076;%20&#1052;&#1086;&#1089;&#1082;&#1074;&#1086;&#1081;_Archos_.avi" TargetMode="Externa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zed20001.narod.ru/images/2006/9.05.06.113.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1073;&#1080;&#1090;&#1074;&#1072;%20&#1079;&#1072;%20&#1084;&#1086;&#1089;&#1082;&#1074;&#1091;.wmv" TargetMode="External"/><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file:///C:\Documents%20and%20Settings\&#1062;&#1077;&#1079;&#1072;&#1088;&#1100;\&#1056;&#1072;&#1073;&#1086;&#1095;&#1080;&#1081;%20&#1089;&#1090;&#1086;&#1083;\&#1041;&#1080;&#1090;&#1074;&#1072;%20&#1079;&#1072;%20&#1052;&#1086;&#1089;&#1082;&#1074;&#1091;\&#1041;&#1077;&#1079;%20&#1085;&#1072;&#1079;&#1074;&#1072;&#1085;&#1080;&#1103;.mp3"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endParaRPr lang="ru-RU" smtClean="0"/>
          </a:p>
        </p:txBody>
      </p:sp>
      <p:pic>
        <p:nvPicPr>
          <p:cNvPr id="2051" name="Содержимое 3" descr="592126908.jpg"/>
          <p:cNvPicPr>
            <a:picLocks noGrp="1" noChangeAspect="1"/>
          </p:cNvPicPr>
          <p:nvPr>
            <p:ph idx="1"/>
          </p:nvPr>
        </p:nvPicPr>
        <p:blipFill>
          <a:blip r:embed="rId2" cstate="print"/>
          <a:srcRect/>
          <a:stretch>
            <a:fillRect/>
          </a:stretch>
        </p:blipFill>
        <p:spPr>
          <a:xfrm>
            <a:off x="0" y="0"/>
            <a:ext cx="9172575" cy="6858000"/>
          </a:xfrm>
        </p:spPr>
      </p:pic>
      <p:sp>
        <p:nvSpPr>
          <p:cNvPr id="4" name="TextBox 3"/>
          <p:cNvSpPr txBox="1"/>
          <p:nvPr/>
        </p:nvSpPr>
        <p:spPr>
          <a:xfrm>
            <a:off x="251520" y="188640"/>
            <a:ext cx="7920880" cy="1200329"/>
          </a:xfrm>
          <a:prstGeom prst="rect">
            <a:avLst/>
          </a:prstGeom>
          <a:noFill/>
        </p:spPr>
        <p:txBody>
          <a:bodyPr wrap="square" rtlCol="0">
            <a:spAutoFit/>
          </a:bodyPr>
          <a:lstStyle/>
          <a:p>
            <a:r>
              <a:rPr lang="ru-RU" sz="7200" dirty="0" smtClean="0"/>
              <a:t>Битва за Москву</a:t>
            </a:r>
            <a:endParaRPr lang="ru-RU" sz="7200"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5903893"/>
            <a:ext cx="8928000" cy="954107"/>
          </a:xfrm>
          <a:prstGeom prst="rect">
            <a:avLst/>
          </a:prstGeom>
        </p:spPr>
        <p:txBody>
          <a:bodyPr wrap="square">
            <a:spAutoFit/>
          </a:bodyPr>
          <a:lstStyle/>
          <a:p>
            <a:pPr algn="ctr"/>
            <a:r>
              <a:rPr lang="ru-RU" sz="2800" b="1" dirty="0" smtClean="0"/>
              <a:t>30 сентября 1941 г. враг начал генеральное наступление.</a:t>
            </a:r>
            <a:endParaRPr lang="ru-RU" sz="2800" b="1" dirty="0"/>
          </a:p>
        </p:txBody>
      </p:sp>
      <p:pic>
        <p:nvPicPr>
          <p:cNvPr id="11" name="Рисунок 10" descr="mos_obor.jpg"/>
          <p:cNvPicPr>
            <a:picLocks noChangeAspect="1"/>
          </p:cNvPicPr>
          <p:nvPr/>
        </p:nvPicPr>
        <p:blipFill>
          <a:blip r:embed="rId3" cstate="print"/>
          <a:stretch>
            <a:fillRect/>
          </a:stretch>
        </p:blipFill>
        <p:spPr>
          <a:xfrm>
            <a:off x="2247862" y="142852"/>
            <a:ext cx="4648277" cy="57150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43741"/>
            <a:ext cx="8928000" cy="1384995"/>
          </a:xfrm>
          <a:prstGeom prst="rect">
            <a:avLst/>
          </a:prstGeom>
        </p:spPr>
        <p:txBody>
          <a:bodyPr wrap="square">
            <a:spAutoFit/>
          </a:bodyPr>
          <a:lstStyle/>
          <a:p>
            <a:pPr algn="ctr"/>
            <a:r>
              <a:rPr lang="ru-RU" sz="2800" b="1" dirty="0" smtClean="0">
                <a:solidFill>
                  <a:schemeClr val="bg1"/>
                </a:solidFill>
              </a:rPr>
              <a:t>10 октября командующим войсками Западного фронта был назначен генерал армии Г. К. Жуков, вызванный из Ленинграда.</a:t>
            </a:r>
            <a:endParaRPr lang="ru-RU" sz="2800" b="1" dirty="0">
              <a:solidFill>
                <a:schemeClr val="bg1"/>
              </a:solidFill>
            </a:endParaRPr>
          </a:p>
        </p:txBody>
      </p:sp>
      <p:grpSp>
        <p:nvGrpSpPr>
          <p:cNvPr id="12" name="Группа 11"/>
          <p:cNvGrpSpPr/>
          <p:nvPr/>
        </p:nvGrpSpPr>
        <p:grpSpPr>
          <a:xfrm>
            <a:off x="708561" y="1532272"/>
            <a:ext cx="7726878" cy="5111438"/>
            <a:chOff x="202708" y="1532272"/>
            <a:chExt cx="7726878" cy="5111438"/>
          </a:xfrm>
        </p:grpSpPr>
        <p:pic>
          <p:nvPicPr>
            <p:cNvPr id="4" name="Picture 2" descr="Картинка 19 из 55342"/>
            <p:cNvPicPr>
              <a:picLocks noChangeAspect="1" noChangeArrowheads="1"/>
            </p:cNvPicPr>
            <p:nvPr/>
          </p:nvPicPr>
          <p:blipFill>
            <a:blip r:embed="rId3" cstate="print"/>
            <a:srcRect/>
            <a:stretch>
              <a:fillRect/>
            </a:stretch>
          </p:blipFill>
          <p:spPr bwMode="auto">
            <a:xfrm>
              <a:off x="202708" y="1603710"/>
              <a:ext cx="3880800" cy="5040000"/>
            </a:xfrm>
            <a:prstGeom prst="rect">
              <a:avLst/>
            </a:prstGeom>
            <a:ln>
              <a:noFill/>
            </a:ln>
            <a:effectLst>
              <a:softEdge rad="112500"/>
            </a:effectLst>
          </p:spPr>
        </p:pic>
        <p:sp>
          <p:nvSpPr>
            <p:cNvPr id="9" name="Прямоугольник 8"/>
            <p:cNvSpPr/>
            <p:nvPr/>
          </p:nvSpPr>
          <p:spPr>
            <a:xfrm>
              <a:off x="500034" y="5786454"/>
              <a:ext cx="1872372"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sz="2800" b="1" dirty="0" smtClean="0">
                  <a:solidFill>
                    <a:schemeClr val="bg1"/>
                  </a:solidFill>
                </a:rPr>
                <a:t>Г. К. Жуков</a:t>
              </a:r>
              <a:endParaRPr lang="ru-RU" sz="2800" b="1" dirty="0">
                <a:solidFill>
                  <a:schemeClr val="bg1"/>
                </a:solidFill>
              </a:endParaRPr>
            </a:p>
          </p:txBody>
        </p:sp>
        <p:pic>
          <p:nvPicPr>
            <p:cNvPr id="11" name="Рисунок 10" descr="Konev_ivan1.jpg"/>
            <p:cNvPicPr>
              <a:picLocks noChangeAspect="1"/>
            </p:cNvPicPr>
            <p:nvPr/>
          </p:nvPicPr>
          <p:blipFill>
            <a:blip r:embed="rId4" cstate="print"/>
            <a:stretch>
              <a:fillRect/>
            </a:stretch>
          </p:blipFill>
          <p:spPr>
            <a:xfrm>
              <a:off x="4234571" y="1532272"/>
              <a:ext cx="3695015" cy="5040000"/>
            </a:xfrm>
            <a:prstGeom prst="rect">
              <a:avLst/>
            </a:prstGeom>
            <a:ln>
              <a:noFill/>
            </a:ln>
            <a:effectLst>
              <a:softEdge rad="112500"/>
            </a:effectLst>
          </p:spPr>
        </p:pic>
        <p:sp>
          <p:nvSpPr>
            <p:cNvPr id="8" name="Прямоугольник 7"/>
            <p:cNvSpPr/>
            <p:nvPr/>
          </p:nvSpPr>
          <p:spPr>
            <a:xfrm>
              <a:off x="4520147" y="5786454"/>
              <a:ext cx="1909241"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sz="2800" b="1" dirty="0" smtClean="0">
                  <a:solidFill>
                    <a:schemeClr val="bg1"/>
                  </a:solidFill>
                </a:rPr>
                <a:t>И. С. Конев</a:t>
              </a:r>
              <a:endParaRPr lang="ru-RU" sz="2800" b="1" dirty="0">
                <a:solidFill>
                  <a:schemeClr val="bg1"/>
                </a:solidFill>
              </a:endParaRPr>
            </a:p>
          </p:txBody>
        </p:sp>
      </p:gr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191136"/>
            <a:ext cx="8928000" cy="523220"/>
          </a:xfrm>
          <a:prstGeom prst="rect">
            <a:avLst/>
          </a:prstGeom>
        </p:spPr>
        <p:txBody>
          <a:bodyPr wrap="square">
            <a:spAutoFit/>
          </a:bodyPr>
          <a:lstStyle/>
          <a:p>
            <a:pPr algn="ctr"/>
            <a:r>
              <a:rPr lang="ru-RU" sz="2800" b="1" dirty="0" smtClean="0">
                <a:solidFill>
                  <a:schemeClr val="bg1"/>
                </a:solidFill>
              </a:rPr>
              <a:t>Война все больше обретала черты народной.</a:t>
            </a:r>
            <a:endParaRPr lang="ru-RU" sz="2800" b="1" dirty="0">
              <a:solidFill>
                <a:schemeClr val="bg1"/>
              </a:solidFill>
            </a:endParaRPr>
          </a:p>
        </p:txBody>
      </p:sp>
      <p:sp>
        <p:nvSpPr>
          <p:cNvPr id="4" name="Прямоугольник 3"/>
          <p:cNvSpPr/>
          <p:nvPr/>
        </p:nvSpPr>
        <p:spPr>
          <a:xfrm>
            <a:off x="108000" y="5401591"/>
            <a:ext cx="8928000" cy="1384995"/>
          </a:xfrm>
          <a:prstGeom prst="rect">
            <a:avLst/>
          </a:prstGeom>
        </p:spPr>
        <p:txBody>
          <a:bodyPr wrap="square">
            <a:spAutoFit/>
          </a:bodyPr>
          <a:lstStyle/>
          <a:p>
            <a:pPr algn="ctr"/>
            <a:r>
              <a:rPr lang="ru-RU" sz="2800" b="1" dirty="0" smtClean="0"/>
              <a:t>Мирное население участвует в сооружении оборонительных рубежей, вступает в народное ополчение.</a:t>
            </a:r>
            <a:endParaRPr lang="ru-RU" sz="2800" b="1" dirty="0"/>
          </a:p>
        </p:txBody>
      </p:sp>
      <p:pic>
        <p:nvPicPr>
          <p:cNvPr id="5" name="Рисунок 4" descr="294560.jpg"/>
          <p:cNvPicPr>
            <a:picLocks noChangeAspect="1"/>
          </p:cNvPicPr>
          <p:nvPr/>
        </p:nvPicPr>
        <p:blipFill>
          <a:blip r:embed="rId3" cstate="print"/>
          <a:stretch>
            <a:fillRect/>
          </a:stretch>
        </p:blipFill>
        <p:spPr>
          <a:xfrm>
            <a:off x="1119190" y="846154"/>
            <a:ext cx="6905620" cy="45116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pic>
        <p:nvPicPr>
          <p:cNvPr id="2" name="Picture 4" descr="Картинка 2 из 2611"/>
          <p:cNvPicPr>
            <a:picLocks noChangeAspect="1" noChangeArrowheads="1"/>
          </p:cNvPicPr>
          <p:nvPr/>
        </p:nvPicPr>
        <p:blipFill>
          <a:blip r:embed="rId3" cstate="print"/>
          <a:srcRect/>
          <a:stretch>
            <a:fillRect/>
          </a:stretch>
        </p:blipFill>
        <p:spPr bwMode="auto">
          <a:xfrm>
            <a:off x="-17552" y="535773"/>
            <a:ext cx="9179104" cy="5786454"/>
          </a:xfrm>
          <a:prstGeom prst="rect">
            <a:avLst/>
          </a:prstGeom>
          <a:ln>
            <a:noFill/>
          </a:ln>
          <a:effectLst>
            <a:softEdge rad="635000"/>
          </a:effectLst>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ost-14099-1174309272.gif"/>
          <p:cNvPicPr>
            <a:picLocks noChangeAspect="1"/>
          </p:cNvPicPr>
          <p:nvPr/>
        </p:nvPicPr>
        <p:blipFill>
          <a:blip r:embed="rId2" cstate="print"/>
          <a:stretch>
            <a:fillRect/>
          </a:stretch>
        </p:blipFill>
        <p:spPr>
          <a:xfrm>
            <a:off x="0" y="0"/>
            <a:ext cx="9144000" cy="6858000"/>
          </a:xfrm>
          <a:prstGeom prst="rect">
            <a:avLst/>
          </a:prstGeom>
        </p:spPr>
      </p:pic>
      <p:grpSp>
        <p:nvGrpSpPr>
          <p:cNvPr id="5" name="Группа 4"/>
          <p:cNvGrpSpPr/>
          <p:nvPr/>
        </p:nvGrpSpPr>
        <p:grpSpPr>
          <a:xfrm>
            <a:off x="749106" y="729000"/>
            <a:ext cx="7645789" cy="5400000"/>
            <a:chOff x="500034" y="571480"/>
            <a:chExt cx="7645789" cy="5400000"/>
          </a:xfrm>
        </p:grpSpPr>
        <p:pic>
          <p:nvPicPr>
            <p:cNvPr id="2" name="Picture 2" descr="G:\БИТВА ПОД МОСКВОЙ\15.jpg"/>
            <p:cNvPicPr>
              <a:picLocks noChangeAspect="1" noChangeArrowheads="1"/>
            </p:cNvPicPr>
            <p:nvPr/>
          </p:nvPicPr>
          <p:blipFill>
            <a:blip r:embed="rId3" cstate="print"/>
            <a:srcRect/>
            <a:stretch>
              <a:fillRect/>
            </a:stretch>
          </p:blipFill>
          <p:spPr bwMode="auto">
            <a:xfrm>
              <a:off x="4572000" y="571480"/>
              <a:ext cx="3573823" cy="54000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Картинка 26 из 2611"/>
            <p:cNvPicPr>
              <a:picLocks noChangeAspect="1" noChangeArrowheads="1"/>
            </p:cNvPicPr>
            <p:nvPr/>
          </p:nvPicPr>
          <p:blipFill>
            <a:blip r:embed="rId4" cstate="print"/>
            <a:srcRect/>
            <a:stretch>
              <a:fillRect/>
            </a:stretch>
          </p:blipFill>
          <p:spPr bwMode="auto">
            <a:xfrm>
              <a:off x="500034" y="571480"/>
              <a:ext cx="3656250" cy="54000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ost-14099-1174309272.gif"/>
          <p:cNvPicPr>
            <a:picLocks noChangeAspect="1"/>
          </p:cNvPicPr>
          <p:nvPr/>
        </p:nvPicPr>
        <p:blipFill>
          <a:blip r:embed="rId2" cstate="print"/>
          <a:stretch>
            <a:fillRect/>
          </a:stretch>
        </p:blipFill>
        <p:spPr>
          <a:xfrm>
            <a:off x="0" y="0"/>
            <a:ext cx="9144000" cy="6858000"/>
          </a:xfrm>
          <a:prstGeom prst="rect">
            <a:avLst/>
          </a:prstGeom>
        </p:spPr>
      </p:pic>
      <p:pic>
        <p:nvPicPr>
          <p:cNvPr id="2" name="Picture 2" descr="Картинка 1 из 6556"/>
          <p:cNvPicPr>
            <a:picLocks noChangeAspect="1" noChangeArrowheads="1"/>
          </p:cNvPicPr>
          <p:nvPr/>
        </p:nvPicPr>
        <p:blipFill>
          <a:blip r:embed="rId3" cstate="print"/>
          <a:srcRect/>
          <a:stretch>
            <a:fillRect/>
          </a:stretch>
        </p:blipFill>
        <p:spPr bwMode="auto">
          <a:xfrm>
            <a:off x="2402676" y="214290"/>
            <a:ext cx="4338649" cy="6429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48.jpg"/>
          <p:cNvPicPr>
            <a:picLocks noGrp="1" noChangeAspect="1"/>
          </p:cNvPicPr>
          <p:nvPr>
            <p:ph idx="1"/>
          </p:nvPr>
        </p:nvPicPr>
        <p:blipFill>
          <a:blip r:embed="rId2" cstate="print"/>
          <a:stretch>
            <a:fillRect/>
          </a:stretch>
        </p:blipFill>
        <p:spPr>
          <a:xfrm>
            <a:off x="-1" y="0"/>
            <a:ext cx="9127407" cy="6858000"/>
          </a:xfrm>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etchik.jpg"/>
          <p:cNvPicPr>
            <a:picLocks noGrp="1" noChangeAspect="1"/>
          </p:cNvPicPr>
          <p:nvPr>
            <p:ph idx="1"/>
          </p:nvPr>
        </p:nvPicPr>
        <p:blipFill>
          <a:blip r:embed="rId2" cstate="print"/>
          <a:stretch>
            <a:fillRect/>
          </a:stretch>
        </p:blipFill>
        <p:spPr>
          <a:xfrm>
            <a:off x="0" y="0"/>
            <a:ext cx="9144000" cy="6900838"/>
          </a:xfrm>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pic>
        <p:nvPicPr>
          <p:cNvPr id="11267" name="Содержимое 3" descr="159494.jpe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cp.sovserv.ru/media/images/e/a/3/2565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pic>
        <p:nvPicPr>
          <p:cNvPr id="5123" name="Содержимое 3" descr="2_o_1368078065.gif"/>
          <p:cNvPicPr>
            <a:picLocks noGrp="1" noChangeAspect="1"/>
          </p:cNvPicPr>
          <p:nvPr>
            <p:ph idx="1"/>
          </p:nvPr>
        </p:nvPicPr>
        <p:blipFill>
          <a:blip r:embed="rId2" cstate="print"/>
          <a:srcRect/>
          <a:stretch>
            <a:fillRect/>
          </a:stretch>
        </p:blipFill>
        <p:spPr>
          <a:xfrm>
            <a:off x="0" y="0"/>
            <a:ext cx="9194800" cy="6858000"/>
          </a:xfrm>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smtClean="0"/>
          </a:p>
        </p:txBody>
      </p:sp>
      <p:pic>
        <p:nvPicPr>
          <p:cNvPr id="13315" name="Содержимое 3" descr="52414850_ranen_4.jpg"/>
          <p:cNvPicPr>
            <a:picLocks noGrp="1" noChangeAspect="1"/>
          </p:cNvPicPr>
          <p:nvPr>
            <p:ph idx="1"/>
          </p:nvPr>
        </p:nvPicPr>
        <p:blipFill>
          <a:blip r:embed="rId2" cstate="print"/>
          <a:srcRect/>
          <a:stretch>
            <a:fillRect/>
          </a:stretch>
        </p:blipFill>
        <p:spPr>
          <a:xfrm>
            <a:off x="0" y="0"/>
            <a:ext cx="9144000" cy="6886575"/>
          </a:xfrm>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375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451566b384c.jpg"/>
          <p:cNvPicPr>
            <a:picLocks noGrp="1" noChangeAspect="1"/>
          </p:cNvPicPr>
          <p:nvPr>
            <p:ph idx="1"/>
          </p:nvPr>
        </p:nvPicPr>
        <p:blipFill>
          <a:blip r:embed="rId2" cstate="print"/>
          <a:stretch>
            <a:fillRect/>
          </a:stretch>
        </p:blipFill>
        <p:spPr>
          <a:xfrm>
            <a:off x="0" y="0"/>
            <a:ext cx="9219146" cy="6858000"/>
          </a:xfrm>
        </p:spPr>
      </p:pic>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576264j44.jpg"/>
          <p:cNvPicPr>
            <a:picLocks noGrp="1" noChangeAspect="1"/>
          </p:cNvPicPr>
          <p:nvPr>
            <p:ph idx="1"/>
          </p:nvPr>
        </p:nvPicPr>
        <p:blipFill>
          <a:blip r:embed="rId2" cstate="print"/>
          <a:stretch>
            <a:fillRect/>
          </a:stretch>
        </p:blipFill>
        <p:spPr>
          <a:xfrm>
            <a:off x="0" y="0"/>
            <a:ext cx="9176359" cy="6858000"/>
          </a:xfrm>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1750593.jpg"/>
          <p:cNvPicPr>
            <a:picLocks noGrp="1" noChangeAspect="1"/>
          </p:cNvPicPr>
          <p:nvPr>
            <p:ph idx="1"/>
          </p:nvPr>
        </p:nvPicPr>
        <p:blipFill>
          <a:blip r:embed="rId2" cstate="print"/>
          <a:stretch>
            <a:fillRect/>
          </a:stretch>
        </p:blipFill>
        <p:spPr>
          <a:xfrm>
            <a:off x="-1" y="0"/>
            <a:ext cx="9133783" cy="6858000"/>
          </a:xfrm>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72847016_vystrel-bm-13-poslevoennaya-na-zadnem-plane-stoit-bm-21-grad.jpg"/>
          <p:cNvPicPr>
            <a:picLocks noGrp="1" noChangeAspect="1"/>
          </p:cNvPicPr>
          <p:nvPr>
            <p:ph idx="1"/>
          </p:nvPr>
        </p:nvPicPr>
        <p:blipFill>
          <a:blip r:embed="rId2" cstate="print"/>
          <a:stretch>
            <a:fillRect/>
          </a:stretch>
        </p:blipFill>
        <p:spPr>
          <a:xfrm>
            <a:off x="-1" y="0"/>
            <a:ext cx="9201775" cy="6858000"/>
          </a:xfrm>
        </p:spPr>
      </p:pic>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08000" y="5429264"/>
            <a:ext cx="8928000" cy="1384995"/>
          </a:xfrm>
          <a:prstGeom prst="rect">
            <a:avLst/>
          </a:prstGeom>
        </p:spPr>
        <p:txBody>
          <a:bodyPr wrap="square">
            <a:spAutoFit/>
          </a:bodyPr>
          <a:lstStyle/>
          <a:p>
            <a:pPr algn="ctr"/>
            <a:r>
              <a:rPr lang="ru-RU" sz="2800" b="1" dirty="0" smtClean="0"/>
              <a:t>16-18 ноября, под командованием Василия </a:t>
            </a:r>
            <a:r>
              <a:rPr lang="ru-RU" sz="2800" b="1" dirty="0" err="1" smtClean="0"/>
              <a:t>Клочкова</a:t>
            </a:r>
            <a:r>
              <a:rPr lang="ru-RU" sz="2800" b="1" dirty="0" smtClean="0"/>
              <a:t>, панфиловцы сорвали прорыв немецких танков у </a:t>
            </a:r>
            <a:r>
              <a:rPr lang="ru-RU" sz="2800" b="1" dirty="0" err="1" smtClean="0"/>
              <a:t>Дубосеково</a:t>
            </a:r>
            <a:r>
              <a:rPr lang="ru-RU" sz="2800" b="1" dirty="0" smtClean="0"/>
              <a:t>. </a:t>
            </a:r>
            <a:endParaRPr lang="ru-RU" sz="2800" b="1" dirty="0"/>
          </a:p>
        </p:txBody>
      </p:sp>
      <p:sp>
        <p:nvSpPr>
          <p:cNvPr id="2" name="Прямоугольник 1"/>
          <p:cNvSpPr/>
          <p:nvPr/>
        </p:nvSpPr>
        <p:spPr>
          <a:xfrm>
            <a:off x="142860" y="71414"/>
            <a:ext cx="8858280" cy="523220"/>
          </a:xfrm>
          <a:prstGeom prst="rect">
            <a:avLst/>
          </a:prstGeom>
          <a:ln>
            <a:noFill/>
          </a:ln>
        </p:spPr>
        <p:txBody>
          <a:bodyPr wrap="square">
            <a:spAutoFit/>
          </a:bodyPr>
          <a:lstStyle/>
          <a:p>
            <a:pPr algn="ctr"/>
            <a:r>
              <a:rPr lang="ru-RU" sz="2800" b="1" dirty="0" smtClean="0">
                <a:solidFill>
                  <a:schemeClr val="bg1"/>
                </a:solidFill>
              </a:rPr>
              <a:t>«Велика Россия, а отступать некуда – позади Москва»</a:t>
            </a:r>
            <a:endParaRPr lang="ru-RU" sz="2800" b="1" dirty="0">
              <a:solidFill>
                <a:schemeClr val="bg1"/>
              </a:solidFill>
            </a:endParaRPr>
          </a:p>
        </p:txBody>
      </p:sp>
      <p:sp>
        <p:nvSpPr>
          <p:cNvPr id="6" name="Прямоугольник 5"/>
          <p:cNvSpPr/>
          <p:nvPr/>
        </p:nvSpPr>
        <p:spPr>
          <a:xfrm>
            <a:off x="5429256" y="642918"/>
            <a:ext cx="3026534" cy="523220"/>
          </a:xfrm>
          <a:prstGeom prst="rect">
            <a:avLst/>
          </a:prstGeom>
        </p:spPr>
        <p:txBody>
          <a:bodyPr wrap="none">
            <a:spAutoFit/>
          </a:bodyPr>
          <a:lstStyle/>
          <a:p>
            <a:r>
              <a:rPr lang="en-US" sz="2800" dirty="0" smtClean="0">
                <a:solidFill>
                  <a:schemeClr val="bg1"/>
                </a:solidFill>
              </a:rPr>
              <a:t>(</a:t>
            </a:r>
            <a:r>
              <a:rPr lang="ru-RU" sz="2800" dirty="0" smtClean="0">
                <a:solidFill>
                  <a:schemeClr val="bg1"/>
                </a:solidFill>
              </a:rPr>
              <a:t>Василий Клочков</a:t>
            </a:r>
            <a:r>
              <a:rPr lang="en-US" sz="2800" dirty="0" smtClean="0">
                <a:solidFill>
                  <a:schemeClr val="bg1"/>
                </a:solidFill>
              </a:rPr>
              <a:t>)</a:t>
            </a:r>
            <a:endParaRPr lang="ru-RU" sz="2800" dirty="0">
              <a:solidFill>
                <a:schemeClr val="bg1"/>
              </a:solidFill>
            </a:endParaRPr>
          </a:p>
        </p:txBody>
      </p:sp>
      <p:pic>
        <p:nvPicPr>
          <p:cNvPr id="5" name="Picture 4" descr="Картинка 14 из 68"/>
          <p:cNvPicPr>
            <a:picLocks noChangeAspect="1" noChangeArrowheads="1"/>
          </p:cNvPicPr>
          <p:nvPr/>
        </p:nvPicPr>
        <p:blipFill>
          <a:blip r:embed="rId3" cstate="print"/>
          <a:srcRect/>
          <a:stretch>
            <a:fillRect/>
          </a:stretch>
        </p:blipFill>
        <p:spPr bwMode="auto">
          <a:xfrm>
            <a:off x="428628" y="758673"/>
            <a:ext cx="3214678" cy="452771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descr="Картинка 18 из 55"/>
          <p:cNvPicPr>
            <a:picLocks noChangeAspect="1" noChangeArrowheads="1"/>
          </p:cNvPicPr>
          <p:nvPr/>
        </p:nvPicPr>
        <p:blipFill>
          <a:blip r:embed="rId4" cstate="print"/>
          <a:stretch>
            <a:fillRect/>
          </a:stretch>
        </p:blipFill>
        <p:spPr bwMode="auto">
          <a:xfrm rot="420148">
            <a:off x="3023321" y="2053026"/>
            <a:ext cx="5741746" cy="30718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115179"/>
            <a:ext cx="8928000" cy="1384995"/>
          </a:xfrm>
          <a:prstGeom prst="rect">
            <a:avLst/>
          </a:prstGeom>
        </p:spPr>
        <p:txBody>
          <a:bodyPr wrap="square">
            <a:spAutoFit/>
          </a:bodyPr>
          <a:lstStyle/>
          <a:p>
            <a:pPr algn="ctr"/>
            <a:r>
              <a:rPr lang="ru-RU" sz="2800" b="1" dirty="0" smtClean="0">
                <a:solidFill>
                  <a:schemeClr val="bg1"/>
                </a:solidFill>
              </a:rPr>
              <a:t>7 ноября 1941 г. на Красной площади состоялся парад войск по случаю </a:t>
            </a:r>
            <a:r>
              <a:rPr lang="en-US" sz="2800" b="1" dirty="0" smtClean="0">
                <a:solidFill>
                  <a:schemeClr val="bg1"/>
                </a:solidFill>
              </a:rPr>
              <a:t>XXIV </a:t>
            </a:r>
            <a:r>
              <a:rPr lang="ru-RU" sz="2800" b="1" dirty="0" smtClean="0">
                <a:solidFill>
                  <a:schemeClr val="bg1"/>
                </a:solidFill>
              </a:rPr>
              <a:t>годовщины Великого Октября. </a:t>
            </a:r>
            <a:endParaRPr lang="ru-RU" sz="2800" b="1" dirty="0">
              <a:solidFill>
                <a:schemeClr val="bg1"/>
              </a:solidFill>
            </a:endParaRPr>
          </a:p>
        </p:txBody>
      </p:sp>
      <p:sp>
        <p:nvSpPr>
          <p:cNvPr id="4" name="Прямоугольник 3"/>
          <p:cNvSpPr/>
          <p:nvPr/>
        </p:nvSpPr>
        <p:spPr>
          <a:xfrm>
            <a:off x="108000" y="6286520"/>
            <a:ext cx="8928000" cy="540000"/>
          </a:xfrm>
          <a:prstGeom prst="rect">
            <a:avLst/>
          </a:prstGeom>
        </p:spPr>
        <p:txBody>
          <a:bodyPr wrap="square">
            <a:spAutoFit/>
          </a:bodyPr>
          <a:lstStyle/>
          <a:p>
            <a:pPr algn="ctr"/>
            <a:r>
              <a:rPr lang="ru-RU" sz="2800" b="1" dirty="0" smtClean="0"/>
              <a:t>Часть войск сразу после парада отправлялась на фронт. </a:t>
            </a:r>
            <a:endParaRPr lang="ru-RU" sz="2800" b="1" dirty="0"/>
          </a:p>
        </p:txBody>
      </p:sp>
      <p:pic>
        <p:nvPicPr>
          <p:cNvPr id="5" name="Рисунок 4" descr="Battle_of_moscow10.jpg"/>
          <p:cNvPicPr>
            <a:picLocks noChangeAspect="1"/>
          </p:cNvPicPr>
          <p:nvPr/>
        </p:nvPicPr>
        <p:blipFill>
          <a:blip r:embed="rId3" cstate="print"/>
          <a:stretch>
            <a:fillRect/>
          </a:stretch>
        </p:blipFill>
        <p:spPr>
          <a:xfrm>
            <a:off x="857224" y="1199801"/>
            <a:ext cx="7429552" cy="50152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st-14099-1174309272.gif"/>
          <p:cNvPicPr>
            <a:picLocks noChangeAspect="1"/>
          </p:cNvPicPr>
          <p:nvPr/>
        </p:nvPicPr>
        <p:blipFill>
          <a:blip r:embed="rId3" cstate="print"/>
          <a:stretch>
            <a:fillRect/>
          </a:stretch>
        </p:blipFill>
        <p:spPr>
          <a:xfrm>
            <a:off x="0" y="0"/>
            <a:ext cx="9144000" cy="6858000"/>
          </a:xfrm>
          <a:prstGeom prst="rect">
            <a:avLst/>
          </a:prstGeom>
        </p:spPr>
      </p:pic>
      <p:pic>
        <p:nvPicPr>
          <p:cNvPr id="4" name="Битва под Москвой_Archos_.avi">
            <a:hlinkClick r:id="" action="ppaction://media"/>
          </p:cNvPr>
          <p:cNvPicPr>
            <a:picLocks noRot="1" noChangeAspect="1"/>
          </p:cNvPicPr>
          <p:nvPr>
            <a:videoFile r:link="rId1"/>
          </p:nvPr>
        </p:nvPicPr>
        <p:blipFill>
          <a:blip r:embed="rId4" cstate="print"/>
          <a:stretch>
            <a:fillRect/>
          </a:stretch>
        </p:blipFill>
        <p:spPr>
          <a:xfrm>
            <a:off x="1428728" y="1632845"/>
            <a:ext cx="6286544" cy="3592311"/>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108000" y="5857892"/>
            <a:ext cx="8928000" cy="954107"/>
          </a:xfrm>
          <a:prstGeom prst="rect">
            <a:avLst/>
          </a:prstGeom>
        </p:spPr>
        <p:txBody>
          <a:bodyPr wrap="square">
            <a:spAutoFit/>
          </a:bodyPr>
          <a:lstStyle/>
          <a:p>
            <a:pPr lvl="0" indent="450850" algn="ctr" fontAlgn="base">
              <a:spcBef>
                <a:spcPct val="0"/>
              </a:spcBef>
              <a:spcAft>
                <a:spcPct val="0"/>
              </a:spcAft>
            </a:pPr>
            <a:r>
              <a:rPr lang="ru-RU" sz="2800" b="1" dirty="0" smtClean="0">
                <a:ln>
                  <a:solidFill>
                    <a:schemeClr val="bg1"/>
                  </a:solidFill>
                </a:ln>
                <a:ea typeface="Times New Roman" pitchFamily="18" charset="0"/>
                <a:cs typeface="Arial" pitchFamily="34" charset="0"/>
              </a:rPr>
              <a:t>За короткий срок были освобождены Калинин, Елец, Клин, Тихвин, Керчь.</a:t>
            </a:r>
            <a:endParaRPr lang="ru-RU" sz="3600" b="1" dirty="0" smtClean="0">
              <a:ln>
                <a:solidFill>
                  <a:schemeClr val="bg1"/>
                </a:solidFill>
              </a:ln>
              <a:cs typeface="Arial" pitchFamily="34" charset="0"/>
            </a:endParaRPr>
          </a:p>
        </p:txBody>
      </p:sp>
      <p:sp>
        <p:nvSpPr>
          <p:cNvPr id="7" name="TextBox 6"/>
          <p:cNvSpPr txBox="1"/>
          <p:nvPr/>
        </p:nvSpPr>
        <p:spPr>
          <a:xfrm>
            <a:off x="108000" y="71414"/>
            <a:ext cx="8928000" cy="954107"/>
          </a:xfrm>
          <a:prstGeom prst="rect">
            <a:avLst/>
          </a:prstGeom>
          <a:noFill/>
        </p:spPr>
        <p:txBody>
          <a:bodyPr wrap="square" rtlCol="0">
            <a:spAutoFit/>
          </a:bodyPr>
          <a:lstStyle/>
          <a:p>
            <a:pPr algn="ctr"/>
            <a:r>
              <a:rPr lang="ru-RU" sz="2800" b="1" dirty="0" smtClean="0">
                <a:ln>
                  <a:solidFill>
                    <a:schemeClr val="tx1"/>
                  </a:solidFill>
                </a:ln>
                <a:solidFill>
                  <a:schemeClr val="bg1"/>
                </a:solidFill>
              </a:rPr>
              <a:t>5 декабря 1941 г. началось успешное контрнаступление советских войск.</a:t>
            </a:r>
            <a:endParaRPr lang="ru-RU" sz="2800" b="1" dirty="0">
              <a:ln>
                <a:solidFill>
                  <a:schemeClr val="tx1"/>
                </a:solidFill>
              </a:ln>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6165850"/>
            <a:ext cx="8229600" cy="503238"/>
          </a:xfrm>
        </p:spPr>
        <p:txBody>
          <a:bodyPr/>
          <a:lstStyle/>
          <a:p>
            <a:pPr algn="ctr">
              <a:buFont typeface="Wingdings" pitchFamily="2" charset="2"/>
              <a:buNone/>
            </a:pPr>
            <a:r>
              <a:rPr lang="ru-RU" sz="2000" b="1">
                <a:latin typeface="Century Schoolbook" pitchFamily="18" charset="0"/>
              </a:rPr>
              <a:t>Призывники перед отправкой на фронт.</a:t>
            </a:r>
          </a:p>
        </p:txBody>
      </p:sp>
      <p:pic>
        <p:nvPicPr>
          <p:cNvPr id="5123" name="Picture 3" descr="BAFDA93F"/>
          <p:cNvPicPr>
            <a:picLocks noGrp="1" noChangeAspect="1" noChangeArrowheads="1"/>
          </p:cNvPicPr>
          <p:nvPr>
            <p:ph type="title" idx="4294967295"/>
          </p:nvPr>
        </p:nvPicPr>
        <p:blipFill>
          <a:blip r:embed="rId2" cstate="print"/>
          <a:srcRect/>
          <a:stretch>
            <a:fillRect/>
          </a:stretch>
        </p:blipFill>
        <p:spPr>
          <a:xfrm>
            <a:off x="225425" y="290513"/>
            <a:ext cx="8736013" cy="5897562"/>
          </a:xfrm>
          <a:noFill/>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108000" y="5786454"/>
            <a:ext cx="8928000" cy="954107"/>
          </a:xfrm>
          <a:prstGeom prst="rect">
            <a:avLst/>
          </a:prstGeom>
        </p:spPr>
        <p:txBody>
          <a:bodyPr wrap="square">
            <a:spAutoFit/>
          </a:bodyPr>
          <a:lstStyle/>
          <a:p>
            <a:pPr algn="ctr"/>
            <a:r>
              <a:rPr lang="ru-RU" sz="2800" b="1" dirty="0" smtClean="0"/>
              <a:t>Советские части освободили свыше 11 тыс. населенных пунктов и устранили угрозу взятия Москвы.</a:t>
            </a:r>
            <a:endParaRPr lang="ru-RU" sz="2800" b="1" dirty="0"/>
          </a:p>
        </p:txBody>
      </p:sp>
      <p:pic>
        <p:nvPicPr>
          <p:cNvPr id="9" name="Рисунок 8" descr="b14fe1b9-3cda-49bb-a3b6-69c2056fabf7.jpg"/>
          <p:cNvPicPr>
            <a:picLocks noChangeAspect="1"/>
          </p:cNvPicPr>
          <p:nvPr/>
        </p:nvPicPr>
        <p:blipFill>
          <a:blip r:embed="rId3" cstate="print"/>
          <a:stretch>
            <a:fillRect/>
          </a:stretch>
        </p:blipFill>
        <p:spPr>
          <a:xfrm>
            <a:off x="357158" y="1428736"/>
            <a:ext cx="6143668" cy="4217360"/>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descr="Soviet_Offensive_Moscow_December_1941.jpg"/>
          <p:cNvPicPr>
            <a:picLocks noChangeAspect="1"/>
          </p:cNvPicPr>
          <p:nvPr/>
        </p:nvPicPr>
        <p:blipFill>
          <a:blip r:embed="rId4" cstate="print"/>
          <a:stretch>
            <a:fillRect/>
          </a:stretch>
        </p:blipFill>
        <p:spPr>
          <a:xfrm>
            <a:off x="4786314" y="2774962"/>
            <a:ext cx="4036853" cy="3011492"/>
          </a:xfrm>
          <a:prstGeom prst="rect">
            <a:avLst/>
          </a:prstGeom>
          <a:ln w="889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rPr>
              <a:t>В ходе декабрьского наступления были разгромлены 11 танковых, 4 моторизованных и 23 пехотных немецких дивизий. </a:t>
            </a:r>
            <a:endParaRPr lang="ru-RU" sz="2800" b="1"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rPr>
              <a:t>Оценив обстановку на фронте к началу января, Ставка приняла решение о переходе советских войск в наступление.</a:t>
            </a:r>
            <a:endParaRPr lang="ru-RU" sz="2800" b="1" dirty="0">
              <a:solidFill>
                <a:schemeClr val="bg1"/>
              </a:solidFill>
            </a:endParaRPr>
          </a:p>
        </p:txBody>
      </p:sp>
      <p:sp>
        <p:nvSpPr>
          <p:cNvPr id="4" name="Прямоугольник 3"/>
          <p:cNvSpPr/>
          <p:nvPr/>
        </p:nvSpPr>
        <p:spPr>
          <a:xfrm>
            <a:off x="108000" y="5857892"/>
            <a:ext cx="8928000" cy="954107"/>
          </a:xfrm>
          <a:prstGeom prst="rect">
            <a:avLst/>
          </a:prstGeom>
        </p:spPr>
        <p:txBody>
          <a:bodyPr wrap="square">
            <a:spAutoFit/>
          </a:bodyPr>
          <a:lstStyle/>
          <a:p>
            <a:pPr algn="ctr"/>
            <a:r>
              <a:rPr lang="ru-RU" sz="2800" b="1" dirty="0" smtClean="0"/>
              <a:t>Перед войсками ставилась задача окружить и разгромить главные силы группы армий «Центр». </a:t>
            </a:r>
            <a:endParaRPr lang="ru-RU" sz="2800" b="1" dirty="0"/>
          </a:p>
        </p:txBody>
      </p:sp>
      <p:pic>
        <p:nvPicPr>
          <p:cNvPr id="10" name="Picture 2" descr="G:\БИТВА ПОД МОСКВОЙ\30.jpg"/>
          <p:cNvPicPr>
            <a:picLocks noChangeAspect="1" noChangeArrowheads="1"/>
          </p:cNvPicPr>
          <p:nvPr/>
        </p:nvPicPr>
        <p:blipFill>
          <a:blip r:embed="rId3" cstate="print"/>
          <a:srcRect b="7894"/>
          <a:stretch>
            <a:fillRect/>
          </a:stretch>
        </p:blipFill>
        <p:spPr bwMode="auto">
          <a:xfrm>
            <a:off x="3359684" y="2714620"/>
            <a:ext cx="5427158" cy="2928958"/>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zis30_3.jpg"/>
          <p:cNvPicPr>
            <a:picLocks noChangeAspect="1"/>
          </p:cNvPicPr>
          <p:nvPr/>
        </p:nvPicPr>
        <p:blipFill>
          <a:blip r:embed="rId4" cstate="print"/>
          <a:srcRect b="4579"/>
          <a:stretch>
            <a:fillRect/>
          </a:stretch>
        </p:blipFill>
        <p:spPr>
          <a:xfrm>
            <a:off x="285720" y="1214422"/>
            <a:ext cx="4572000" cy="28575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mos_nast.jpg"/>
          <p:cNvPicPr>
            <a:picLocks noChangeAspect="1"/>
          </p:cNvPicPr>
          <p:nvPr/>
        </p:nvPicPr>
        <p:blipFill>
          <a:blip r:embed="rId3" cstate="print"/>
          <a:stretch>
            <a:fillRect/>
          </a:stretch>
        </p:blipFill>
        <p:spPr>
          <a:xfrm>
            <a:off x="2000232" y="236461"/>
            <a:ext cx="5143536" cy="6385078"/>
          </a:xfrm>
          <a:prstGeom prst="rect">
            <a:avLst/>
          </a:prstGeom>
          <a:ln w="88900" cap="sq" cmpd="thickThin">
            <a:solidFill>
              <a:srgbClr val="000000"/>
            </a:solidFill>
            <a:prstDash val="solid"/>
            <a:miter lim="800000"/>
          </a:ln>
          <a:effectLst>
            <a:innerShdw blurRad="76200">
              <a:srgbClr val="000000"/>
            </a:innerShdw>
          </a:effectLst>
        </p:spPr>
      </p:pic>
      <p:cxnSp>
        <p:nvCxnSpPr>
          <p:cNvPr id="3" name="Прямая со стрелкой 2"/>
          <p:cNvCxnSpPr/>
          <p:nvPr/>
        </p:nvCxnSpPr>
        <p:spPr>
          <a:xfrm rot="10800000" flipV="1">
            <a:off x="5715008" y="2214554"/>
            <a:ext cx="642942" cy="35719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rot="10800000" flipV="1">
            <a:off x="2786050" y="3286124"/>
            <a:ext cx="642942" cy="35719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35" presetClass="emph" presetSubtype="0" repeatCount="indefinite" fill="hold" nodeType="afterEffect">
                                  <p:stCondLst>
                                    <p:cond delay="0"/>
                                  </p:stCondLst>
                                  <p:endCondLst>
                                    <p:cond evt="onNext" delay="0">
                                      <p:tgtEl>
                                        <p:sldTgt/>
                                      </p:tgtEl>
                                    </p:cond>
                                  </p:endCondLst>
                                  <p:childTnLst>
                                    <p:anim calcmode="discrete" valueType="str">
                                      <p:cBhvr>
                                        <p:cTn id="18"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41985" name="Rectangle 1"/>
          <p:cNvSpPr>
            <a:spLocks noChangeArrowheads="1"/>
          </p:cNvSpPr>
          <p:nvPr/>
        </p:nvSpPr>
        <p:spPr bwMode="auto">
          <a:xfrm>
            <a:off x="90000" y="5832479"/>
            <a:ext cx="896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lang="ru-RU" sz="2800" b="1" dirty="0" smtClean="0">
                <a:ea typeface="Times New Roman" pitchFamily="18" charset="0"/>
                <a:cs typeface="Arial" pitchFamily="34" charset="0"/>
              </a:rPr>
              <a:t>П</a:t>
            </a:r>
            <a:r>
              <a:rPr kumimoji="0" lang="ru-RU" sz="2800" b="1" i="0" u="none" strike="noStrike" cap="none" normalizeH="0" baseline="0" dirty="0" smtClean="0">
                <a:ln>
                  <a:noFill/>
                </a:ln>
                <a:effectLst/>
                <a:ea typeface="Times New Roman" pitchFamily="18" charset="0"/>
                <a:cs typeface="Arial" pitchFamily="34" charset="0"/>
              </a:rPr>
              <a:t>ротивник был отброшен на 100-350 км. Московская и Тульская области были полностью освобождены.</a:t>
            </a:r>
            <a:endParaRPr kumimoji="0" lang="ru-RU" sz="3600" b="1" i="0" u="none" strike="noStrike" cap="none" normalizeH="0" baseline="0" dirty="0" smtClean="0">
              <a:ln>
                <a:noFill/>
              </a:ln>
              <a:effectLst/>
              <a:cs typeface="Arial" pitchFamily="34" charset="0"/>
            </a:endParaRPr>
          </a:p>
        </p:txBody>
      </p:sp>
      <p:sp>
        <p:nvSpPr>
          <p:cNvPr id="4" name="Прямоугольник 3"/>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ea typeface="Times New Roman" pitchFamily="18" charset="0"/>
                <a:cs typeface="Arial" pitchFamily="34" charset="0"/>
              </a:rPr>
              <a:t>Западным, Калининским и Брянским фронтами были проведены Сычевско-вяземская, Торпецко-Холмская, Ржевская и Болховская наступательные операции. </a:t>
            </a:r>
            <a:endParaRPr lang="ru-RU" sz="2800" b="1" dirty="0"/>
          </a:p>
        </p:txBody>
      </p:sp>
      <p:pic>
        <p:nvPicPr>
          <p:cNvPr id="6" name="Рисунок 5" descr="568179941.jpg"/>
          <p:cNvPicPr>
            <a:picLocks noChangeAspect="1"/>
          </p:cNvPicPr>
          <p:nvPr/>
        </p:nvPicPr>
        <p:blipFill>
          <a:blip r:embed="rId3" cstate="print"/>
          <a:stretch>
            <a:fillRect/>
          </a:stretch>
        </p:blipFill>
        <p:spPr>
          <a:xfrm>
            <a:off x="1778787" y="1500174"/>
            <a:ext cx="5586426" cy="41461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grpSp>
        <p:nvGrpSpPr>
          <p:cNvPr id="19" name="Группа 18"/>
          <p:cNvGrpSpPr/>
          <p:nvPr/>
        </p:nvGrpSpPr>
        <p:grpSpPr>
          <a:xfrm>
            <a:off x="486000" y="4714884"/>
            <a:ext cx="8172000" cy="1643074"/>
            <a:chOff x="486000" y="4714884"/>
            <a:chExt cx="8172000" cy="1643074"/>
          </a:xfrm>
        </p:grpSpPr>
        <p:grpSp>
          <p:nvGrpSpPr>
            <p:cNvPr id="16" name="Группа 15"/>
            <p:cNvGrpSpPr/>
            <p:nvPr/>
          </p:nvGrpSpPr>
          <p:grpSpPr>
            <a:xfrm>
              <a:off x="486000" y="5208114"/>
              <a:ext cx="8172000" cy="1149844"/>
              <a:chOff x="2201999" y="2912020"/>
              <a:chExt cx="7601003" cy="1149844"/>
            </a:xfrm>
          </p:grpSpPr>
          <p:sp>
            <p:nvSpPr>
              <p:cNvPr id="17" name="Пятиугольник 16"/>
              <p:cNvSpPr/>
              <p:nvPr/>
            </p:nvSpPr>
            <p:spPr>
              <a:xfrm rot="10800000">
                <a:off x="2201999" y="2912020"/>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ятиугольник 4"/>
              <p:cNvSpPr/>
              <p:nvPr/>
            </p:nvSpPr>
            <p:spPr>
              <a:xfrm rot="21600000">
                <a:off x="2489463" y="2912020"/>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a:t>
                </a:r>
                <a:r>
                  <a:rPr lang="ru-RU" sz="2800" b="1" kern="1200" smtClean="0">
                    <a:solidFill>
                      <a:schemeClr val="bg1"/>
                    </a:solidFill>
                    <a:latin typeface="+mn-lt"/>
                    <a:ea typeface="Times New Roman" pitchFamily="18" charset="0"/>
                    <a:cs typeface="Times New Roman" pitchFamily="18" charset="0"/>
                  </a:rPr>
                  <a:t>наступательная операция</a:t>
                </a:r>
              </a:p>
              <a:p>
                <a:pPr lvl="0" algn="ctr" defTabSz="1244600">
                  <a:lnSpc>
                    <a:spcPct val="90000"/>
                  </a:lnSpc>
                  <a:spcBef>
                    <a:spcPct val="0"/>
                  </a:spcBef>
                  <a:spcAft>
                    <a:spcPct val="35000"/>
                  </a:spcAft>
                </a:pPr>
                <a:r>
                  <a:rPr lang="ru-RU" sz="2800" b="1" kern="1200" smtClean="0">
                    <a:solidFill>
                      <a:schemeClr val="bg1"/>
                    </a:solidFill>
                    <a:latin typeface="+mn-lt"/>
                    <a:ea typeface="Times New Roman" pitchFamily="18" charset="0"/>
                    <a:cs typeface="Times New Roman" pitchFamily="18" charset="0"/>
                  </a:rPr>
                  <a:t> </a:t>
                </a:r>
                <a:r>
                  <a:rPr lang="ru-RU" sz="2800" b="1" kern="1200" dirty="0" smtClean="0">
                    <a:solidFill>
                      <a:schemeClr val="bg1"/>
                    </a:solidFill>
                    <a:latin typeface="+mn-lt"/>
                    <a:ea typeface="Times New Roman" pitchFamily="18" charset="0"/>
                    <a:cs typeface="Times New Roman" pitchFamily="18" charset="0"/>
                  </a:rPr>
                  <a:t>(8 января – 20 апреля 1942 г.).</a:t>
                </a:r>
                <a:endParaRPr lang="ru-RU" sz="2800" b="1" kern="1200" dirty="0">
                  <a:latin typeface="+mn-lt"/>
                </a:endParaRPr>
              </a:p>
            </p:txBody>
          </p:sp>
        </p:grpSp>
        <p:sp>
          <p:nvSpPr>
            <p:cNvPr id="22" name="Стрелка вниз 21"/>
            <p:cNvSpPr/>
            <p:nvPr/>
          </p:nvSpPr>
          <p:spPr>
            <a:xfrm>
              <a:off x="4286248" y="4714884"/>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24" name="Группа 23"/>
          <p:cNvGrpSpPr/>
          <p:nvPr/>
        </p:nvGrpSpPr>
        <p:grpSpPr>
          <a:xfrm>
            <a:off x="486000" y="3143248"/>
            <a:ext cx="8172000" cy="1649910"/>
            <a:chOff x="486000" y="3143248"/>
            <a:chExt cx="8172000" cy="1649910"/>
          </a:xfrm>
        </p:grpSpPr>
        <p:grpSp>
          <p:nvGrpSpPr>
            <p:cNvPr id="10" name="Группа 9"/>
            <p:cNvGrpSpPr/>
            <p:nvPr/>
          </p:nvGrpSpPr>
          <p:grpSpPr>
            <a:xfrm>
              <a:off x="486000" y="3643314"/>
              <a:ext cx="8172000" cy="1149844"/>
              <a:chOff x="2201999" y="2135"/>
              <a:chExt cx="7601003" cy="1149844"/>
            </a:xfrm>
          </p:grpSpPr>
          <p:sp>
            <p:nvSpPr>
              <p:cNvPr id="11" name="Пятиугольник 10"/>
              <p:cNvSpPr/>
              <p:nvPr/>
            </p:nvSpPr>
            <p:spPr>
              <a:xfrm rot="10800000">
                <a:off x="2201999" y="2135"/>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ятиугольник 4"/>
              <p:cNvSpPr/>
              <p:nvPr/>
            </p:nvSpPr>
            <p:spPr>
              <a:xfrm rot="21600000">
                <a:off x="2489463" y="2135"/>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Контрнаступление под Москвой</a:t>
                </a:r>
              </a:p>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(5 декабря 1941 г. – 7 января 1942 г.)</a:t>
                </a:r>
                <a:endParaRPr lang="ru-RU" sz="2800" b="1" kern="1200" dirty="0">
                  <a:latin typeface="+mn-lt"/>
                </a:endParaRPr>
              </a:p>
            </p:txBody>
          </p:sp>
        </p:grpSp>
        <p:sp>
          <p:nvSpPr>
            <p:cNvPr id="21" name="Стрелка вниз 20"/>
            <p:cNvSpPr/>
            <p:nvPr/>
          </p:nvSpPr>
          <p:spPr>
            <a:xfrm>
              <a:off x="4286248" y="3143248"/>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20" name="Группа 19"/>
          <p:cNvGrpSpPr/>
          <p:nvPr/>
        </p:nvGrpSpPr>
        <p:grpSpPr>
          <a:xfrm>
            <a:off x="486000" y="1571612"/>
            <a:ext cx="8172000" cy="1649910"/>
            <a:chOff x="486000" y="1571612"/>
            <a:chExt cx="8172000" cy="1649910"/>
          </a:xfrm>
        </p:grpSpPr>
        <p:grpSp>
          <p:nvGrpSpPr>
            <p:cNvPr id="13" name="Группа 12"/>
            <p:cNvGrpSpPr/>
            <p:nvPr/>
          </p:nvGrpSpPr>
          <p:grpSpPr>
            <a:xfrm>
              <a:off x="486000" y="2071678"/>
              <a:ext cx="8172000" cy="1149844"/>
              <a:chOff x="2201999" y="1457077"/>
              <a:chExt cx="7601003" cy="1149844"/>
            </a:xfrm>
          </p:grpSpPr>
          <p:sp>
            <p:nvSpPr>
              <p:cNvPr id="14" name="Пятиугольник 13"/>
              <p:cNvSpPr/>
              <p:nvPr/>
            </p:nvSpPr>
            <p:spPr>
              <a:xfrm rot="10800000">
                <a:off x="2201999" y="1457077"/>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ятиугольник 4"/>
              <p:cNvSpPr/>
              <p:nvPr/>
            </p:nvSpPr>
            <p:spPr>
              <a:xfrm rot="21600000">
                <a:off x="2489463" y="1457077"/>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оборонительная операция (30 сентября – 5 декабря 1941 г.)</a:t>
                </a:r>
                <a:endParaRPr lang="ru-RU" sz="2800" b="1" kern="1200" dirty="0">
                  <a:latin typeface="+mn-lt"/>
                </a:endParaRPr>
              </a:p>
            </p:txBody>
          </p:sp>
        </p:grpSp>
        <p:sp>
          <p:nvSpPr>
            <p:cNvPr id="23" name="Стрелка вниз 22"/>
            <p:cNvSpPr/>
            <p:nvPr/>
          </p:nvSpPr>
          <p:spPr>
            <a:xfrm>
              <a:off x="4286248" y="1571612"/>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5" name="TextBox 4"/>
          <p:cNvSpPr txBox="1"/>
          <p:nvPr/>
        </p:nvSpPr>
        <p:spPr>
          <a:xfrm>
            <a:off x="238923" y="-24"/>
            <a:ext cx="8666155" cy="1862048"/>
          </a:xfrm>
          <a:prstGeom prst="rect">
            <a:avLst/>
          </a:prstGeom>
          <a:noFill/>
        </p:spPr>
        <p:txBody>
          <a:bodyPr wrap="none" rtlCol="0">
            <a:spAutoFit/>
          </a:bodyPr>
          <a:lstStyle/>
          <a:p>
            <a:r>
              <a:rPr lang="ru-RU" sz="11500" u="sng" dirty="0" smtClean="0">
                <a:ln w="19050">
                  <a:solidFill>
                    <a:schemeClr val="bg1"/>
                  </a:solidFill>
                </a:ln>
                <a:solidFill>
                  <a:srgbClr val="FF0000"/>
                </a:solidFill>
                <a:effectLst>
                  <a:glow rad="101600">
                    <a:schemeClr val="tx1">
                      <a:alpha val="60000"/>
                    </a:schemeClr>
                  </a:glow>
                </a:effectLst>
                <a:latin typeface="Mistral" pitchFamily="66" charset="0"/>
              </a:rPr>
              <a:t>Битва за Москву</a:t>
            </a:r>
            <a:endParaRPr lang="ru-RU" sz="11500" u="sng" dirty="0">
              <a:ln w="19050">
                <a:solidFill>
                  <a:schemeClr val="bg1"/>
                </a:solidFill>
              </a:ln>
              <a:solidFill>
                <a:srgbClr val="FF0000"/>
              </a:solidFill>
              <a:effectLst>
                <a:glow rad="101600">
                  <a:schemeClr val="tx1">
                    <a:alpha val="60000"/>
                  </a:schemeClr>
                </a:glow>
              </a:effectLst>
              <a:latin typeface="Mistral" pitchFamily="66"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108000" y="357166"/>
            <a:ext cx="8928000" cy="1384995"/>
          </a:xfrm>
          <a:prstGeom prst="rect">
            <a:avLst/>
          </a:prstGeom>
        </p:spPr>
        <p:txBody>
          <a:bodyPr wrap="square">
            <a:spAutoFit/>
          </a:bodyPr>
          <a:lstStyle/>
          <a:p>
            <a:pPr algn="ctr"/>
            <a:r>
              <a:rPr lang="ru-RU" sz="2800" b="1" dirty="0" smtClean="0">
                <a:solidFill>
                  <a:schemeClr val="bg1"/>
                </a:solidFill>
              </a:rPr>
              <a:t>«Когда меня спрашивают, что больше всего запомнилось из минувшей войны, я всегда отвечаю: битва за Москву».</a:t>
            </a:r>
          </a:p>
        </p:txBody>
      </p:sp>
      <p:sp>
        <p:nvSpPr>
          <p:cNvPr id="4" name="TextBox 3"/>
          <p:cNvSpPr txBox="1"/>
          <p:nvPr/>
        </p:nvSpPr>
        <p:spPr>
          <a:xfrm>
            <a:off x="6143636" y="1857364"/>
            <a:ext cx="2096792" cy="523220"/>
          </a:xfrm>
          <a:prstGeom prst="rect">
            <a:avLst/>
          </a:prstGeom>
          <a:noFill/>
        </p:spPr>
        <p:txBody>
          <a:bodyPr wrap="none" rtlCol="0">
            <a:spAutoFit/>
          </a:bodyPr>
          <a:lstStyle/>
          <a:p>
            <a:r>
              <a:rPr lang="ru-RU" sz="2800" dirty="0" smtClean="0">
                <a:solidFill>
                  <a:schemeClr val="bg1"/>
                </a:solidFill>
              </a:rPr>
              <a:t>(Г. К. Жуков)</a:t>
            </a:r>
            <a:endParaRPr lang="ru-RU" sz="2800" dirty="0">
              <a:solidFill>
                <a:schemeClr val="bg1"/>
              </a:solidFill>
            </a:endParaRPr>
          </a:p>
        </p:txBody>
      </p:sp>
      <p:pic>
        <p:nvPicPr>
          <p:cNvPr id="5" name="Рисунок 4" descr="05S0055i.bmp"/>
          <p:cNvPicPr>
            <a:picLocks noChangeAspect="1"/>
          </p:cNvPicPr>
          <p:nvPr/>
        </p:nvPicPr>
        <p:blipFill>
          <a:blip r:embed="rId3" cstate="print"/>
          <a:stretch>
            <a:fillRect/>
          </a:stretch>
        </p:blipFill>
        <p:spPr>
          <a:xfrm>
            <a:off x="500034" y="2143116"/>
            <a:ext cx="3500462" cy="3895675"/>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descr="http://powerpoint.net.ru/uploads/posts/2009-12/1261398291_s.jpg"/>
          <p:cNvPicPr>
            <a:picLocks noChangeAspect="1" noChangeArrowheads="1"/>
          </p:cNvPicPr>
          <p:nvPr/>
        </p:nvPicPr>
        <p:blipFill>
          <a:blip r:embed="rId4" cstate="print"/>
          <a:srcRect/>
          <a:stretch>
            <a:fillRect/>
          </a:stretch>
        </p:blipFill>
        <p:spPr bwMode="auto">
          <a:xfrm>
            <a:off x="3786182" y="2643182"/>
            <a:ext cx="5219700" cy="3914775"/>
          </a:xfrm>
          <a:prstGeom prst="rect">
            <a:avLst/>
          </a:prstGeom>
          <a:noFill/>
          <a:effectLst>
            <a:softEdge rad="635000"/>
          </a:effectLst>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363 из 104647">
            <a:hlinkClick r:id="rId2"/>
          </p:cNvPr>
          <p:cNvPicPr>
            <a:picLocks noChangeAspect="1" noChangeArrowheads="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а 42 из 2720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12" descr="Картинка 3 из 18736"/>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643702" y="285728"/>
            <a:ext cx="2331379" cy="4357718"/>
          </a:xfrm>
          <a:prstGeom prst="rect">
            <a:avLst/>
          </a:prstGeom>
          <a:noFill/>
        </p:spPr>
      </p:pic>
      <p:sp>
        <p:nvSpPr>
          <p:cNvPr id="2" name="Прямоугольник 1"/>
          <p:cNvSpPr/>
          <p:nvPr/>
        </p:nvSpPr>
        <p:spPr>
          <a:xfrm>
            <a:off x="108000" y="5429264"/>
            <a:ext cx="8928000" cy="1384995"/>
          </a:xfrm>
          <a:prstGeom prst="rect">
            <a:avLst/>
          </a:prstGeom>
        </p:spPr>
        <p:txBody>
          <a:bodyPr wrap="square">
            <a:spAutoFit/>
          </a:bodyPr>
          <a:lstStyle/>
          <a:p>
            <a:pPr algn="ctr"/>
            <a:r>
              <a:rPr lang="ru-RU" sz="2800" b="1" dirty="0" smtClean="0">
                <a:ln>
                  <a:solidFill>
                    <a:sysClr val="windowText" lastClr="000000"/>
                  </a:solidFill>
                </a:ln>
                <a:solidFill>
                  <a:schemeClr val="bg1"/>
                </a:solidFill>
              </a:rPr>
              <a:t>8 мая 1965 года </a:t>
            </a:r>
          </a:p>
          <a:p>
            <a:pPr algn="ctr"/>
            <a:r>
              <a:rPr lang="ru-RU" sz="2800" b="1" dirty="0" smtClean="0">
                <a:ln>
                  <a:solidFill>
                    <a:sysClr val="windowText" lastClr="000000"/>
                  </a:solidFill>
                </a:ln>
                <a:solidFill>
                  <a:schemeClr val="bg1"/>
                </a:solidFill>
              </a:rPr>
              <a:t>Москве было присвоено почетное звание </a:t>
            </a:r>
          </a:p>
          <a:p>
            <a:pPr algn="ctr"/>
            <a:r>
              <a:rPr lang="ru-RU" sz="2800" b="1" dirty="0" smtClean="0">
                <a:ln>
                  <a:solidFill>
                    <a:sysClr val="windowText" lastClr="000000"/>
                  </a:solidFill>
                </a:ln>
                <a:solidFill>
                  <a:schemeClr val="bg1"/>
                </a:solidFill>
              </a:rPr>
              <a:t>«город-герой» </a:t>
            </a: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p7.jpg"/>
          <p:cNvPicPr>
            <a:picLocks noChangeAspect="1"/>
          </p:cNvPicPr>
          <p:nvPr/>
        </p:nvPicPr>
        <p:blipFill>
          <a:blip r:embed="rId3" cstate="print"/>
          <a:stretch>
            <a:fillRect/>
          </a:stretch>
        </p:blipFill>
        <p:spPr>
          <a:xfrm>
            <a:off x="821505" y="928670"/>
            <a:ext cx="7500990" cy="50006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mesanimjl0.gif"/>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Картинка 26 из 1844"/>
          <p:cNvPicPr>
            <a:picLocks noChangeAspect="1" noChangeArrowheads="1"/>
          </p:cNvPicPr>
          <p:nvPr/>
        </p:nvPicPr>
        <p:blipFill>
          <a:blip r:embed="rId3" cstate="print"/>
          <a:srcRect b="9491"/>
          <a:stretch>
            <a:fillRect/>
          </a:stretch>
        </p:blipFill>
        <p:spPr bwMode="auto">
          <a:xfrm>
            <a:off x="1153890" y="1107265"/>
            <a:ext cx="6836220" cy="46434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5876925"/>
            <a:ext cx="8435975" cy="647700"/>
          </a:xfrm>
        </p:spPr>
        <p:txBody>
          <a:bodyPr/>
          <a:lstStyle/>
          <a:p>
            <a:pPr algn="ctr">
              <a:buFont typeface="Wingdings" pitchFamily="2" charset="2"/>
              <a:buNone/>
            </a:pPr>
            <a:r>
              <a:rPr lang="ru-RU" sz="2000" b="1">
                <a:latin typeface="Century Schoolbook" pitchFamily="18" charset="0"/>
              </a:rPr>
              <a:t>Комсомольцы вносят деньги в фонд обороны</a:t>
            </a:r>
          </a:p>
        </p:txBody>
      </p:sp>
      <p:pic>
        <p:nvPicPr>
          <p:cNvPr id="6147" name="Picture 3" descr="BA60B143"/>
          <p:cNvPicPr>
            <a:picLocks noGrp="1" noChangeAspect="1" noChangeArrowheads="1"/>
          </p:cNvPicPr>
          <p:nvPr>
            <p:ph type="title" idx="4294967295"/>
          </p:nvPr>
        </p:nvPicPr>
        <p:blipFill>
          <a:blip r:embed="rId2" cstate="print"/>
          <a:srcRect/>
          <a:stretch>
            <a:fillRect/>
          </a:stretch>
        </p:blipFill>
        <p:spPr>
          <a:xfrm>
            <a:off x="539750" y="0"/>
            <a:ext cx="8353425" cy="5661025"/>
          </a:xfrm>
          <a:noFill/>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endParaRPr lang="ru-RU" smtClean="0"/>
          </a:p>
        </p:txBody>
      </p:sp>
      <p:pic>
        <p:nvPicPr>
          <p:cNvPr id="6147" name="Содержимое 3" descr="1372182814_24_page_3_image_0006.jpg"/>
          <p:cNvPicPr>
            <a:picLocks noGrp="1" noChangeAspect="1"/>
          </p:cNvPicPr>
          <p:nvPr>
            <p:ph idx="1"/>
          </p:nvPr>
        </p:nvPicPr>
        <p:blipFill>
          <a:blip r:embed="rId2" cstate="print"/>
          <a:srcRect/>
          <a:stretch>
            <a:fillRect/>
          </a:stretch>
        </p:blipFill>
        <p:spPr>
          <a:xfrm>
            <a:off x="0" y="0"/>
            <a:ext cx="9118600" cy="6858000"/>
          </a:xfrm>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91351af80f2cbd5254237b67c110c66.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214282" y="285728"/>
            <a:ext cx="4737708" cy="1200329"/>
          </a:xfrm>
          <a:prstGeom prst="rect">
            <a:avLst/>
          </a:prstGeom>
          <a:noFill/>
        </p:spPr>
        <p:txBody>
          <a:bodyPr wrap="none" lIns="91440" tIns="45720" rIns="91440" bIns="45720">
            <a:spAutoFit/>
          </a:bodyPr>
          <a:lstStyle/>
          <a:p>
            <a:pPr algn="ctr"/>
            <a:r>
              <a:rPr lang="ru-RU"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3" action="ppaction://hlinkfile"/>
              </a:rPr>
              <a:t>СПАСИБО</a:t>
            </a:r>
            <a:r>
              <a:rPr lang="ru-RU"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ru-RU" sz="7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smtClean="0"/>
          </a:p>
        </p:txBody>
      </p:sp>
      <p:pic>
        <p:nvPicPr>
          <p:cNvPr id="12291" name="Содержимое 3" descr="20f4c4d6f14f71dac28a1da2e214fdee.0.jpg"/>
          <p:cNvPicPr>
            <a:picLocks noGrp="1" noChangeAspect="1"/>
          </p:cNvPicPr>
          <p:nvPr>
            <p:ph idx="1"/>
          </p:nvPr>
        </p:nvPicPr>
        <p:blipFill>
          <a:blip r:embed="rId2" cstate="print"/>
          <a:srcRect/>
          <a:stretch>
            <a:fillRect/>
          </a:stretch>
        </p:blipFill>
        <p:spPr>
          <a:xfrm>
            <a:off x="0" y="0"/>
            <a:ext cx="4500563" cy="6858000"/>
          </a:xfrm>
        </p:spPr>
      </p:pic>
      <p:pic>
        <p:nvPicPr>
          <p:cNvPr id="12292" name="Picture 2" descr="C:\Users\KS\Desktop\20120710_5baltermanz.jpg"/>
          <p:cNvPicPr>
            <a:picLocks noChangeAspect="1" noChangeArrowheads="1"/>
          </p:cNvPicPr>
          <p:nvPr/>
        </p:nvPicPr>
        <p:blipFill>
          <a:blip r:embed="rId3" cstate="print"/>
          <a:srcRect/>
          <a:stretch>
            <a:fillRect/>
          </a:stretch>
        </p:blipFill>
        <p:spPr bwMode="auto">
          <a:xfrm>
            <a:off x="4449763" y="0"/>
            <a:ext cx="4694237" cy="68580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pic>
        <p:nvPicPr>
          <p:cNvPr id="10243" name="Содержимое 3" descr="365633991.jpg"/>
          <p:cNvPicPr>
            <a:picLocks noGrp="1" noChangeAspect="1"/>
          </p:cNvPicPr>
          <p:nvPr>
            <p:ph idx="1"/>
          </p:nvPr>
        </p:nvPicPr>
        <p:blipFill>
          <a:blip r:embed="rId2" cstate="print"/>
          <a:srcRect/>
          <a:stretch>
            <a:fillRect/>
          </a:stretch>
        </p:blipFill>
        <p:spPr>
          <a:xfrm>
            <a:off x="0" y="0"/>
            <a:ext cx="9159875" cy="6858000"/>
          </a:xfrm>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Без названия.mp3">
            <a:hlinkClick r:id="" action="ppaction://media"/>
          </p:cNvPr>
          <p:cNvPicPr>
            <a:picLocks noRot="1" noChangeAspect="1"/>
          </p:cNvPicPr>
          <p:nvPr>
            <a:audioFile r:link="rId1"/>
          </p:nvPr>
        </p:nvPicPr>
        <p:blipFill>
          <a:blip r:embed="rId3" cstate="print"/>
          <a:stretch>
            <a:fillRect/>
          </a:stretch>
        </p:blipFill>
        <p:spPr>
          <a:xfrm>
            <a:off x="8143900" y="6429396"/>
            <a:ext cx="304800" cy="304800"/>
          </a:xfrm>
          <a:prstGeom prst="rect">
            <a:avLst/>
          </a:prstGeom>
        </p:spPr>
      </p:pic>
      <p:pic>
        <p:nvPicPr>
          <p:cNvPr id="7" name="Рисунок 6" descr="flamesanimjl0.gif"/>
          <p:cNvPicPr>
            <a:picLocks noChangeAspect="1"/>
          </p:cNvPicPr>
          <p:nvPr/>
        </p:nvPicPr>
        <p:blipFill>
          <a:blip r:embed="rId4" cstate="print"/>
          <a:stretch>
            <a:fillRect/>
          </a:stretch>
        </p:blipFill>
        <p:spPr>
          <a:xfrm>
            <a:off x="0" y="0"/>
            <a:ext cx="9144000" cy="6858000"/>
          </a:xfrm>
          <a:prstGeom prst="rect">
            <a:avLst/>
          </a:prstGeom>
        </p:spPr>
      </p:pic>
      <p:sp>
        <p:nvSpPr>
          <p:cNvPr id="2" name="Прямоугольник 1"/>
          <p:cNvSpPr/>
          <p:nvPr/>
        </p:nvSpPr>
        <p:spPr>
          <a:xfrm>
            <a:off x="108000" y="36964"/>
            <a:ext cx="8928000" cy="2677656"/>
          </a:xfrm>
          <a:prstGeom prst="rect">
            <a:avLst/>
          </a:prstGeom>
        </p:spPr>
        <p:txBody>
          <a:bodyPr wrap="square">
            <a:spAutoFit/>
          </a:bodyPr>
          <a:lstStyle/>
          <a:p>
            <a:pPr algn="just"/>
            <a:r>
              <a:rPr lang="ru-RU" sz="2800" dirty="0" smtClean="0">
                <a:solidFill>
                  <a:schemeClr val="bg1"/>
                </a:solidFill>
                <a:latin typeface="Monotype Corsiva" pitchFamily="66" charset="0"/>
              </a:rPr>
              <a:t>«Первоочередной целью отныне является война с Россией, исход которой должен решить судьбу мира. Нечто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 Грядущая война будет неслыханно кровавой и жестокой».</a:t>
            </a:r>
            <a:endParaRPr lang="ru-RU" sz="2800" dirty="0">
              <a:solidFill>
                <a:schemeClr val="bg1"/>
              </a:solidFill>
              <a:latin typeface="Monotype Corsiva" pitchFamily="66" charset="0"/>
            </a:endParaRPr>
          </a:p>
        </p:txBody>
      </p:sp>
      <p:sp>
        <p:nvSpPr>
          <p:cNvPr id="3" name="Прямоугольник 2"/>
          <p:cNvSpPr/>
          <p:nvPr/>
        </p:nvSpPr>
        <p:spPr>
          <a:xfrm>
            <a:off x="6000760" y="2714620"/>
            <a:ext cx="2728504" cy="523220"/>
          </a:xfrm>
          <a:prstGeom prst="rect">
            <a:avLst/>
          </a:prstGeom>
        </p:spPr>
        <p:txBody>
          <a:bodyPr wrap="none">
            <a:spAutoFit/>
          </a:bodyPr>
          <a:lstStyle/>
          <a:p>
            <a:pPr algn="just"/>
            <a:r>
              <a:rPr lang="ru-RU" sz="2800" dirty="0" smtClean="0">
                <a:solidFill>
                  <a:schemeClr val="bg1"/>
                </a:solidFill>
              </a:rPr>
              <a:t>(Адольф Гитлер) </a:t>
            </a:r>
            <a:endParaRPr lang="ru-RU" sz="2800" dirty="0">
              <a:solidFill>
                <a:schemeClr val="bg1"/>
              </a:solidFill>
            </a:endParaRPr>
          </a:p>
        </p:txBody>
      </p:sp>
      <p:grpSp>
        <p:nvGrpSpPr>
          <p:cNvPr id="14" name="Группа 13"/>
          <p:cNvGrpSpPr/>
          <p:nvPr/>
        </p:nvGrpSpPr>
        <p:grpSpPr>
          <a:xfrm>
            <a:off x="0" y="3325676"/>
            <a:ext cx="9144032" cy="3389460"/>
            <a:chOff x="-32" y="3254238"/>
            <a:chExt cx="9144064" cy="3389472"/>
          </a:xfrm>
        </p:grpSpPr>
        <p:pic>
          <p:nvPicPr>
            <p:cNvPr id="35844" name="Picture 4" descr="http://historic.ru/news/item/f00/s15/n0001537/pic/000000.jpg"/>
            <p:cNvPicPr>
              <a:picLocks noChangeAspect="1" noChangeArrowheads="1"/>
            </p:cNvPicPr>
            <p:nvPr/>
          </p:nvPicPr>
          <p:blipFill>
            <a:blip r:embed="rId5" cstate="print"/>
            <a:srcRect l="18997"/>
            <a:stretch>
              <a:fillRect/>
            </a:stretch>
          </p:blipFill>
          <p:spPr bwMode="auto">
            <a:xfrm>
              <a:off x="-32" y="3254238"/>
              <a:ext cx="2436903" cy="3389472"/>
            </a:xfrm>
            <a:prstGeom prst="rect">
              <a:avLst/>
            </a:prstGeom>
            <a:noFill/>
            <a:ln>
              <a:solidFill>
                <a:schemeClr val="tx1"/>
              </a:solidFill>
            </a:ln>
          </p:spPr>
        </p:pic>
        <p:pic>
          <p:nvPicPr>
            <p:cNvPr id="35850" name="Picture 10" descr="Бенито Муссолини"/>
            <p:cNvPicPr>
              <a:picLocks noChangeAspect="1" noChangeArrowheads="1"/>
            </p:cNvPicPr>
            <p:nvPr/>
          </p:nvPicPr>
          <p:blipFill>
            <a:blip r:embed="rId6" cstate="print"/>
            <a:srcRect/>
            <a:stretch>
              <a:fillRect/>
            </a:stretch>
          </p:blipFill>
          <p:spPr bwMode="auto">
            <a:xfrm>
              <a:off x="2428858" y="3259710"/>
              <a:ext cx="2410256" cy="3384000"/>
            </a:xfrm>
            <a:prstGeom prst="rect">
              <a:avLst/>
            </a:prstGeom>
            <a:noFill/>
            <a:ln>
              <a:solidFill>
                <a:schemeClr val="tx1"/>
              </a:solidFill>
            </a:ln>
          </p:spPr>
        </p:pic>
        <p:pic>
          <p:nvPicPr>
            <p:cNvPr id="35852" name="Picture 12" descr="http://bigpicture.ru/wp-content/uploads/2009/09/295.jpg"/>
            <p:cNvPicPr>
              <a:picLocks noChangeAspect="1" noChangeArrowheads="1"/>
            </p:cNvPicPr>
            <p:nvPr/>
          </p:nvPicPr>
          <p:blipFill>
            <a:blip r:embed="rId7" cstate="print"/>
            <a:srcRect/>
            <a:stretch>
              <a:fillRect/>
            </a:stretch>
          </p:blipFill>
          <p:spPr bwMode="auto">
            <a:xfrm>
              <a:off x="4786314" y="3259710"/>
              <a:ext cx="2352001" cy="3384000"/>
            </a:xfrm>
            <a:prstGeom prst="rect">
              <a:avLst/>
            </a:prstGeom>
            <a:noFill/>
            <a:ln>
              <a:solidFill>
                <a:schemeClr val="tx1"/>
              </a:solidFill>
            </a:ln>
          </p:spPr>
        </p:pic>
        <p:pic>
          <p:nvPicPr>
            <p:cNvPr id="35854" name="Picture 14" descr="http://tsushima.su/uploads/wars/ww2/pr/hitler.jpg"/>
            <p:cNvPicPr>
              <a:picLocks noChangeAspect="1" noChangeArrowheads="1"/>
            </p:cNvPicPr>
            <p:nvPr/>
          </p:nvPicPr>
          <p:blipFill>
            <a:blip r:embed="rId8" cstate="print"/>
            <a:srcRect/>
            <a:stretch>
              <a:fillRect/>
            </a:stretch>
          </p:blipFill>
          <p:spPr bwMode="auto">
            <a:xfrm>
              <a:off x="6928029" y="3259710"/>
              <a:ext cx="2216003" cy="3384000"/>
            </a:xfrm>
            <a:prstGeom prst="rect">
              <a:avLst/>
            </a:prstGeom>
            <a:noFill/>
            <a:ln>
              <a:solidFill>
                <a:schemeClr val="tx1"/>
              </a:solid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8313" y="115888"/>
            <a:ext cx="8156575" cy="288925"/>
          </a:xfrm>
          <a:solidFill>
            <a:schemeClr val="accent1"/>
          </a:solidFill>
        </p:spPr>
        <p:txBody>
          <a:bodyPr>
            <a:normAutofit fontScale="90000"/>
          </a:bodyPr>
          <a:lstStyle/>
          <a:p>
            <a:pPr eaLnBrk="1" hangingPunct="1">
              <a:defRPr/>
            </a:pPr>
            <a:r>
              <a:rPr lang="ru-RU" sz="4000" b="1" smtClean="0">
                <a:solidFill>
                  <a:srgbClr val="FF0000"/>
                </a:solidFill>
                <a:effectLst>
                  <a:outerShdw blurRad="38100" dist="38100" dir="2700000" algn="tl">
                    <a:srgbClr val="000000"/>
                  </a:outerShdw>
                </a:effectLst>
              </a:rPr>
              <a:t>Операция «ТАЙФУН»</a:t>
            </a:r>
          </a:p>
        </p:txBody>
      </p:sp>
      <p:pic>
        <p:nvPicPr>
          <p:cNvPr id="3075" name="Picture 15" descr="02"/>
          <p:cNvPicPr>
            <a:picLocks noGrp="1" noChangeAspect="1" noChangeArrowheads="1"/>
          </p:cNvPicPr>
          <p:nvPr>
            <p:ph sz="half" idx="1"/>
          </p:nvPr>
        </p:nvPicPr>
        <p:blipFill>
          <a:blip r:embed="rId2" cstate="print">
            <a:lum bright="-6000" contrast="12000"/>
          </a:blip>
          <a:srcRect/>
          <a:stretch>
            <a:fillRect/>
          </a:stretch>
        </p:blipFill>
        <p:spPr>
          <a:xfrm>
            <a:off x="179388" y="765175"/>
            <a:ext cx="4546600" cy="5949950"/>
          </a:xfrm>
          <a:ln w="19050">
            <a:solidFill>
              <a:srgbClr val="0066FF"/>
            </a:solidFill>
          </a:ln>
        </p:spPr>
      </p:pic>
      <p:pic>
        <p:nvPicPr>
          <p:cNvPr id="3076" name="Picture 17" descr="генерал-полковник Федор фон Бок в 1939 году"/>
          <p:cNvPicPr>
            <a:picLocks noChangeAspect="1" noChangeArrowheads="1"/>
          </p:cNvPicPr>
          <p:nvPr/>
        </p:nvPicPr>
        <p:blipFill>
          <a:blip r:embed="rId3" cstate="print"/>
          <a:srcRect r="4811"/>
          <a:stretch>
            <a:fillRect/>
          </a:stretch>
        </p:blipFill>
        <p:spPr bwMode="auto">
          <a:xfrm>
            <a:off x="5003800" y="908050"/>
            <a:ext cx="1260475" cy="1800225"/>
          </a:xfrm>
          <a:prstGeom prst="rect">
            <a:avLst/>
          </a:prstGeom>
          <a:noFill/>
          <a:ln w="9525">
            <a:solidFill>
              <a:schemeClr val="tx1"/>
            </a:solidFill>
            <a:miter lim="800000"/>
            <a:headEnd/>
            <a:tailEnd/>
          </a:ln>
        </p:spPr>
      </p:pic>
      <p:pic>
        <p:nvPicPr>
          <p:cNvPr id="3077" name="Picture 18" descr="200px-Guenther_von_Kluge_portrait"/>
          <p:cNvPicPr>
            <a:picLocks noChangeAspect="1" noChangeArrowheads="1"/>
          </p:cNvPicPr>
          <p:nvPr/>
        </p:nvPicPr>
        <p:blipFill>
          <a:blip r:embed="rId4" cstate="print">
            <a:lum bright="-2000" contrast="26000"/>
          </a:blip>
          <a:srcRect/>
          <a:stretch>
            <a:fillRect/>
          </a:stretch>
        </p:blipFill>
        <p:spPr bwMode="auto">
          <a:xfrm>
            <a:off x="6372225" y="908050"/>
            <a:ext cx="1225550" cy="1800225"/>
          </a:xfrm>
          <a:prstGeom prst="rect">
            <a:avLst/>
          </a:prstGeom>
          <a:noFill/>
          <a:ln w="9525">
            <a:solidFill>
              <a:schemeClr val="tx1"/>
            </a:solidFill>
            <a:miter lim="800000"/>
            <a:headEnd/>
            <a:tailEnd/>
          </a:ln>
        </p:spPr>
      </p:pic>
      <p:pic>
        <p:nvPicPr>
          <p:cNvPr id="3078" name="Picture 20" descr="Konev_ivan"/>
          <p:cNvPicPr>
            <a:picLocks noChangeAspect="1" noChangeArrowheads="1"/>
          </p:cNvPicPr>
          <p:nvPr/>
        </p:nvPicPr>
        <p:blipFill>
          <a:blip r:embed="rId5" cstate="print"/>
          <a:srcRect/>
          <a:stretch>
            <a:fillRect/>
          </a:stretch>
        </p:blipFill>
        <p:spPr bwMode="auto">
          <a:xfrm>
            <a:off x="5003800" y="4868863"/>
            <a:ext cx="1268413" cy="1728787"/>
          </a:xfrm>
          <a:prstGeom prst="rect">
            <a:avLst/>
          </a:prstGeom>
          <a:noFill/>
          <a:ln w="9525">
            <a:solidFill>
              <a:schemeClr val="tx1"/>
            </a:solidFill>
            <a:miter lim="800000"/>
            <a:headEnd/>
            <a:tailEnd/>
          </a:ln>
        </p:spPr>
      </p:pic>
      <p:pic>
        <p:nvPicPr>
          <p:cNvPr id="3079" name="Picture 21" descr="Буденный"/>
          <p:cNvPicPr>
            <a:picLocks noChangeAspect="1" noChangeArrowheads="1"/>
          </p:cNvPicPr>
          <p:nvPr/>
        </p:nvPicPr>
        <p:blipFill>
          <a:blip r:embed="rId6" cstate="print"/>
          <a:srcRect/>
          <a:stretch>
            <a:fillRect/>
          </a:stretch>
        </p:blipFill>
        <p:spPr bwMode="auto">
          <a:xfrm>
            <a:off x="7812088" y="4868863"/>
            <a:ext cx="1190625" cy="1704975"/>
          </a:xfrm>
          <a:prstGeom prst="rect">
            <a:avLst/>
          </a:prstGeom>
          <a:noFill/>
          <a:ln w="9525">
            <a:solidFill>
              <a:schemeClr val="tx1"/>
            </a:solidFill>
            <a:miter lim="800000"/>
            <a:headEnd/>
            <a:tailEnd/>
          </a:ln>
        </p:spPr>
      </p:pic>
      <p:pic>
        <p:nvPicPr>
          <p:cNvPr id="3080" name="Picture 22" descr="Georgi_Zhukov_in_1940"/>
          <p:cNvPicPr>
            <a:picLocks noChangeAspect="1" noChangeArrowheads="1"/>
          </p:cNvPicPr>
          <p:nvPr/>
        </p:nvPicPr>
        <p:blipFill>
          <a:blip r:embed="rId7" cstate="print">
            <a:lum bright="-6000" contrast="18000"/>
          </a:blip>
          <a:srcRect/>
          <a:stretch>
            <a:fillRect/>
          </a:stretch>
        </p:blipFill>
        <p:spPr bwMode="auto">
          <a:xfrm>
            <a:off x="6372225" y="4868863"/>
            <a:ext cx="1373188" cy="1716087"/>
          </a:xfrm>
          <a:prstGeom prst="rect">
            <a:avLst/>
          </a:prstGeom>
          <a:noFill/>
          <a:ln w="9525">
            <a:solidFill>
              <a:schemeClr val="tx1"/>
            </a:solidFill>
            <a:miter lim="800000"/>
            <a:headEnd/>
            <a:tailEnd/>
          </a:ln>
        </p:spPr>
      </p:pic>
      <p:sp>
        <p:nvSpPr>
          <p:cNvPr id="3081" name="Text Box 23"/>
          <p:cNvSpPr txBox="1">
            <a:spLocks noChangeArrowheads="1"/>
          </p:cNvSpPr>
          <p:nvPr/>
        </p:nvSpPr>
        <p:spPr bwMode="auto">
          <a:xfrm>
            <a:off x="5003800" y="4365625"/>
            <a:ext cx="1223963" cy="642938"/>
          </a:xfrm>
          <a:prstGeom prst="rect">
            <a:avLst/>
          </a:prstGeom>
          <a:noFill/>
          <a:ln w="9525">
            <a:noFill/>
            <a:miter lim="800000"/>
            <a:headEnd/>
            <a:tailEnd/>
          </a:ln>
        </p:spPr>
        <p:txBody>
          <a:bodyPr>
            <a:spAutoFit/>
          </a:bodyPr>
          <a:lstStyle/>
          <a:p>
            <a:pPr algn="ctr">
              <a:spcBef>
                <a:spcPct val="20000"/>
              </a:spcBef>
            </a:pPr>
            <a:r>
              <a:rPr lang="ru-RU" sz="800">
                <a:solidFill>
                  <a:srgbClr val="FF0000"/>
                </a:solidFill>
              </a:rPr>
              <a:t>Генерал И.С.Конев</a:t>
            </a:r>
            <a:r>
              <a:rPr lang="ru-RU" sz="800" b="0">
                <a:solidFill>
                  <a:srgbClr val="FF0000"/>
                </a:solidFill>
              </a:rPr>
              <a:t> командующий Западным фронтом</a:t>
            </a:r>
          </a:p>
          <a:p>
            <a:pPr>
              <a:spcBef>
                <a:spcPct val="50000"/>
              </a:spcBef>
            </a:pPr>
            <a:endParaRPr lang="ru-RU" sz="800" b="0">
              <a:solidFill>
                <a:srgbClr val="FF0000"/>
              </a:solidFill>
            </a:endParaRPr>
          </a:p>
        </p:txBody>
      </p:sp>
      <p:sp>
        <p:nvSpPr>
          <p:cNvPr id="8216" name="Text Box 24"/>
          <p:cNvSpPr txBox="1">
            <a:spLocks noChangeArrowheads="1"/>
          </p:cNvSpPr>
          <p:nvPr/>
        </p:nvSpPr>
        <p:spPr bwMode="auto">
          <a:xfrm>
            <a:off x="6372225" y="4365625"/>
            <a:ext cx="1368425" cy="915988"/>
          </a:xfrm>
          <a:prstGeom prst="rect">
            <a:avLst/>
          </a:prstGeom>
          <a:noFill/>
          <a:ln w="9525">
            <a:noFill/>
            <a:miter lim="800000"/>
            <a:headEnd/>
            <a:tailEnd/>
          </a:ln>
          <a:effectLst/>
        </p:spPr>
        <p:txBody>
          <a:bodyPr>
            <a:spAutoFit/>
          </a:bodyPr>
          <a:lstStyle/>
          <a:p>
            <a:pPr algn="ctr">
              <a:defRPr/>
            </a:pPr>
            <a:r>
              <a:rPr lang="ru-RU" sz="800" b="0">
                <a:solidFill>
                  <a:srgbClr val="FF0000"/>
                </a:solidFill>
                <a:effectLst>
                  <a:outerShdw blurRad="38100" dist="38100" dir="2700000" algn="tl">
                    <a:srgbClr val="000000"/>
                  </a:outerShdw>
                </a:effectLst>
              </a:rPr>
              <a:t>          </a:t>
            </a:r>
            <a:r>
              <a:rPr lang="ru-RU" sz="800">
                <a:solidFill>
                  <a:srgbClr val="FF0000"/>
                </a:solidFill>
              </a:rPr>
              <a:t>ЖУКОВ Г. К.</a:t>
            </a:r>
          </a:p>
          <a:p>
            <a:pPr algn="ctr">
              <a:defRPr/>
            </a:pPr>
            <a:r>
              <a:rPr lang="ru-RU" sz="800" b="0">
                <a:solidFill>
                  <a:srgbClr val="FF0000"/>
                </a:solidFill>
              </a:rPr>
              <a:t>      Командующий Западным фронтом</a:t>
            </a:r>
          </a:p>
          <a:p>
            <a:pPr>
              <a:spcBef>
                <a:spcPct val="50000"/>
              </a:spcBef>
              <a:defRPr/>
            </a:pPr>
            <a:endParaRPr lang="ru-RU"/>
          </a:p>
        </p:txBody>
      </p:sp>
      <p:sp>
        <p:nvSpPr>
          <p:cNvPr id="8217" name="Text Box 25"/>
          <p:cNvSpPr txBox="1">
            <a:spLocks noChangeArrowheads="1"/>
          </p:cNvSpPr>
          <p:nvPr/>
        </p:nvSpPr>
        <p:spPr bwMode="auto">
          <a:xfrm>
            <a:off x="7740650" y="4365625"/>
            <a:ext cx="1403350" cy="642938"/>
          </a:xfrm>
          <a:prstGeom prst="rect">
            <a:avLst/>
          </a:prstGeom>
          <a:noFill/>
          <a:ln w="9525">
            <a:noFill/>
            <a:miter lim="800000"/>
            <a:headEnd/>
            <a:tailEnd/>
          </a:ln>
          <a:effectLst/>
        </p:spPr>
        <p:txBody>
          <a:bodyPr>
            <a:spAutoFit/>
          </a:bodyPr>
          <a:lstStyle/>
          <a:p>
            <a:pPr algn="ctr">
              <a:defRPr/>
            </a:pPr>
            <a:r>
              <a:rPr lang="ru-RU" sz="800">
                <a:solidFill>
                  <a:srgbClr val="FF0000"/>
                </a:solidFill>
              </a:rPr>
              <a:t>Генерал Буденный С.М</a:t>
            </a:r>
            <a:r>
              <a:rPr lang="ru-RU" sz="800" b="0">
                <a:solidFill>
                  <a:srgbClr val="FF0000"/>
                </a:solidFill>
              </a:rPr>
              <a:t>.</a:t>
            </a:r>
          </a:p>
          <a:p>
            <a:pPr algn="ctr">
              <a:defRPr/>
            </a:pPr>
            <a:r>
              <a:rPr lang="ru-RU" sz="800" b="0">
                <a:solidFill>
                  <a:srgbClr val="FF0000"/>
                </a:solidFill>
              </a:rPr>
              <a:t>  командующий Резервным фронтом</a:t>
            </a:r>
          </a:p>
          <a:p>
            <a:pPr>
              <a:spcBef>
                <a:spcPct val="50000"/>
              </a:spcBef>
              <a:defRPr/>
            </a:pPr>
            <a:endParaRPr lang="ru-RU" sz="800" b="0">
              <a:solidFill>
                <a:srgbClr val="FF0000"/>
              </a:solidFill>
              <a:effectLst>
                <a:outerShdw blurRad="38100" dist="38100" dir="2700000" algn="tl">
                  <a:srgbClr val="000000"/>
                </a:outerShdw>
              </a:effectLst>
            </a:endParaRPr>
          </a:p>
        </p:txBody>
      </p:sp>
      <p:sp>
        <p:nvSpPr>
          <p:cNvPr id="8218" name="Text Box 26"/>
          <p:cNvSpPr txBox="1">
            <a:spLocks noChangeArrowheads="1"/>
          </p:cNvSpPr>
          <p:nvPr/>
        </p:nvSpPr>
        <p:spPr bwMode="auto">
          <a:xfrm>
            <a:off x="6372225" y="2708275"/>
            <a:ext cx="1223963" cy="915988"/>
          </a:xfrm>
          <a:prstGeom prst="rect">
            <a:avLst/>
          </a:prstGeom>
          <a:noFill/>
          <a:ln w="9525">
            <a:noFill/>
            <a:miter lim="800000"/>
            <a:headEnd/>
            <a:tailEnd/>
          </a:ln>
          <a:effectLst/>
        </p:spPr>
        <p:txBody>
          <a:bodyPr>
            <a:spAutoFit/>
          </a:bodyPr>
          <a:lstStyle/>
          <a:p>
            <a:pPr algn="ctr">
              <a:spcBef>
                <a:spcPct val="20000"/>
              </a:spcBef>
              <a:defRPr/>
            </a:pPr>
            <a:r>
              <a:rPr lang="ru-RU" sz="800">
                <a:solidFill>
                  <a:srgbClr val="FF0000"/>
                </a:solidFill>
              </a:rPr>
              <a:t>фон Клюге</a:t>
            </a:r>
            <a:r>
              <a:rPr lang="ru-RU" sz="800" b="0">
                <a:solidFill>
                  <a:srgbClr val="FF0000"/>
                </a:solidFill>
              </a:rPr>
              <a:t>  командующий            4  танковой армией</a:t>
            </a:r>
          </a:p>
          <a:p>
            <a:pPr>
              <a:spcBef>
                <a:spcPct val="50000"/>
              </a:spcBef>
              <a:defRPr/>
            </a:pPr>
            <a:endParaRPr lang="ru-RU">
              <a:effectLst>
                <a:outerShdw blurRad="38100" dist="38100" dir="2700000" algn="tl">
                  <a:srgbClr val="FFFFFF"/>
                </a:outerShdw>
              </a:effectLst>
            </a:endParaRPr>
          </a:p>
        </p:txBody>
      </p:sp>
      <p:sp>
        <p:nvSpPr>
          <p:cNvPr id="3085" name="Text Box 27"/>
          <p:cNvSpPr txBox="1">
            <a:spLocks noChangeArrowheads="1"/>
          </p:cNvSpPr>
          <p:nvPr/>
        </p:nvSpPr>
        <p:spPr bwMode="auto">
          <a:xfrm>
            <a:off x="5003800" y="2708275"/>
            <a:ext cx="1223963" cy="581025"/>
          </a:xfrm>
          <a:prstGeom prst="rect">
            <a:avLst/>
          </a:prstGeom>
          <a:noFill/>
          <a:ln w="9525">
            <a:noFill/>
            <a:miter lim="800000"/>
            <a:headEnd/>
            <a:tailEnd/>
          </a:ln>
        </p:spPr>
        <p:txBody>
          <a:bodyPr>
            <a:spAutoFit/>
          </a:bodyPr>
          <a:lstStyle/>
          <a:p>
            <a:pPr algn="ctr">
              <a:spcBef>
                <a:spcPct val="50000"/>
              </a:spcBef>
            </a:pPr>
            <a:r>
              <a:rPr lang="ru-RU" sz="800">
                <a:solidFill>
                  <a:srgbClr val="FF0000"/>
                </a:solidFill>
              </a:rPr>
              <a:t>Ф.фон Бок</a:t>
            </a:r>
            <a:r>
              <a:rPr lang="ru-RU" sz="800" b="0">
                <a:solidFill>
                  <a:srgbClr val="FF0000"/>
                </a:solidFill>
              </a:rPr>
              <a:t> – командующий группой армий «ЦЕНТР»</a:t>
            </a:r>
          </a:p>
        </p:txBody>
      </p:sp>
      <p:sp>
        <p:nvSpPr>
          <p:cNvPr id="3086" name="Text Box 28"/>
          <p:cNvSpPr txBox="1">
            <a:spLocks noChangeArrowheads="1"/>
          </p:cNvSpPr>
          <p:nvPr/>
        </p:nvSpPr>
        <p:spPr bwMode="auto">
          <a:xfrm>
            <a:off x="7740650" y="2708275"/>
            <a:ext cx="1223963" cy="458788"/>
          </a:xfrm>
          <a:prstGeom prst="rect">
            <a:avLst/>
          </a:prstGeom>
          <a:noFill/>
          <a:ln w="9525">
            <a:noFill/>
            <a:miter lim="800000"/>
            <a:headEnd/>
            <a:tailEnd/>
          </a:ln>
        </p:spPr>
        <p:txBody>
          <a:bodyPr>
            <a:spAutoFit/>
          </a:bodyPr>
          <a:lstStyle/>
          <a:p>
            <a:pPr algn="ctr">
              <a:spcBef>
                <a:spcPct val="50000"/>
              </a:spcBef>
            </a:pPr>
            <a:r>
              <a:rPr lang="ru-RU" sz="800">
                <a:solidFill>
                  <a:srgbClr val="FF0000"/>
                </a:solidFill>
              </a:rPr>
              <a:t>Г. Гудериан</a:t>
            </a:r>
            <a:r>
              <a:rPr lang="ru-RU" sz="800" b="0">
                <a:solidFill>
                  <a:srgbClr val="FF0000"/>
                </a:solidFill>
              </a:rPr>
              <a:t>   командующий          2- танковой армией</a:t>
            </a:r>
          </a:p>
        </p:txBody>
      </p:sp>
      <p:pic>
        <p:nvPicPr>
          <p:cNvPr id="3087" name="Picture 29" descr="Хайнц Вильгельм Гудериан"/>
          <p:cNvPicPr>
            <a:picLocks noChangeAspect="1" noChangeArrowheads="1"/>
          </p:cNvPicPr>
          <p:nvPr/>
        </p:nvPicPr>
        <p:blipFill>
          <a:blip r:embed="rId8" cstate="print"/>
          <a:srcRect l="48080" b="3311"/>
          <a:stretch>
            <a:fillRect/>
          </a:stretch>
        </p:blipFill>
        <p:spPr bwMode="auto">
          <a:xfrm>
            <a:off x="7740650" y="908050"/>
            <a:ext cx="1274763" cy="18002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1" descr="ww2_ussr1941.gif"/>
          <p:cNvPicPr>
            <a:picLocks noChangeAspect="1"/>
          </p:cNvPicPr>
          <p:nvPr/>
        </p:nvPicPr>
        <p:blipFill>
          <a:blip r:embed="rId2" cstate="print"/>
          <a:srcRect t="2083"/>
          <a:stretch>
            <a:fillRect/>
          </a:stretch>
        </p:blipFill>
        <p:spPr bwMode="auto">
          <a:xfrm>
            <a:off x="0" y="0"/>
            <a:ext cx="9144000" cy="6858000"/>
          </a:xfrm>
          <a:prstGeom prst="rect">
            <a:avLst/>
          </a:prstGeom>
          <a:noFill/>
          <a:ln w="9525">
            <a:noFill/>
            <a:miter lim="800000"/>
            <a:headEnd/>
            <a:tailEnd/>
          </a:ln>
        </p:spPr>
      </p:pic>
      <p:pic>
        <p:nvPicPr>
          <p:cNvPr id="33802" name="Picture 10" descr="http://www.modellmix.su/_images/photos/products/367/1.jpg"/>
          <p:cNvPicPr>
            <a:picLocks noChangeAspect="1" noChangeArrowheads="1"/>
          </p:cNvPicPr>
          <p:nvPr/>
        </p:nvPicPr>
        <p:blipFill>
          <a:blip r:embed="rId3" cstate="print"/>
          <a:srcRect/>
          <a:stretch>
            <a:fillRect/>
          </a:stretch>
        </p:blipFill>
        <p:spPr bwMode="auto">
          <a:xfrm>
            <a:off x="1500166" y="3929066"/>
            <a:ext cx="857256" cy="579505"/>
          </a:xfrm>
          <a:prstGeom prst="rect">
            <a:avLst/>
          </a:prstGeom>
          <a:noFill/>
          <a:ln>
            <a:solidFill>
              <a:schemeClr val="tx1"/>
            </a:solidFill>
          </a:ln>
        </p:spPr>
      </p:pic>
      <p:cxnSp>
        <p:nvCxnSpPr>
          <p:cNvPr id="11" name="Прямая со стрелкой 10"/>
          <p:cNvCxnSpPr/>
          <p:nvPr/>
        </p:nvCxnSpPr>
        <p:spPr>
          <a:xfrm rot="5400000" flipH="1" flipV="1">
            <a:off x="2035951" y="250009"/>
            <a:ext cx="2571768" cy="2357454"/>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pic>
        <p:nvPicPr>
          <p:cNvPr id="12" name="Picture 10" descr="http://www.modellmix.su/_images/photos/products/367/1.jpg"/>
          <p:cNvPicPr>
            <a:picLocks noChangeAspect="1" noChangeArrowheads="1"/>
          </p:cNvPicPr>
          <p:nvPr/>
        </p:nvPicPr>
        <p:blipFill>
          <a:blip r:embed="rId3" cstate="print"/>
          <a:srcRect/>
          <a:stretch>
            <a:fillRect/>
          </a:stretch>
        </p:blipFill>
        <p:spPr bwMode="auto">
          <a:xfrm>
            <a:off x="1500166" y="2206553"/>
            <a:ext cx="857256" cy="579505"/>
          </a:xfrm>
          <a:prstGeom prst="rect">
            <a:avLst/>
          </a:prstGeom>
          <a:noFill/>
          <a:ln>
            <a:solidFill>
              <a:schemeClr val="tx1"/>
            </a:solidFill>
          </a:ln>
        </p:spPr>
      </p:pic>
      <p:cxnSp>
        <p:nvCxnSpPr>
          <p:cNvPr id="15" name="Прямая со стрелкой 14"/>
          <p:cNvCxnSpPr/>
          <p:nvPr/>
        </p:nvCxnSpPr>
        <p:spPr>
          <a:xfrm flipV="1">
            <a:off x="1857356" y="1928802"/>
            <a:ext cx="5429288" cy="1500198"/>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pic>
        <p:nvPicPr>
          <p:cNvPr id="13" name="Picture 10" descr="http://www.modellmix.su/_images/photos/products/367/1.jpg"/>
          <p:cNvPicPr>
            <a:picLocks noChangeAspect="1" noChangeArrowheads="1"/>
          </p:cNvPicPr>
          <p:nvPr/>
        </p:nvPicPr>
        <p:blipFill>
          <a:blip r:embed="rId3" cstate="print"/>
          <a:srcRect/>
          <a:stretch>
            <a:fillRect/>
          </a:stretch>
        </p:blipFill>
        <p:spPr bwMode="auto">
          <a:xfrm>
            <a:off x="1500166" y="3071810"/>
            <a:ext cx="857256" cy="579505"/>
          </a:xfrm>
          <a:prstGeom prst="rect">
            <a:avLst/>
          </a:prstGeom>
          <a:noFill/>
          <a:ln>
            <a:solidFill>
              <a:schemeClr val="tx1"/>
            </a:solidFill>
          </a:ln>
        </p:spPr>
      </p:pic>
      <p:cxnSp>
        <p:nvCxnSpPr>
          <p:cNvPr id="17" name="Прямая со стрелкой 16"/>
          <p:cNvCxnSpPr>
            <a:stCxn id="33802" idx="3"/>
          </p:cNvCxnSpPr>
          <p:nvPr/>
        </p:nvCxnSpPr>
        <p:spPr>
          <a:xfrm>
            <a:off x="2357422" y="4218819"/>
            <a:ext cx="5500726" cy="781817"/>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rot="20674433">
            <a:off x="3148186" y="2454140"/>
            <a:ext cx="1100942" cy="461665"/>
          </a:xfrm>
          <a:prstGeom prst="rect">
            <a:avLst/>
          </a:prstGeom>
        </p:spPr>
        <p:txBody>
          <a:bodyPr wrap="none">
            <a:spAutoFit/>
          </a:bodyPr>
          <a:lstStyle/>
          <a:p>
            <a:r>
              <a:rPr lang="ru-RU" sz="2400" b="1" dirty="0" err="1" smtClean="0"/>
              <a:t>Гепнер</a:t>
            </a:r>
            <a:endParaRPr lang="ru-RU" sz="2400" b="1" dirty="0"/>
          </a:p>
        </p:txBody>
      </p:sp>
      <p:sp>
        <p:nvSpPr>
          <p:cNvPr id="25" name="Прямоугольник 24"/>
          <p:cNvSpPr/>
          <p:nvPr/>
        </p:nvSpPr>
        <p:spPr>
          <a:xfrm rot="18774852">
            <a:off x="2725991" y="1203540"/>
            <a:ext cx="573619" cy="461665"/>
          </a:xfrm>
          <a:prstGeom prst="rect">
            <a:avLst/>
          </a:prstGeom>
        </p:spPr>
        <p:txBody>
          <a:bodyPr wrap="none">
            <a:spAutoFit/>
          </a:bodyPr>
          <a:lstStyle/>
          <a:p>
            <a:r>
              <a:rPr lang="ru-RU" sz="2400" b="1" dirty="0" smtClean="0"/>
              <a:t>Гот</a:t>
            </a:r>
            <a:endParaRPr lang="ru-RU" sz="2800" b="1" dirty="0"/>
          </a:p>
        </p:txBody>
      </p:sp>
      <p:sp>
        <p:nvSpPr>
          <p:cNvPr id="26" name="Прямоугольник 25"/>
          <p:cNvSpPr/>
          <p:nvPr/>
        </p:nvSpPr>
        <p:spPr>
          <a:xfrm rot="462656">
            <a:off x="3814717" y="4032938"/>
            <a:ext cx="1427122" cy="461665"/>
          </a:xfrm>
          <a:prstGeom prst="rect">
            <a:avLst/>
          </a:prstGeom>
        </p:spPr>
        <p:txBody>
          <a:bodyPr wrap="none">
            <a:spAutoFit/>
          </a:bodyPr>
          <a:lstStyle/>
          <a:p>
            <a:r>
              <a:rPr lang="ru-RU" sz="2400" b="1" dirty="0" smtClean="0"/>
              <a:t>Гудериан</a:t>
            </a:r>
            <a:endParaRPr lang="ru-RU" sz="2400" b="1" dirty="0"/>
          </a:p>
        </p:txBody>
      </p:sp>
      <p:cxnSp>
        <p:nvCxnSpPr>
          <p:cNvPr id="27" name="Прямая со стрелкой 26"/>
          <p:cNvCxnSpPr/>
          <p:nvPr/>
        </p:nvCxnSpPr>
        <p:spPr>
          <a:xfrm rot="10800000" flipV="1">
            <a:off x="5715008" y="1714488"/>
            <a:ext cx="642942" cy="357190"/>
          </a:xfrm>
          <a:prstGeom prst="straightConnector1">
            <a:avLst/>
          </a:prstGeom>
          <a:ln w="76200">
            <a:solidFill>
              <a:srgbClr val="FF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5786446" y="1285860"/>
            <a:ext cx="1428760" cy="369332"/>
          </a:xfrm>
          <a:prstGeom prst="rect">
            <a:avLst/>
          </a:prstGeom>
        </p:spPr>
        <p:txBody>
          <a:bodyPr wrap="square">
            <a:spAutoFit/>
          </a:bodyPr>
          <a:lstStyle/>
          <a:p>
            <a:pPr algn="ctr"/>
            <a:r>
              <a:rPr lang="ru-RU" b="1" dirty="0" smtClean="0">
                <a:solidFill>
                  <a:srgbClr val="FF0000"/>
                </a:solidFill>
                <a:effectLst>
                  <a:outerShdw blurRad="38100" dist="38100" dir="2700000" algn="tl">
                    <a:srgbClr val="000000">
                      <a:alpha val="43137"/>
                    </a:srgbClr>
                  </a:outerShdw>
                </a:effectLst>
              </a:rPr>
              <a:t>Ставка СССР</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Документ" ma:contentTypeID="0x010100E7A85887BC00AB4B902C95D0D0122006" ma:contentTypeVersion="49" ma:contentTypeDescription="Создание документа." ma:contentTypeScope="" ma:versionID="e1beba7d97727391086f3c76e5681afa">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AWJJH2MPE6E2-1585558818-3392</_dlc_DocId>
    <_dlc_DocIdUrl xmlns="4a252ca3-5a62-4c1c-90a6-29f4710e47f8">
      <Url>http://edu-sps.koiro.local/Kostroma_EDU/kos-sch-29/_layouts/15/DocIdRedir.aspx?ID=AWJJH2MPE6E2-1585558818-3392</Url>
      <Description>AWJJH2MPE6E2-1585558818-3392</Description>
    </_dlc_DocIdUrl>
  </documentManagement>
</p:properties>
</file>

<file path=customXml/itemProps1.xml><?xml version="1.0" encoding="utf-8"?>
<ds:datastoreItem xmlns:ds="http://schemas.openxmlformats.org/officeDocument/2006/customXml" ds:itemID="{41E3B8E5-4F43-4732-81C9-3D560C8A3D75}"/>
</file>

<file path=customXml/itemProps2.xml><?xml version="1.0" encoding="utf-8"?>
<ds:datastoreItem xmlns:ds="http://schemas.openxmlformats.org/officeDocument/2006/customXml" ds:itemID="{E2DD5443-0B87-4BF7-A3C2-F65744A02A9C}"/>
</file>

<file path=customXml/itemProps3.xml><?xml version="1.0" encoding="utf-8"?>
<ds:datastoreItem xmlns:ds="http://schemas.openxmlformats.org/officeDocument/2006/customXml" ds:itemID="{95C7D4A0-C772-4F34-A2A4-F353A337C1BD}"/>
</file>

<file path=customXml/itemProps4.xml><?xml version="1.0" encoding="utf-8"?>
<ds:datastoreItem xmlns:ds="http://schemas.openxmlformats.org/officeDocument/2006/customXml" ds:itemID="{3B957A37-5B96-4CC9-9844-35D837CEA729}"/>
</file>

<file path=docProps/app.xml><?xml version="1.0" encoding="utf-8"?>
<Properties xmlns="http://schemas.openxmlformats.org/officeDocument/2006/extended-properties" xmlns:vt="http://schemas.openxmlformats.org/officeDocument/2006/docPropsVTypes">
  <Template/>
  <TotalTime>662</TotalTime>
  <Words>423</Words>
  <Application>Microsoft Office PowerPoint</Application>
  <PresentationFormat>Экран (4:3)</PresentationFormat>
  <Paragraphs>49</Paragraphs>
  <Slides>41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Слайд 2</vt:lpstr>
      <vt:lpstr>Слайд 3</vt:lpstr>
      <vt:lpstr>Слайд 4</vt:lpstr>
      <vt:lpstr>Слайд 5</vt:lpstr>
      <vt:lpstr>Слайд 6</vt:lpstr>
      <vt:lpstr>Слайд 7</vt:lpstr>
      <vt:lpstr>Операция «ТАЙФУН»</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LIVE-7</dc:creator>
  <cp:lastModifiedBy>админ</cp:lastModifiedBy>
  <cp:revision>75</cp:revision>
  <dcterms:created xsi:type="dcterms:W3CDTF">2010-05-29T08:04:17Z</dcterms:created>
  <dcterms:modified xsi:type="dcterms:W3CDTF">2014-12-10T08:11:04Z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0x010100E7A85887BC00AB4B902C95D0D0122006</vt:lpwstr>
  </property>
  <property fmtid="{D5CDD505-2E9C-101B-9397-08002B2CF9AE}" pid="3" name="_dlc_DocIdItemGuid">
    <vt:lpwstr>24d938ec-127c-40f6-8f38-34cc1c85ade8</vt:lpwstr>
  </property>
</Properties>
</file>