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sldIdLst>
    <p:sldId id="273" r:id="rId2"/>
    <p:sldId id="275" r:id="rId3"/>
    <p:sldId id="276" r:id="rId4"/>
    <p:sldId id="256" r:id="rId5"/>
    <p:sldId id="257" r:id="rId6"/>
    <p:sldId id="258" r:id="rId7"/>
    <p:sldId id="260" r:id="rId8"/>
    <p:sldId id="259" r:id="rId9"/>
    <p:sldId id="261" r:id="rId10"/>
    <p:sldId id="264" r:id="rId11"/>
    <p:sldId id="272" r:id="rId12"/>
    <p:sldId id="266" r:id="rId13"/>
    <p:sldId id="265" r:id="rId14"/>
    <p:sldId id="267" r:id="rId15"/>
    <p:sldId id="270"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2" descr="titlemaster_med"/>
          <p:cNvPicPr>
            <a:picLocks noChangeAspect="1" noChangeArrowheads="1"/>
          </p:cNvPicPr>
          <p:nvPr/>
        </p:nvPicPr>
        <p:blipFill>
          <a:blip r:embed="rId2"/>
          <a:srcRect/>
          <a:stretch>
            <a:fillRect/>
          </a:stretch>
        </p:blipFill>
        <p:spPr bwMode="ltGray">
          <a:xfrm>
            <a:off x="0" y="0"/>
            <a:ext cx="9144000" cy="6862763"/>
          </a:xfrm>
          <a:prstGeom prst="rect">
            <a:avLst/>
          </a:prstGeom>
          <a:noFill/>
          <a:ln w="9525">
            <a:noFill/>
            <a:miter lim="800000"/>
            <a:headEnd/>
            <a:tailEnd/>
          </a:ln>
        </p:spPr>
      </p:pic>
      <p:sp>
        <p:nvSpPr>
          <p:cNvPr id="22534"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ln>
        </p:spPr>
        <p:txBody>
          <a:bodyPr anchor="ctr"/>
          <a:lstStyle>
            <a:lvl1pPr marL="0" indent="0" algn="ctr">
              <a:buFont typeface="Wingdings" pitchFamily="2" charset="2"/>
              <a:buNone/>
              <a:defRPr/>
            </a:lvl1pPr>
          </a:lstStyle>
          <a:p>
            <a:r>
              <a:rPr lang="ru-RU"/>
              <a:t>Образец подзаголовка</a:t>
            </a:r>
          </a:p>
        </p:txBody>
      </p:sp>
      <p:sp>
        <p:nvSpPr>
          <p:cNvPr id="22535"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ln>
        </p:spPr>
        <p:txBody>
          <a:bodyPr/>
          <a:lstStyle>
            <a:lvl1pPr algn="ctr">
              <a:defRPr sz="5400">
                <a:solidFill>
                  <a:schemeClr val="tx1"/>
                </a:solidFill>
              </a:defRPr>
            </a:lvl1pPr>
          </a:lstStyle>
          <a:p>
            <a:r>
              <a:rPr lang="ru-RU"/>
              <a:t>Образец заголовка</a:t>
            </a:r>
          </a:p>
        </p:txBody>
      </p:sp>
      <p:sp>
        <p:nvSpPr>
          <p:cNvPr id="5" name="Rectangle 3"/>
          <p:cNvSpPr>
            <a:spLocks noGrp="1" noChangeArrowheads="1"/>
          </p:cNvSpPr>
          <p:nvPr>
            <p:ph type="dt" sz="half" idx="10"/>
          </p:nvPr>
        </p:nvSpPr>
        <p:spPr>
          <a:xfrm>
            <a:off x="304800" y="6248400"/>
            <a:ext cx="1905000" cy="457200"/>
          </a:xfrm>
        </p:spPr>
        <p:txBody>
          <a:bodyPr/>
          <a:lstStyle>
            <a:lvl1pPr>
              <a:defRPr/>
            </a:lvl1pPr>
          </a:lstStyle>
          <a:p>
            <a:pPr>
              <a:defRPr/>
            </a:pPr>
            <a:endParaRPr lang="ru-RU"/>
          </a:p>
        </p:txBody>
      </p:sp>
      <p:sp>
        <p:nvSpPr>
          <p:cNvPr id="6" name="Rectangle 4"/>
          <p:cNvSpPr>
            <a:spLocks noGrp="1" noChangeArrowheads="1"/>
          </p:cNvSpPr>
          <p:nvPr>
            <p:ph type="ftr" sz="quarter" idx="11"/>
          </p:nvPr>
        </p:nvSpPr>
        <p:spPr/>
        <p:txBody>
          <a:bodyPr/>
          <a:lstStyle>
            <a:lvl1pPr>
              <a:defRPr/>
            </a:lvl1pPr>
          </a:lstStyle>
          <a:p>
            <a:pPr>
              <a:defRPr/>
            </a:pPr>
            <a:endParaRPr lang="ru-RU"/>
          </a:p>
        </p:txBody>
      </p:sp>
      <p:sp>
        <p:nvSpPr>
          <p:cNvPr id="7" name="Rectangle 5"/>
          <p:cNvSpPr>
            <a:spLocks noGrp="1" noChangeArrowheads="1"/>
          </p:cNvSpPr>
          <p:nvPr>
            <p:ph type="sldNum" sz="quarter" idx="12"/>
          </p:nvPr>
        </p:nvSpPr>
        <p:spPr>
          <a:xfrm>
            <a:off x="7010400" y="6248400"/>
            <a:ext cx="1905000" cy="457200"/>
          </a:xfrm>
        </p:spPr>
        <p:txBody>
          <a:bodyPr/>
          <a:lstStyle>
            <a:lvl1pPr>
              <a:defRPr/>
            </a:lvl1pPr>
          </a:lstStyle>
          <a:p>
            <a:pPr>
              <a:defRPr/>
            </a:pPr>
            <a:fld id="{42028661-2EE5-4A1B-9FC7-E98A57A4CB89}" type="slidenum">
              <a:rPr lang="ru-RU"/>
              <a:pPr>
                <a:defRPr/>
              </a:pPr>
              <a:t>‹#›</a:t>
            </a:fld>
            <a:endParaRPr lang="ru-RU"/>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86CA7C49-62C4-4998-BE22-F82F7F161E7E}" type="slidenum">
              <a:rPr lang="ru-RU"/>
              <a:pPr>
                <a:defRPr/>
              </a:pPr>
              <a:t>‹#›</a:t>
            </a:fld>
            <a:endParaRPr lang="ru-RU"/>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239000" y="228600"/>
            <a:ext cx="1600200" cy="5867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438400" y="228600"/>
            <a:ext cx="46482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36042C3B-687E-4D1D-BCA2-1ECEB2B3EB6B}" type="slidenum">
              <a:rPr lang="ru-RU"/>
              <a:pPr>
                <a:defRPr/>
              </a:pPr>
              <a:t>‹#›</a:t>
            </a:fld>
            <a:endParaRPr lang="ru-RU"/>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FFD407A1-33CD-4B2E-AB86-D907F39AB06C}" type="slidenum">
              <a:rPr lang="ru-RU"/>
              <a:pPr>
                <a:defRPr/>
              </a:pPr>
              <a:t>‹#›</a:t>
            </a:fld>
            <a:endParaRPr lang="ru-RU"/>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CE756CE8-D409-4F5F-8401-3AB4DCA847D5}" type="slidenum">
              <a:rPr lang="ru-RU"/>
              <a:pPr>
                <a:defRPr/>
              </a:pPr>
              <a:t>‹#›</a:t>
            </a:fld>
            <a:endParaRPr lang="ru-RU"/>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4384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7150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7"/>
          <p:cNvSpPr>
            <a:spLocks noGrp="1" noChangeArrowheads="1"/>
          </p:cNvSpPr>
          <p:nvPr>
            <p:ph type="dt" sz="half" idx="10"/>
          </p:nvPr>
        </p:nvSpPr>
        <p:spPr>
          <a:ln/>
        </p:spPr>
        <p:txBody>
          <a:bodyPr/>
          <a:lstStyle>
            <a:lvl1pPr>
              <a:defRPr/>
            </a:lvl1pPr>
          </a:lstStyle>
          <a:p>
            <a:pPr>
              <a:defRPr/>
            </a:pPr>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1E2B1DAD-C94E-420B-8C40-EF6493EF64B8}" type="slidenum">
              <a:rPr lang="ru-RU"/>
              <a:pPr>
                <a:defRPr/>
              </a:pPr>
              <a:t>‹#›</a:t>
            </a:fld>
            <a:endParaRPr lang="ru-RU"/>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7"/>
          <p:cNvSpPr>
            <a:spLocks noGrp="1" noChangeArrowheads="1"/>
          </p:cNvSpPr>
          <p:nvPr>
            <p:ph type="dt" sz="half" idx="10"/>
          </p:nvPr>
        </p:nvSpPr>
        <p:spPr>
          <a:ln/>
        </p:spPr>
        <p:txBody>
          <a:bodyPr/>
          <a:lstStyle>
            <a:lvl1pPr>
              <a:defRPr/>
            </a:lvl1pPr>
          </a:lstStyle>
          <a:p>
            <a:pPr>
              <a:defRPr/>
            </a:pPr>
            <a:endParaRPr lang="ru-RU"/>
          </a:p>
        </p:txBody>
      </p:sp>
      <p:sp>
        <p:nvSpPr>
          <p:cNvPr id="8" name="Rectangle 8"/>
          <p:cNvSpPr>
            <a:spLocks noGrp="1" noChangeArrowheads="1"/>
          </p:cNvSpPr>
          <p:nvPr>
            <p:ph type="ftr" sz="quarter" idx="11"/>
          </p:nvPr>
        </p:nvSpPr>
        <p:spPr>
          <a:ln/>
        </p:spPr>
        <p:txBody>
          <a:bodyPr/>
          <a:lstStyle>
            <a:lvl1pPr>
              <a:defRPr/>
            </a:lvl1pPr>
          </a:lstStyle>
          <a:p>
            <a:pPr>
              <a:defRPr/>
            </a:pPr>
            <a:endParaRPr lang="ru-RU"/>
          </a:p>
        </p:txBody>
      </p:sp>
      <p:sp>
        <p:nvSpPr>
          <p:cNvPr id="9" name="Rectangle 9"/>
          <p:cNvSpPr>
            <a:spLocks noGrp="1" noChangeArrowheads="1"/>
          </p:cNvSpPr>
          <p:nvPr>
            <p:ph type="sldNum" sz="quarter" idx="12"/>
          </p:nvPr>
        </p:nvSpPr>
        <p:spPr>
          <a:ln/>
        </p:spPr>
        <p:txBody>
          <a:bodyPr/>
          <a:lstStyle>
            <a:lvl1pPr>
              <a:defRPr/>
            </a:lvl1pPr>
          </a:lstStyle>
          <a:p>
            <a:pPr>
              <a:defRPr/>
            </a:pPr>
            <a:fld id="{3015785E-4B22-4E17-9C4F-EB634F403394}" type="slidenum">
              <a:rPr lang="ru-RU"/>
              <a:pPr>
                <a:defRPr/>
              </a:pPr>
              <a:t>‹#›</a:t>
            </a:fld>
            <a:endParaRPr lang="ru-RU"/>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7"/>
          <p:cNvSpPr>
            <a:spLocks noGrp="1" noChangeArrowheads="1"/>
          </p:cNvSpPr>
          <p:nvPr>
            <p:ph type="dt" sz="half" idx="10"/>
          </p:nvPr>
        </p:nvSpPr>
        <p:spPr>
          <a:ln/>
        </p:spPr>
        <p:txBody>
          <a:bodyPr/>
          <a:lstStyle>
            <a:lvl1pPr>
              <a:defRPr/>
            </a:lvl1pPr>
          </a:lstStyle>
          <a:p>
            <a:pPr>
              <a:defRPr/>
            </a:pPr>
            <a:endParaRPr lang="ru-RU"/>
          </a:p>
        </p:txBody>
      </p:sp>
      <p:sp>
        <p:nvSpPr>
          <p:cNvPr id="4" name="Rectangle 8"/>
          <p:cNvSpPr>
            <a:spLocks noGrp="1" noChangeArrowheads="1"/>
          </p:cNvSpPr>
          <p:nvPr>
            <p:ph type="ftr" sz="quarter" idx="11"/>
          </p:nvPr>
        </p:nvSpPr>
        <p:spPr>
          <a:ln/>
        </p:spPr>
        <p:txBody>
          <a:bodyPr/>
          <a:lstStyle>
            <a:lvl1pPr>
              <a:defRPr/>
            </a:lvl1pPr>
          </a:lstStyle>
          <a:p>
            <a:pPr>
              <a:defRPr/>
            </a:pPr>
            <a:endParaRPr lang="ru-RU"/>
          </a:p>
        </p:txBody>
      </p:sp>
      <p:sp>
        <p:nvSpPr>
          <p:cNvPr id="5" name="Rectangle 9"/>
          <p:cNvSpPr>
            <a:spLocks noGrp="1" noChangeArrowheads="1"/>
          </p:cNvSpPr>
          <p:nvPr>
            <p:ph type="sldNum" sz="quarter" idx="12"/>
          </p:nvPr>
        </p:nvSpPr>
        <p:spPr>
          <a:ln/>
        </p:spPr>
        <p:txBody>
          <a:bodyPr/>
          <a:lstStyle>
            <a:lvl1pPr>
              <a:defRPr/>
            </a:lvl1pPr>
          </a:lstStyle>
          <a:p>
            <a:pPr>
              <a:defRPr/>
            </a:pPr>
            <a:fld id="{AE7F11E0-9A95-4EFA-B4B2-CF7670BFEF49}" type="slidenum">
              <a:rPr lang="ru-RU"/>
              <a:pPr>
                <a:defRPr/>
              </a:pPr>
              <a:t>‹#›</a:t>
            </a:fld>
            <a:endParaRPr lang="ru-RU"/>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ru-RU"/>
          </a:p>
        </p:txBody>
      </p:sp>
      <p:sp>
        <p:nvSpPr>
          <p:cNvPr id="3" name="Rectangle 8"/>
          <p:cNvSpPr>
            <a:spLocks noGrp="1" noChangeArrowheads="1"/>
          </p:cNvSpPr>
          <p:nvPr>
            <p:ph type="ftr" sz="quarter" idx="11"/>
          </p:nvPr>
        </p:nvSpPr>
        <p:spPr>
          <a:ln/>
        </p:spPr>
        <p:txBody>
          <a:bodyPr/>
          <a:lstStyle>
            <a:lvl1pPr>
              <a:defRPr/>
            </a:lvl1pPr>
          </a:lstStyle>
          <a:p>
            <a:pPr>
              <a:defRPr/>
            </a:pPr>
            <a:endParaRPr lang="ru-RU"/>
          </a:p>
        </p:txBody>
      </p:sp>
      <p:sp>
        <p:nvSpPr>
          <p:cNvPr id="4" name="Rectangle 9"/>
          <p:cNvSpPr>
            <a:spLocks noGrp="1" noChangeArrowheads="1"/>
          </p:cNvSpPr>
          <p:nvPr>
            <p:ph type="sldNum" sz="quarter" idx="12"/>
          </p:nvPr>
        </p:nvSpPr>
        <p:spPr>
          <a:ln/>
        </p:spPr>
        <p:txBody>
          <a:bodyPr/>
          <a:lstStyle>
            <a:lvl1pPr>
              <a:defRPr/>
            </a:lvl1pPr>
          </a:lstStyle>
          <a:p>
            <a:pPr>
              <a:defRPr/>
            </a:pPr>
            <a:fld id="{3BB2074D-3C6F-4D6F-993D-58298907952A}" type="slidenum">
              <a:rPr lang="ru-RU"/>
              <a:pPr>
                <a:defRPr/>
              </a:pPr>
              <a:t>‹#›</a:t>
            </a:fld>
            <a:endParaRPr lang="ru-RU"/>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7"/>
          <p:cNvSpPr>
            <a:spLocks noGrp="1" noChangeArrowheads="1"/>
          </p:cNvSpPr>
          <p:nvPr>
            <p:ph type="dt" sz="half" idx="10"/>
          </p:nvPr>
        </p:nvSpPr>
        <p:spPr>
          <a:ln/>
        </p:spPr>
        <p:txBody>
          <a:bodyPr/>
          <a:lstStyle>
            <a:lvl1pPr>
              <a:defRPr/>
            </a:lvl1pPr>
          </a:lstStyle>
          <a:p>
            <a:pPr>
              <a:defRPr/>
            </a:pPr>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550EA3A1-2867-49C1-84BE-4CFE332581C1}" type="slidenum">
              <a:rPr lang="ru-RU"/>
              <a:pPr>
                <a:defRPr/>
              </a:pPr>
              <a:t>‹#›</a:t>
            </a:fld>
            <a:endParaRPr lang="ru-RU"/>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7"/>
          <p:cNvSpPr>
            <a:spLocks noGrp="1" noChangeArrowheads="1"/>
          </p:cNvSpPr>
          <p:nvPr>
            <p:ph type="dt" sz="half" idx="10"/>
          </p:nvPr>
        </p:nvSpPr>
        <p:spPr>
          <a:ln/>
        </p:spPr>
        <p:txBody>
          <a:bodyPr/>
          <a:lstStyle>
            <a:lvl1pPr>
              <a:defRPr/>
            </a:lvl1pPr>
          </a:lstStyle>
          <a:p>
            <a:pPr>
              <a:defRPr/>
            </a:pPr>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BEF3E765-39B8-4B65-AEE6-3ACCB198475A}" type="slidenum">
              <a:rPr lang="ru-RU"/>
              <a:pPr>
                <a:defRPr/>
              </a:pPr>
              <a:t>‹#›</a:t>
            </a:fld>
            <a:endParaRPr lang="ru-RU"/>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2667000" cy="6858000"/>
            <a:chOff x="0" y="0"/>
            <a:chExt cx="1680" cy="4320"/>
          </a:xfrm>
        </p:grpSpPr>
        <p:sp>
          <p:nvSpPr>
            <p:cNvPr id="21507" name="Rectangle 3"/>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w="9525">
              <a:noFill/>
              <a:miter lim="800000"/>
              <a:headEnd/>
              <a:tailEnd/>
            </a:ln>
            <a:effectLst/>
          </p:spPr>
          <p:txBody>
            <a:bodyPr wrap="none" anchor="ctr"/>
            <a:lstStyle/>
            <a:p>
              <a:pPr algn="ctr">
                <a:defRPr/>
              </a:pPr>
              <a:endParaRPr lang="ru-RU"/>
            </a:p>
          </p:txBody>
        </p:sp>
        <p:pic>
          <p:nvPicPr>
            <p:cNvPr id="1033" name="Picture 4" descr="slidemaster_med3"/>
            <p:cNvPicPr>
              <a:picLocks noChangeAspect="1" noChangeArrowheads="1"/>
            </p:cNvPicPr>
            <p:nvPr/>
          </p:nvPicPr>
          <p:blipFill>
            <a:blip r:embed="rId13"/>
            <a:srcRect/>
            <a:stretch>
              <a:fillRect/>
            </a:stretch>
          </p:blipFill>
          <p:spPr bwMode="ltGray">
            <a:xfrm>
              <a:off x="0" y="0"/>
              <a:ext cx="1348" cy="4320"/>
            </a:xfrm>
            <a:prstGeom prst="rect">
              <a:avLst/>
            </a:prstGeom>
            <a:noFill/>
            <a:ln w="9525">
              <a:noFill/>
              <a:miter lim="800000"/>
              <a:headEnd/>
              <a:tailEnd/>
            </a:ln>
          </p:spPr>
        </p:pic>
      </p:grpSp>
      <p:sp>
        <p:nvSpPr>
          <p:cNvPr id="21509" name="Rectangle 5"/>
          <p:cNvSpPr>
            <a:spLocks noGrp="1" noChangeArrowheads="1"/>
          </p:cNvSpPr>
          <p:nvPr>
            <p:ph type="title"/>
          </p:nvPr>
        </p:nvSpPr>
        <p:spPr bwMode="auto">
          <a:xfrm>
            <a:off x="2438400" y="228600"/>
            <a:ext cx="64008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1510" name="Rectangle 6"/>
          <p:cNvSpPr>
            <a:spLocks noGrp="1" noChangeArrowheads="1"/>
          </p:cNvSpPr>
          <p:nvPr>
            <p:ph type="body" idx="1"/>
          </p:nvPr>
        </p:nvSpPr>
        <p:spPr bwMode="auto">
          <a:xfrm>
            <a:off x="2438400" y="1600200"/>
            <a:ext cx="6400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1511" name="Rectangle 7"/>
          <p:cNvSpPr>
            <a:spLocks noGrp="1" noChangeArrowheads="1"/>
          </p:cNvSpPr>
          <p:nvPr>
            <p:ph type="dt" sz="half" idx="2"/>
          </p:nvPr>
        </p:nvSpPr>
        <p:spPr bwMode="auto">
          <a:xfrm>
            <a:off x="152400" y="6248400"/>
            <a:ext cx="19018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C0C0C0"/>
                  </a:outerShdw>
                </a:effectLst>
              </a:defRPr>
            </a:lvl1pPr>
          </a:lstStyle>
          <a:p>
            <a:pPr>
              <a:defRPr/>
            </a:pPr>
            <a:endParaRPr lang="ru-RU"/>
          </a:p>
        </p:txBody>
      </p:sp>
      <p:sp>
        <p:nvSpPr>
          <p:cNvPr id="21512"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C0C0C0"/>
                  </a:outerShdw>
                </a:effectLst>
              </a:defRPr>
            </a:lvl1pPr>
          </a:lstStyle>
          <a:p>
            <a:pPr>
              <a:defRPr/>
            </a:pPr>
            <a:endParaRPr lang="ru-RU"/>
          </a:p>
        </p:txBody>
      </p:sp>
      <p:sp>
        <p:nvSpPr>
          <p:cNvPr id="21513" name="Rectangle 9"/>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C0C0C0"/>
                  </a:outerShdw>
                </a:effectLst>
              </a:defRPr>
            </a:lvl1pPr>
          </a:lstStyle>
          <a:p>
            <a:pPr>
              <a:defRPr/>
            </a:pPr>
            <a:fld id="{B69FE6FC-C15B-4399-912B-1A05168F438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90"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spd="slow"/>
  <p:txStyles>
    <p:titleStyle>
      <a:lvl1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2pPr>
      <a:lvl3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3pPr>
      <a:lvl4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4pPr>
      <a:lvl5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C0C0C0"/>
            </a:outerShdw>
          </a:effectLst>
          <a:latin typeface="+mn-lt"/>
          <a:cs typeface="+mn-cs"/>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C0C0C0"/>
            </a:outerShdw>
          </a:effectLst>
          <a:latin typeface="+mn-lt"/>
          <a:cs typeface="+mn-cs"/>
        </a:defRPr>
      </a:lvl3pPr>
      <a:lvl4pPr marL="1600200" indent="-228600" algn="l" rtl="0" eaLnBrk="0" fontAlgn="base" hangingPunct="0">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C0C0C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sz="quarter" idx="1"/>
          </p:nvPr>
        </p:nvSpPr>
        <p:spPr>
          <a:xfrm>
            <a:off x="1524000" y="1143000"/>
            <a:ext cx="6400800" cy="1447800"/>
          </a:xfrm>
        </p:spPr>
        <p:txBody>
          <a:bodyPr/>
          <a:lstStyle/>
          <a:p>
            <a:pPr eaLnBrk="1" hangingPunct="1">
              <a:defRPr/>
            </a:pPr>
            <a:r>
              <a:rPr lang="ru-RU" dirty="0" smtClean="0"/>
              <a:t>Проект по математике. </a:t>
            </a:r>
          </a:p>
        </p:txBody>
      </p:sp>
      <p:sp>
        <p:nvSpPr>
          <p:cNvPr id="3" name="Заголовок 2"/>
          <p:cNvSpPr>
            <a:spLocks noGrp="1"/>
          </p:cNvSpPr>
          <p:nvPr>
            <p:ph type="ctrTitle" sz="quarter"/>
          </p:nvPr>
        </p:nvSpPr>
        <p:spPr>
          <a:xfrm>
            <a:off x="914400" y="2971800"/>
            <a:ext cx="7620000" cy="2057400"/>
          </a:xfrm>
        </p:spPr>
        <p:txBody>
          <a:bodyPr/>
          <a:lstStyle/>
          <a:p>
            <a:pPr eaLnBrk="1" hangingPunct="1">
              <a:defRPr/>
            </a:pPr>
            <a:r>
              <a:rPr lang="ru-RU" dirty="0" smtClean="0"/>
              <a:t>Многогранники.</a:t>
            </a:r>
          </a:p>
        </p:txBody>
      </p:sp>
      <p:sp>
        <p:nvSpPr>
          <p:cNvPr id="4" name="Rectangle 3"/>
          <p:cNvSpPr txBox="1">
            <a:spLocks noChangeArrowheads="1"/>
          </p:cNvSpPr>
          <p:nvPr/>
        </p:nvSpPr>
        <p:spPr bwMode="auto">
          <a:xfrm>
            <a:off x="3200400" y="5867400"/>
            <a:ext cx="5943600" cy="990600"/>
          </a:xfrm>
          <a:prstGeom prst="rect">
            <a:avLst/>
          </a:prstGeom>
          <a:solidFill>
            <a:schemeClr val="bg1">
              <a:alpha val="50000"/>
            </a:schemeClr>
          </a:solidFill>
          <a:ln w="76200">
            <a:solidFill>
              <a:schemeClr val="tx1"/>
            </a:solidFill>
            <a:miter lim="800000"/>
            <a:headEnd/>
            <a:tailEnd/>
          </a:ln>
          <a:effectLst/>
        </p:spPr>
        <p:txBody>
          <a:bodyPr anchor="ctr"/>
          <a:lstStyle/>
          <a:p>
            <a:pPr algn="r">
              <a:spcBef>
                <a:spcPct val="20000"/>
              </a:spcBef>
              <a:buClr>
                <a:schemeClr val="hlink"/>
              </a:buClr>
              <a:buSzPct val="70000"/>
              <a:buFont typeface="Wingdings" pitchFamily="2" charset="2"/>
              <a:buNone/>
              <a:defRPr/>
            </a:pPr>
            <a:r>
              <a:rPr lang="ru-RU" sz="2400" kern="0">
                <a:effectLst>
                  <a:outerShdw blurRad="38100" dist="38100" dir="2700000" algn="tl">
                    <a:srgbClr val="C0C0C0"/>
                  </a:outerShdw>
                </a:effectLst>
                <a:latin typeface="+mn-lt"/>
                <a:cs typeface="+mn-cs"/>
              </a:rPr>
              <a:t>Выполнили: Набатов Никита и Соколов Иван</a:t>
            </a:r>
          </a:p>
        </p:txBody>
      </p:sp>
      <p:sp>
        <p:nvSpPr>
          <p:cNvPr id="3077" name="TextBox 4"/>
          <p:cNvSpPr txBox="1">
            <a:spLocks noChangeArrowheads="1"/>
          </p:cNvSpPr>
          <p:nvPr/>
        </p:nvSpPr>
        <p:spPr bwMode="auto">
          <a:xfrm>
            <a:off x="2590800" y="228600"/>
            <a:ext cx="5029200" cy="369888"/>
          </a:xfrm>
          <a:prstGeom prst="rect">
            <a:avLst/>
          </a:prstGeom>
          <a:noFill/>
          <a:ln w="9525">
            <a:noFill/>
            <a:miter lim="800000"/>
            <a:headEnd/>
            <a:tailEnd/>
          </a:ln>
        </p:spPr>
        <p:txBody>
          <a:bodyPr>
            <a:spAutoFit/>
          </a:bodyPr>
          <a:lstStyle/>
          <a:p>
            <a:r>
              <a:rPr lang="ru-RU"/>
              <a:t>МБОУ СОШ № 29  г. Кострома  </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style.rotation</p:attrName>
                                        </p:attrNameLst>
                                      </p:cBhvr>
                                      <p:tavLst>
                                        <p:tav tm="0">
                                          <p:val>
                                            <p:fltVal val="720"/>
                                          </p:val>
                                        </p:tav>
                                        <p:tav tm="100000">
                                          <p:val>
                                            <p:fltVal val="0"/>
                                          </p:val>
                                        </p:tav>
                                      </p:tavLst>
                                    </p:anim>
                                    <p:anim calcmode="lin" valueType="num">
                                      <p:cBhvr>
                                        <p:cTn id="17" dur="2000" fill="hold"/>
                                        <p:tgtEl>
                                          <p:spTgt spid="3"/>
                                        </p:tgtEl>
                                        <p:attrNameLst>
                                          <p:attrName>ppt_h</p:attrName>
                                        </p:attrNameLst>
                                      </p:cBhvr>
                                      <p:tavLst>
                                        <p:tav tm="0">
                                          <p:val>
                                            <p:fltVal val="0"/>
                                          </p:val>
                                        </p:tav>
                                        <p:tav tm="100000">
                                          <p:val>
                                            <p:strVal val="#ppt_h"/>
                                          </p:val>
                                        </p:tav>
                                      </p:tavLst>
                                    </p:anim>
                                    <p:anim calcmode="lin" valueType="num">
                                      <p:cBhvr>
                                        <p:cTn id="18"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bg/>
                                          </p:spTgt>
                                        </p:tgtEl>
                                        <p:attrNameLst>
                                          <p:attrName>style.visibility</p:attrName>
                                        </p:attrNameLst>
                                      </p:cBhvr>
                                      <p:to>
                                        <p:strVal val="visible"/>
                                      </p:to>
                                    </p:set>
                                    <p:anim calcmode="lin" valueType="num">
                                      <p:cBhvr additive="base">
                                        <p:cTn id="23" dur="500" fill="hold"/>
                                        <p:tgtEl>
                                          <p:spTgt spid="2">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anim calcmode="lin" valueType="num">
                                      <p:cBhvr additive="base">
                                        <p:cTn id="2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838200" y="1219200"/>
            <a:ext cx="7772400" cy="1828800"/>
          </a:xfrm>
        </p:spPr>
        <p:txBody>
          <a:bodyPr/>
          <a:lstStyle/>
          <a:p>
            <a:pPr eaLnBrk="1" hangingPunct="1">
              <a:defRPr/>
            </a:pPr>
            <a:r>
              <a:rPr lang="ru-RU" smtClean="0"/>
              <a:t>Додекаэдр</a:t>
            </a:r>
          </a:p>
        </p:txBody>
      </p:sp>
      <p:pic>
        <p:nvPicPr>
          <p:cNvPr id="13315" name="Picture 6" descr="Dodecahedron"/>
          <p:cNvPicPr>
            <a:picLocks noChangeAspect="1" noChangeArrowheads="1" noCrop="1"/>
          </p:cNvPicPr>
          <p:nvPr/>
        </p:nvPicPr>
        <p:blipFill>
          <a:blip r:embed="rId2"/>
          <a:srcRect/>
          <a:stretch>
            <a:fillRect/>
          </a:stretch>
        </p:blipFill>
        <p:spPr bwMode="auto">
          <a:xfrm>
            <a:off x="0" y="3581400"/>
            <a:ext cx="4648200" cy="3276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2000" fill="hold"/>
                                        <p:tgtEl>
                                          <p:spTgt spid="23554">
                                            <p:txEl>
                                              <p:charRg st="4294967295" end="4294967295"/>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ru-RU" smtClean="0"/>
              <a:t>Развертка.</a:t>
            </a:r>
          </a:p>
        </p:txBody>
      </p:sp>
      <p:sp>
        <p:nvSpPr>
          <p:cNvPr id="44035" name="Rectangle 3"/>
          <p:cNvSpPr>
            <a:spLocks noGrp="1" noChangeArrowheads="1"/>
          </p:cNvSpPr>
          <p:nvPr>
            <p:ph type="body" idx="1"/>
          </p:nvPr>
        </p:nvSpPr>
        <p:spPr/>
        <p:txBody>
          <a:bodyPr/>
          <a:lstStyle/>
          <a:p>
            <a:pPr eaLnBrk="1" hangingPunct="1">
              <a:defRPr/>
            </a:pPr>
            <a:endParaRPr lang="ru-RU" smtClean="0"/>
          </a:p>
        </p:txBody>
      </p:sp>
      <p:pic>
        <p:nvPicPr>
          <p:cNvPr id="14340" name="Picture 4" descr="300px-Dodecahedron_flat"/>
          <p:cNvPicPr>
            <a:picLocks noChangeAspect="1" noChangeArrowheads="1"/>
          </p:cNvPicPr>
          <p:nvPr/>
        </p:nvPicPr>
        <p:blipFill>
          <a:blip r:embed="rId2"/>
          <a:srcRect/>
          <a:stretch>
            <a:fillRect/>
          </a:stretch>
        </p:blipFill>
        <p:spPr bwMode="auto">
          <a:xfrm>
            <a:off x="3200400" y="2362200"/>
            <a:ext cx="4953000" cy="3048000"/>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2000" fill="hold"/>
                                        <p:tgtEl>
                                          <p:spTgt spid="44034"/>
                                        </p:tgtEl>
                                        <p:attrNameLst>
                                          <p:attrName>ppt_w</p:attrName>
                                        </p:attrNameLst>
                                      </p:cBhvr>
                                      <p:tavLst>
                                        <p:tav tm="0">
                                          <p:val>
                                            <p:strVal val="#ppt_w*2.5"/>
                                          </p:val>
                                        </p:tav>
                                        <p:tav tm="100000">
                                          <p:val>
                                            <p:strVal val="#ppt_w"/>
                                          </p:val>
                                        </p:tav>
                                      </p:tavLst>
                                    </p:anim>
                                    <p:anim calcmode="lin" valueType="num">
                                      <p:cBhvr>
                                        <p:cTn id="8" dur="2000" fill="hold"/>
                                        <p:tgtEl>
                                          <p:spTgt spid="44034"/>
                                        </p:tgtEl>
                                        <p:attrNameLst>
                                          <p:attrName>ppt_h</p:attrName>
                                        </p:attrNameLst>
                                      </p:cBhvr>
                                      <p:tavLst>
                                        <p:tav tm="0">
                                          <p:val>
                                            <p:strVal val="#ppt_h"/>
                                          </p:val>
                                        </p:tav>
                                        <p:tav tm="100000">
                                          <p:val>
                                            <p:strVal val="#ppt_h"/>
                                          </p:val>
                                        </p:tav>
                                      </p:tavLst>
                                    </p:anim>
                                    <p:anim calcmode="lin" valueType="num">
                                      <p:cBhvr>
                                        <p:cTn id="9" dur="2000" fill="hold"/>
                                        <p:tgtEl>
                                          <p:spTgt spid="44034"/>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44034"/>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4403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nodePh="1">
                                  <p:stCondLst>
                                    <p:cond delay="0"/>
                                  </p:stCondLst>
                                  <p:endCondLst>
                                    <p:cond evt="begin" delay="0">
                                      <p:tn val="14"/>
                                    </p:cond>
                                  </p:endCondLst>
                                  <p:childTnLst>
                                    <p:set>
                                      <p:cBhvr>
                                        <p:cTn id="15" dur="1" fill="hold">
                                          <p:stCondLst>
                                            <p:cond delay="0"/>
                                          </p:stCondLst>
                                        </p:cTn>
                                        <p:tgtEl>
                                          <p:spTgt spid="44035">
                                            <p:txEl>
                                              <p:pRg st="0" end="0"/>
                                            </p:txEl>
                                          </p:spTgt>
                                        </p:tgtEl>
                                        <p:attrNameLst>
                                          <p:attrName>style.visibility</p:attrName>
                                        </p:attrNameLst>
                                      </p:cBhvr>
                                      <p:to>
                                        <p:strVal val="visible"/>
                                      </p:to>
                                    </p:set>
                                    <p:animEffect transition="in" filter="wipe(left)">
                                      <p:cBhvr>
                                        <p:cTn id="16" dur="500"/>
                                        <p:tgtEl>
                                          <p:spTgt spid="440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ru-RU" smtClean="0"/>
              <a:t>Грани, вершины и рёбра.</a:t>
            </a:r>
          </a:p>
        </p:txBody>
      </p:sp>
      <p:sp>
        <p:nvSpPr>
          <p:cNvPr id="34819" name="Rectangle 3"/>
          <p:cNvSpPr>
            <a:spLocks noGrp="1" noChangeArrowheads="1"/>
          </p:cNvSpPr>
          <p:nvPr>
            <p:ph type="body" idx="1"/>
          </p:nvPr>
        </p:nvSpPr>
        <p:spPr/>
        <p:txBody>
          <a:bodyPr/>
          <a:lstStyle/>
          <a:p>
            <a:pPr algn="ctr" eaLnBrk="1" hangingPunct="1">
              <a:lnSpc>
                <a:spcPct val="90000"/>
              </a:lnSpc>
              <a:defRPr/>
            </a:pPr>
            <a:r>
              <a:rPr lang="ru-RU" sz="2400" smtClean="0"/>
              <a:t>Эти многоугольники называются гранями, их стороны — рёбрами, а их вершины — вершинами многогранника[1].</a:t>
            </a:r>
          </a:p>
          <a:p>
            <a:pPr algn="ctr" eaLnBrk="1" hangingPunct="1">
              <a:lnSpc>
                <a:spcPct val="90000"/>
              </a:lnSpc>
              <a:defRPr/>
            </a:pPr>
            <a:endParaRPr lang="ru-RU" sz="2400" smtClean="0"/>
          </a:p>
          <a:p>
            <a:pPr algn="ctr" eaLnBrk="1" hangingPunct="1">
              <a:lnSpc>
                <a:spcPct val="90000"/>
              </a:lnSpc>
              <a:defRPr/>
            </a:pPr>
            <a:r>
              <a:rPr lang="ru-RU" sz="2400" smtClean="0"/>
              <a:t>Простейшими примерами многогранников являются выпуклые многогранники, то есть граница ограниченного подмножества евклидова пространства являющееся пересечением конечного числа полупространств.</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34819">
                                            <p:txEl>
                                              <p:pRg st="0" end="0"/>
                                            </p:txEl>
                                          </p:spTgt>
                                        </p:tgtEl>
                                        <p:attrNameLst>
                                          <p:attrName>style.opacity</p:attrName>
                                        </p:attrNameLst>
                                      </p:cBhvr>
                                      <p:to>
                                        <p:strVal val="0.25"/>
                                      </p:to>
                                    </p:set>
                                    <p:animEffect filter="image" prLst="opacity: 0.25">
                                      <p:cBhvr rctx="IE">
                                        <p:cTn id="7" dur="indefinite"/>
                                        <p:tgtEl>
                                          <p:spTgt spid="34819">
                                            <p:txEl>
                                              <p:pRg st="0" end="0"/>
                                            </p:txEl>
                                          </p:spTgt>
                                        </p:tgtEl>
                                      </p:cBhvr>
                                    </p:animEffect>
                                  </p:childTnLst>
                                </p:cTn>
                              </p:par>
                              <p:par>
                                <p:cTn id="8" presetID="9" presetClass="emph" presetSubtype="0" grpId="0" nodeType="withEffect">
                                  <p:stCondLst>
                                    <p:cond delay="0"/>
                                  </p:stCondLst>
                                  <p:childTnLst>
                                    <p:set>
                                      <p:cBhvr rctx="PPT">
                                        <p:cTn id="9" dur="indefinite"/>
                                        <p:tgtEl>
                                          <p:spTgt spid="34819">
                                            <p:txEl>
                                              <p:pRg st="2" end="2"/>
                                            </p:txEl>
                                          </p:spTgt>
                                        </p:tgtEl>
                                        <p:attrNameLst>
                                          <p:attrName>style.opacity</p:attrName>
                                        </p:attrNameLst>
                                      </p:cBhvr>
                                      <p:to>
                                        <p:strVal val="0.25"/>
                                      </p:to>
                                    </p:set>
                                    <p:animEffect filter="image" prLst="opacity: 0.25">
                                      <p:cBhvr rctx="IE">
                                        <p:cTn id="10" dur="indefinite"/>
                                        <p:tgtEl>
                                          <p:spTgt spid="3481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mph" presetSubtype="0" grpId="1" nodeType="clickEffect">
                                  <p:stCondLst>
                                    <p:cond delay="0"/>
                                  </p:stCondLst>
                                  <p:endCondLst>
                                    <p:cond evt="onNext" delay="0">
                                      <p:tgtEl>
                                        <p:sldTgt/>
                                      </p:tgtEl>
                                    </p:cond>
                                  </p:endCondLst>
                                  <p:childTnLst>
                                    <p:set>
                                      <p:cBhvr rctx="PPT">
                                        <p:cTn id="14" dur="indefinite"/>
                                        <p:tgtEl>
                                          <p:spTgt spid="34819">
                                            <p:txEl>
                                              <p:pRg st="0" end="0"/>
                                            </p:txEl>
                                          </p:spTgt>
                                        </p:tgtEl>
                                        <p:attrNameLst>
                                          <p:attrName>style.opacity</p:attrName>
                                        </p:attrNameLst>
                                      </p:cBhvr>
                                      <p:to>
                                        <p:strVal val="1.0"/>
                                      </p:to>
                                    </p:set>
                                    <p:animEffect filter="image" prLst="opacity: 1.0">
                                      <p:cBhvr rctx="IE">
                                        <p:cTn id="15" dur="indefinite"/>
                                        <p:tgtEl>
                                          <p:spTgt spid="3481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grpId="1" nodeType="clickEffect">
                                  <p:stCondLst>
                                    <p:cond delay="0"/>
                                  </p:stCondLst>
                                  <p:endCondLst>
                                    <p:cond evt="onNext" delay="0">
                                      <p:tgtEl>
                                        <p:sldTgt/>
                                      </p:tgtEl>
                                    </p:cond>
                                  </p:endCondLst>
                                  <p:childTnLst>
                                    <p:set>
                                      <p:cBhvr rctx="PPT">
                                        <p:cTn id="19" dur="indefinite"/>
                                        <p:tgtEl>
                                          <p:spTgt spid="34819">
                                            <p:txEl>
                                              <p:pRg st="2" end="2"/>
                                            </p:txEl>
                                          </p:spTgt>
                                        </p:tgtEl>
                                        <p:attrNameLst>
                                          <p:attrName>style.opacity</p:attrName>
                                        </p:attrNameLst>
                                      </p:cBhvr>
                                      <p:to>
                                        <p:strVal val="1.0"/>
                                      </p:to>
                                    </p:set>
                                    <p:animEffect filter="image" prLst="opacity: 1.0">
                                      <p:cBhvr rctx="IE">
                                        <p:cTn id="20" dur="indefinite"/>
                                        <p:tgtEl>
                                          <p:spTgt spid="348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allAtOnce"/>
      <p:bldP spid="34819" grpI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ru-RU" smtClean="0"/>
              <a:t>Значение:</a:t>
            </a:r>
          </a:p>
        </p:txBody>
      </p:sp>
      <p:sp>
        <p:nvSpPr>
          <p:cNvPr id="33795" name="Rectangle 3"/>
          <p:cNvSpPr>
            <a:spLocks noGrp="1" noChangeArrowheads="1"/>
          </p:cNvSpPr>
          <p:nvPr>
            <p:ph type="body" idx="1"/>
          </p:nvPr>
        </p:nvSpPr>
        <p:spPr/>
        <p:txBody>
          <a:bodyPr/>
          <a:lstStyle/>
          <a:p>
            <a:pPr algn="ctr" eaLnBrk="1" hangingPunct="1">
              <a:lnSpc>
                <a:spcPct val="80000"/>
              </a:lnSpc>
              <a:defRPr/>
            </a:pPr>
            <a:r>
              <a:rPr lang="ru-RU" sz="2000" smtClean="0"/>
              <a:t>Многогранник, точнее трёхмерный многогранник — совокупность конечного числа плоских многоугольников в трёхмерном евклидовом пространстве такая, что:</a:t>
            </a:r>
          </a:p>
          <a:p>
            <a:pPr algn="ctr" eaLnBrk="1" hangingPunct="1">
              <a:lnSpc>
                <a:spcPct val="80000"/>
              </a:lnSpc>
              <a:defRPr/>
            </a:pPr>
            <a:r>
              <a:rPr lang="ru-RU" sz="2000" smtClean="0"/>
              <a:t>каждая сторона любого из многоугольников есть одновременно сторона другого (но только одного), называемого смежным с первым (по этой стороне);</a:t>
            </a:r>
          </a:p>
          <a:p>
            <a:pPr algn="ctr" eaLnBrk="1" hangingPunct="1">
              <a:lnSpc>
                <a:spcPct val="80000"/>
              </a:lnSpc>
              <a:defRPr/>
            </a:pPr>
            <a:r>
              <a:rPr lang="ru-RU" sz="2000" smtClean="0"/>
              <a:t>связность: от любого из многоугольников, составляющих многогранник, можно дойти до любого из них, переходя к смежному с ним, а от этого, в свою очередь, к смежному с ним, и т. д.</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1000"/>
                                        <p:tgtEl>
                                          <p:spTgt spid="33794"/>
                                        </p:tgtEl>
                                      </p:cBhvr>
                                    </p:animEffect>
                                    <p:anim calcmode="lin" valueType="num">
                                      <p:cBhvr>
                                        <p:cTn id="8" dur="1000" fill="hold"/>
                                        <p:tgtEl>
                                          <p:spTgt spid="33794"/>
                                        </p:tgtEl>
                                        <p:attrNameLst>
                                          <p:attrName>ppt_x</p:attrName>
                                        </p:attrNameLst>
                                      </p:cBhvr>
                                      <p:tavLst>
                                        <p:tav tm="0">
                                          <p:val>
                                            <p:strVal val="#ppt_x"/>
                                          </p:val>
                                        </p:tav>
                                        <p:tav tm="100000">
                                          <p:val>
                                            <p:strVal val="#ppt_x"/>
                                          </p:val>
                                        </p:tav>
                                      </p:tavLst>
                                    </p:anim>
                                    <p:anim calcmode="lin" valueType="num">
                                      <p:cBhvr>
                                        <p:cTn id="9" dur="898" decel="100000" fill="hold"/>
                                        <p:tgtEl>
                                          <p:spTgt spid="3379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379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3795">
                                            <p:txEl>
                                              <p:pRg st="0" end="0"/>
                                            </p:txEl>
                                          </p:spTgt>
                                        </p:tgtEl>
                                        <p:attrNameLst>
                                          <p:attrName>style.visibility</p:attrName>
                                        </p:attrNameLst>
                                      </p:cBhvr>
                                      <p:to>
                                        <p:strVal val="visible"/>
                                      </p:to>
                                    </p:set>
                                    <p:animEffect transition="in" filter="fade">
                                      <p:cBhvr>
                                        <p:cTn id="15" dur="1000"/>
                                        <p:tgtEl>
                                          <p:spTgt spid="33795">
                                            <p:txEl>
                                              <p:pRg st="0" end="0"/>
                                            </p:txEl>
                                          </p:spTgt>
                                        </p:tgtEl>
                                      </p:cBhvr>
                                    </p:animEffect>
                                    <p:anim calcmode="lin" valueType="num">
                                      <p:cBhvr>
                                        <p:cTn id="16" dur="10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379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379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3795">
                                            <p:txEl>
                                              <p:pRg st="1" end="1"/>
                                            </p:txEl>
                                          </p:spTgt>
                                        </p:tgtEl>
                                        <p:attrNameLst>
                                          <p:attrName>style.visibility</p:attrName>
                                        </p:attrNameLst>
                                      </p:cBhvr>
                                      <p:to>
                                        <p:strVal val="visible"/>
                                      </p:to>
                                    </p:set>
                                    <p:animEffect transition="in" filter="fade">
                                      <p:cBhvr>
                                        <p:cTn id="23" dur="1000"/>
                                        <p:tgtEl>
                                          <p:spTgt spid="33795">
                                            <p:txEl>
                                              <p:pRg st="1" end="1"/>
                                            </p:txEl>
                                          </p:spTgt>
                                        </p:tgtEl>
                                      </p:cBhvr>
                                    </p:animEffect>
                                    <p:anim calcmode="lin" valueType="num">
                                      <p:cBhvr>
                                        <p:cTn id="24" dur="10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33795">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3379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3795">
                                            <p:txEl>
                                              <p:pRg st="2" end="2"/>
                                            </p:txEl>
                                          </p:spTgt>
                                        </p:tgtEl>
                                        <p:attrNameLst>
                                          <p:attrName>style.visibility</p:attrName>
                                        </p:attrNameLst>
                                      </p:cBhvr>
                                      <p:to>
                                        <p:strVal val="visible"/>
                                      </p:to>
                                    </p:set>
                                    <p:animEffect transition="in" filter="fade">
                                      <p:cBhvr>
                                        <p:cTn id="31" dur="1000"/>
                                        <p:tgtEl>
                                          <p:spTgt spid="33795">
                                            <p:txEl>
                                              <p:pRg st="2" end="2"/>
                                            </p:txEl>
                                          </p:spTgt>
                                        </p:tgtEl>
                                      </p:cBhvr>
                                    </p:animEffect>
                                    <p:anim calcmode="lin" valueType="num">
                                      <p:cBhvr>
                                        <p:cTn id="32" dur="10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33795">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3379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ru-RU" smtClean="0"/>
              <a:t>Свойства додекаэдра:</a:t>
            </a:r>
          </a:p>
        </p:txBody>
      </p:sp>
      <p:sp>
        <p:nvSpPr>
          <p:cNvPr id="35843" name="Rectangle 3"/>
          <p:cNvSpPr>
            <a:spLocks noGrp="1" noChangeArrowheads="1"/>
          </p:cNvSpPr>
          <p:nvPr>
            <p:ph type="body" idx="1"/>
          </p:nvPr>
        </p:nvSpPr>
        <p:spPr/>
        <p:txBody>
          <a:bodyPr/>
          <a:lstStyle/>
          <a:p>
            <a:pPr eaLnBrk="1" hangingPunct="1">
              <a:lnSpc>
                <a:spcPct val="80000"/>
              </a:lnSpc>
              <a:defRPr/>
            </a:pPr>
            <a:r>
              <a:rPr lang="ru-RU" sz="2000" smtClean="0"/>
              <a:t>В додекаэдр можно вписать куб так, что стороны куба будут диагоналями додекаэдра.</a:t>
            </a:r>
          </a:p>
          <a:p>
            <a:pPr eaLnBrk="1" hangingPunct="1">
              <a:lnSpc>
                <a:spcPct val="80000"/>
              </a:lnSpc>
              <a:defRPr/>
            </a:pPr>
            <a:endParaRPr lang="ru-RU" sz="2000" smtClean="0"/>
          </a:p>
          <a:p>
            <a:pPr eaLnBrk="1" hangingPunct="1">
              <a:lnSpc>
                <a:spcPct val="80000"/>
              </a:lnSpc>
              <a:defRPr/>
            </a:pPr>
            <a:r>
              <a:rPr lang="ru-RU" sz="2000" smtClean="0"/>
              <a:t>В додекаэдр можно вписать пять кубов. Если заменить пятиугольные грани додекаэдра плоскими пятиугольными звездами так, что исчезнут все ребра додекаэдра, то получим пространство пяти пересекающихся кубов. Додекаэдр как таковой исчезнет. Вместо замкнутого многогранника появится открытая геометрическая система пяти ортогональностей. Или симметричное пересечение пяти трехмерных пространств.</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p:tgtEl>
                                          <p:spTgt spid="35842"/>
                                        </p:tgtEl>
                                      </p:cBhvr>
                                    </p:animEffect>
                                    <p:animScale>
                                      <p:cBhvr>
                                        <p:cTn id="7" dur="250" autoRev="1" fill="hold"/>
                                        <p:tgtEl>
                                          <p:spTgt spid="3584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p:txBody>
          <a:bodyPr/>
          <a:lstStyle/>
          <a:p>
            <a:pPr algn="ctr" eaLnBrk="1" hangingPunct="1">
              <a:defRPr/>
            </a:pPr>
            <a:r>
              <a:rPr lang="ru-RU" sz="4400" dirty="0" smtClean="0"/>
              <a:t>Спасибо за внимание</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iterate type="lt">
                                    <p:tmPct val="10000"/>
                                  </p:iterate>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p:cTn id="7" dur="500" fill="hold"/>
                                        <p:tgtEl>
                                          <p:spTgt spid="389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891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8915">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89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dirty="0" smtClean="0"/>
              <a:t>Цель:</a:t>
            </a:r>
          </a:p>
        </p:txBody>
      </p:sp>
      <p:sp>
        <p:nvSpPr>
          <p:cNvPr id="3" name="Содержимое 2"/>
          <p:cNvSpPr>
            <a:spLocks noGrp="1"/>
          </p:cNvSpPr>
          <p:nvPr>
            <p:ph idx="1"/>
          </p:nvPr>
        </p:nvSpPr>
        <p:spPr/>
        <p:txBody>
          <a:bodyPr/>
          <a:lstStyle/>
          <a:p>
            <a:pPr eaLnBrk="1" hangingPunct="1">
              <a:defRPr/>
            </a:pPr>
            <a:r>
              <a:rPr lang="ru-RU" dirty="0" smtClean="0"/>
              <a:t>Узнать: что такое многогранники</a:t>
            </a:r>
          </a:p>
          <a:p>
            <a:pPr eaLnBrk="1" hangingPunct="1">
              <a:defRPr/>
            </a:pPr>
            <a:r>
              <a:rPr lang="ru-RU" dirty="0" smtClean="0"/>
              <a:t>Узнать какие существуют многогранники</a:t>
            </a:r>
          </a:p>
          <a:p>
            <a:pPr eaLnBrk="1" hangingPunct="1">
              <a:defRPr/>
            </a:pPr>
            <a:r>
              <a:rPr lang="ru-RU" dirty="0" smtClean="0"/>
              <a:t>Узнать их происхождение, особенности, свойства</a:t>
            </a:r>
          </a:p>
          <a:p>
            <a:pPr eaLnBrk="1" hangingPunct="1">
              <a:defRPr/>
            </a:pPr>
            <a:endParaRPr lang="ru-RU" dirty="0" smtClean="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dirty="0" smtClean="0"/>
              <a:t>Задачи:</a:t>
            </a:r>
          </a:p>
        </p:txBody>
      </p:sp>
      <p:sp>
        <p:nvSpPr>
          <p:cNvPr id="3" name="Содержимое 2"/>
          <p:cNvSpPr>
            <a:spLocks noGrp="1"/>
          </p:cNvSpPr>
          <p:nvPr>
            <p:ph idx="1"/>
          </p:nvPr>
        </p:nvSpPr>
        <p:spPr/>
        <p:txBody>
          <a:bodyPr/>
          <a:lstStyle/>
          <a:p>
            <a:pPr eaLnBrk="1" hangingPunct="1">
              <a:defRPr/>
            </a:pPr>
            <a:r>
              <a:rPr lang="ru-RU" dirty="0" smtClean="0"/>
              <a:t>Построить визуальное изображение определённых многогранников</a:t>
            </a:r>
          </a:p>
          <a:p>
            <a:pPr eaLnBrk="1" hangingPunct="1">
              <a:defRPr/>
            </a:pPr>
            <a:r>
              <a:rPr lang="ru-RU" dirty="0" smtClean="0"/>
              <a:t>Построить развёртки многогранников</a:t>
            </a:r>
          </a:p>
          <a:p>
            <a:pPr eaLnBrk="1" hangingPunct="1">
              <a:defRPr/>
            </a:pPr>
            <a:endParaRPr lang="ru-RU" dirty="0" smtClean="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838200" y="1219200"/>
            <a:ext cx="7772400" cy="1828800"/>
          </a:xfrm>
        </p:spPr>
        <p:txBody>
          <a:bodyPr/>
          <a:lstStyle/>
          <a:p>
            <a:pPr eaLnBrk="1" hangingPunct="1">
              <a:defRPr/>
            </a:pPr>
            <a:r>
              <a:rPr lang="ru-RU" sz="8000" smtClean="0"/>
              <a:t>Октаэдр</a:t>
            </a:r>
          </a:p>
        </p:txBody>
      </p:sp>
      <p:pic>
        <p:nvPicPr>
          <p:cNvPr id="7171" name="Picture 6" descr="Octahedron"/>
          <p:cNvPicPr>
            <a:picLocks noChangeAspect="1" noChangeArrowheads="1" noCrop="1"/>
          </p:cNvPicPr>
          <p:nvPr/>
        </p:nvPicPr>
        <p:blipFill>
          <a:blip r:embed="rId2"/>
          <a:srcRect/>
          <a:stretch>
            <a:fillRect/>
          </a:stretch>
        </p:blipFill>
        <p:spPr bwMode="auto">
          <a:xfrm>
            <a:off x="0" y="3581400"/>
            <a:ext cx="3200400" cy="3276600"/>
          </a:xfrm>
          <a:prstGeom prst="rect">
            <a:avLst/>
          </a:prstGeom>
          <a:noFill/>
          <a:ln w="9525">
            <a:noFill/>
            <a:miter lim="800000"/>
            <a:headEnd/>
            <a:tailEnd/>
          </a:ln>
        </p:spPr>
      </p:pic>
      <p:sp>
        <p:nvSpPr>
          <p:cNvPr id="9" name="Подзаголовок 8"/>
          <p:cNvSpPr>
            <a:spLocks noGrp="1"/>
          </p:cNvSpPr>
          <p:nvPr>
            <p:ph type="subTitle" sz="quarter" idx="1"/>
          </p:nvPr>
        </p:nvSpPr>
        <p:spPr/>
        <p:txBody>
          <a:bodyPr/>
          <a:lstStyle/>
          <a:p>
            <a:pPr eaLnBrk="1" hangingPunct="1">
              <a:defRPr/>
            </a:pPr>
            <a:endParaRPr lang="ru-RU"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3.33333E-6 1.11111E-6 C 0.00694 -0.01343 0.01406 -0.02801 0.021 -0.04676 C 0.03993 -0.1 0.04496 -0.15208 0.03107 -0.15995 C 0.01701 -0.16945 -0.01007 -0.13195 -0.029 -0.0787 C -0.03907 -0.0507 -0.04497 -0.02408 -0.04705 -0.00394 C -0.05 0.01204 -0.05104 0.02801 -0.05104 0.04676 C -0.05104 0.10671 -0.03802 0.15602 -0.02292 0.15602 C -0.00799 0.15602 0.00503 0.10671 0.00503 0.04676 C 0.00503 0.01875 0.00208 -0.0081 -0.00295 -0.02662 C -0.00504 -0.04259 -0.01007 -0.05995 -0.01598 -0.07732 C -0.03594 -0.13195 -0.06302 -0.16945 -0.07709 -0.15995 C -0.09098 -0.1507 -0.08594 -0.1 -0.06598 -0.04537 C -0.05799 -0.01991 -0.04705 0.00139 -0.03594 0.01597 C -0.02795 0.0294 -0.01893 0.04143 -0.00695 0.05324 C 0.02899 0.0919 0.06493 0.10926 0.075 0.09329 C 0.08402 0.07731 0.06406 0.03333 0.02795 -0.00394 C 0.01302 -0.01991 -0.00295 -0.03195 -0.01598 -0.04005 C -0.02795 -0.04792 -0.04306 -0.05463 -0.05903 -0.05857 C -0.10295 -0.07199 -0.14098 -0.06806 -0.14393 -0.04676 C -0.14792 -0.02662 -0.11493 1.11111E-6 -0.07101 0.01342 C -0.05104 0.01875 -0.03195 0.0213 -0.01702 0.01991 C -0.004 0.01991 0.01007 0.01736 0.025 0.01342 C 0.06892 1.11111E-6 0.10208 -0.02801 0.09791 -0.04792 C 0.09496 -0.06806 0.05694 -0.07338 0.01302 -0.05995 C -0.00799 -0.05324 -0.02709 -0.04398 -0.03993 -0.03333 C -0.05104 -0.02523 -0.06198 -0.01597 -0.07396 -0.00394 C -0.10903 0.03472 -0.13004 0.07731 -0.11997 0.09329 C -0.11094 0.10926 -0.07396 0.0919 -0.03907 0.05463 C -0.02205 0.03611 -0.00799 0.01736 3.33333E-6 1.11111E-6 Z " pathEditMode="relative" rAng="0" ptsTypes="fffffffffffffffffffffffffffff">
                                      <p:cBhvr>
                                        <p:cTn id="6" dur="2000" fill="hold"/>
                                        <p:tgtEl>
                                          <p:spTgt spid="5122">
                                            <p:txEl>
                                              <p:charRg st="4294967295" end="4294967295"/>
                                            </p:txEl>
                                          </p:spTgt>
                                        </p:tgtEl>
                                        <p:attrNameLst>
                                          <p:attrName>ppt_x</p:attrName>
                                          <p:attrName>ppt_y</p:attrName>
                                        </p:attrNameLst>
                                      </p:cBhvr>
                                      <p:rCtr x="-23" y="-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352800" y="457200"/>
            <a:ext cx="5029200" cy="1219200"/>
          </a:xfrm>
        </p:spPr>
        <p:txBody>
          <a:bodyPr/>
          <a:lstStyle/>
          <a:p>
            <a:pPr eaLnBrk="1" hangingPunct="1">
              <a:defRPr/>
            </a:pPr>
            <a:r>
              <a:rPr lang="ru-RU" sz="7200" smtClean="0"/>
              <a:t>Развёртка.</a:t>
            </a:r>
          </a:p>
        </p:txBody>
      </p:sp>
      <p:sp>
        <p:nvSpPr>
          <p:cNvPr id="14341" name="Rectangle 5"/>
          <p:cNvSpPr>
            <a:spLocks noGrp="1" noChangeArrowheads="1"/>
          </p:cNvSpPr>
          <p:nvPr>
            <p:ph type="body" idx="1"/>
          </p:nvPr>
        </p:nvSpPr>
        <p:spPr/>
        <p:txBody>
          <a:bodyPr/>
          <a:lstStyle/>
          <a:p>
            <a:pPr eaLnBrk="1" hangingPunct="1">
              <a:defRPr/>
            </a:pPr>
            <a:endParaRPr lang="ru-RU" smtClean="0"/>
          </a:p>
        </p:txBody>
      </p:sp>
      <p:pic>
        <p:nvPicPr>
          <p:cNvPr id="8196" name="Picture 6" descr="300px-Octahedron_flat"/>
          <p:cNvPicPr>
            <a:picLocks noChangeAspect="1" noChangeArrowheads="1"/>
          </p:cNvPicPr>
          <p:nvPr/>
        </p:nvPicPr>
        <p:blipFill>
          <a:blip r:embed="rId2"/>
          <a:srcRect/>
          <a:stretch>
            <a:fillRect/>
          </a:stretch>
        </p:blipFill>
        <p:spPr bwMode="auto">
          <a:xfrm>
            <a:off x="3352800" y="1905000"/>
            <a:ext cx="4876800" cy="4572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4338"/>
                                        </p:tgtEl>
                                        <p:attrNameLst>
                                          <p:attrName>style.visibility</p:attrName>
                                        </p:attrNameLst>
                                      </p:cBhvr>
                                      <p:to>
                                        <p:strVal val="visible"/>
                                      </p:to>
                                    </p:set>
                                    <p:animEffect transition="in" filter="fade">
                                      <p:cBhvr>
                                        <p:cTn id="7" dur="600">
                                          <p:stCondLst>
                                            <p:cond delay="0"/>
                                          </p:stCondLst>
                                        </p:cTn>
                                        <p:tgtEl>
                                          <p:spTgt spid="14338"/>
                                        </p:tgtEl>
                                      </p:cBhvr>
                                    </p:animEffect>
                                    <p:anim calcmode="lin" valueType="num">
                                      <p:cBhvr>
                                        <p:cTn id="8" dur="600" fill="hold">
                                          <p:stCondLst>
                                            <p:cond delay="0"/>
                                          </p:stCondLst>
                                        </p:cTn>
                                        <p:tgtEl>
                                          <p:spTgt spid="14338"/>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4338"/>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4338"/>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nodePh="1">
                                  <p:stCondLst>
                                    <p:cond delay="0"/>
                                  </p:stCondLst>
                                  <p:endCondLst>
                                    <p:cond evt="begin" delay="0">
                                      <p:tn val="13"/>
                                    </p:cond>
                                  </p:endCondLst>
                                  <p:childTnLst>
                                    <p:set>
                                      <p:cBhvr>
                                        <p:cTn id="14" dur="1" fill="hold">
                                          <p:stCondLst>
                                            <p:cond delay="0"/>
                                          </p:stCondLst>
                                        </p:cTn>
                                        <p:tgtEl>
                                          <p:spTgt spid="14341">
                                            <p:txEl>
                                              <p:pRg st="0" end="0"/>
                                            </p:txEl>
                                          </p:spTgt>
                                        </p:tgtEl>
                                        <p:attrNameLst>
                                          <p:attrName>style.visibility</p:attrName>
                                        </p:attrNameLst>
                                      </p:cBhvr>
                                      <p:to>
                                        <p:strVal val="visible"/>
                                      </p:to>
                                    </p:set>
                                    <p:animEffect transition="in" filter="slide(fromBottom)">
                                      <p:cBhvr>
                                        <p:cTn id="15" dur="500">
                                          <p:stCondLst>
                                            <p:cond delay="0"/>
                                          </p:stCondLst>
                                        </p:cTn>
                                        <p:tgtEl>
                                          <p:spTgt spid="143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41"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ru-RU" smtClean="0"/>
              <a:t>Происхождение:</a:t>
            </a:r>
          </a:p>
        </p:txBody>
      </p:sp>
      <p:sp>
        <p:nvSpPr>
          <p:cNvPr id="15363" name="Rectangle 3"/>
          <p:cNvSpPr>
            <a:spLocks noGrp="1" noChangeArrowheads="1"/>
          </p:cNvSpPr>
          <p:nvPr>
            <p:ph type="body" idx="1"/>
          </p:nvPr>
        </p:nvSpPr>
        <p:spPr/>
        <p:txBody>
          <a:bodyPr/>
          <a:lstStyle/>
          <a:p>
            <a:pPr algn="ctr" eaLnBrk="1" hangingPunct="1">
              <a:defRPr/>
            </a:pPr>
            <a:r>
              <a:rPr lang="ru-RU" smtClean="0"/>
              <a:t>Окта́эдр от греческого «восемь» и «основание» — один из пяти выпуклых правильных многогранников, так называемых Платоновых тел.</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dissolve">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dissolve">
                                      <p:cBhvr>
                                        <p:cTn id="12" dur="500"/>
                                        <p:tgtEl>
                                          <p:spTgt spid="15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ru-RU" smtClean="0"/>
              <a:t>Свойства октаэдра:</a:t>
            </a:r>
          </a:p>
        </p:txBody>
      </p:sp>
      <p:sp>
        <p:nvSpPr>
          <p:cNvPr id="17411" name="Rectangle 3"/>
          <p:cNvSpPr>
            <a:spLocks noGrp="1" noChangeArrowheads="1"/>
          </p:cNvSpPr>
          <p:nvPr>
            <p:ph type="body" idx="1"/>
          </p:nvPr>
        </p:nvSpPr>
        <p:spPr/>
        <p:txBody>
          <a:bodyPr/>
          <a:lstStyle/>
          <a:p>
            <a:pPr algn="ctr" eaLnBrk="1" hangingPunct="1">
              <a:lnSpc>
                <a:spcPct val="80000"/>
              </a:lnSpc>
              <a:defRPr/>
            </a:pPr>
            <a:r>
              <a:rPr lang="ru-RU" sz="2000" smtClean="0"/>
              <a:t>Октаэдр можно вписать в тетраэдр, притом четыре из восьми граней октаэдра будут совмещены с четырьмя гранями тетраэдра, все шесть вершин октаэдра будут совмещены с центрами шести ребер тетраэдра.</a:t>
            </a:r>
          </a:p>
          <a:p>
            <a:pPr algn="ctr" eaLnBrk="1" hangingPunct="1">
              <a:lnSpc>
                <a:spcPct val="80000"/>
              </a:lnSpc>
              <a:defRPr/>
            </a:pPr>
            <a:r>
              <a:rPr lang="ru-RU" sz="2000" smtClean="0"/>
              <a:t>Октаэдр можно вписать в куб, притом все шесть вершин октаэдра будут совмещены с центрами шести граней куба.</a:t>
            </a:r>
          </a:p>
          <a:p>
            <a:pPr algn="ctr" eaLnBrk="1" hangingPunct="1">
              <a:lnSpc>
                <a:spcPct val="80000"/>
              </a:lnSpc>
              <a:defRPr/>
            </a:pPr>
            <a:r>
              <a:rPr lang="ru-RU" sz="2000" smtClean="0"/>
              <a:t>В октаэдр можно вписать куб, притом все восемь вершин куба будут расположены в центрах восьми граней октаэдра.</a:t>
            </a:r>
          </a:p>
          <a:p>
            <a:pPr algn="ctr" eaLnBrk="1" hangingPunct="1">
              <a:lnSpc>
                <a:spcPct val="80000"/>
              </a:lnSpc>
              <a:defRPr/>
            </a:pPr>
            <a:r>
              <a:rPr lang="ru-RU" sz="2000" smtClean="0"/>
              <a:t>Правильный октаэдр имеет симметрию Oh, совпадающую с симметрией куба.</a:t>
            </a:r>
          </a:p>
        </p:txBody>
      </p:sp>
      <p:pic>
        <p:nvPicPr>
          <p:cNvPr id="17413" name="Picture 5" descr="http://old.college.ru/mathematics/courses/stereometry/content/chapter8/section/paragraph2/images/0800201.jpg"/>
          <p:cNvPicPr>
            <a:picLocks noChangeAspect="1" noChangeArrowheads="1"/>
          </p:cNvPicPr>
          <p:nvPr/>
        </p:nvPicPr>
        <p:blipFill>
          <a:blip r:embed="rId2"/>
          <a:srcRect/>
          <a:stretch>
            <a:fillRect/>
          </a:stretch>
        </p:blipFill>
        <p:spPr bwMode="auto">
          <a:xfrm>
            <a:off x="2667000" y="1219200"/>
            <a:ext cx="5638800" cy="5638800"/>
          </a:xfrm>
          <a:prstGeom prst="rect">
            <a:avLst/>
          </a:prstGeom>
          <a:noFill/>
          <a:ln w="9525">
            <a:noFill/>
            <a:miter lim="800000"/>
            <a:headEnd/>
            <a:tailEnd/>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7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4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41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7413"/>
                                        </p:tgtEl>
                                        <p:attrNameLst>
                                          <p:attrName>style.visibility</p:attrName>
                                        </p:attrNameLst>
                                      </p:cBhvr>
                                      <p:to>
                                        <p:strVal val="visible"/>
                                      </p:to>
                                    </p:set>
                                    <p:animEffect transition="in" filter="diamond(in)">
                                      <p:cBhvr>
                                        <p:cTn id="27" dur="20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ru-RU" smtClean="0"/>
              <a:t>Грани, вершины и рёбра.</a:t>
            </a:r>
          </a:p>
        </p:txBody>
      </p:sp>
      <p:sp>
        <p:nvSpPr>
          <p:cNvPr id="16387" name="Rectangle 3"/>
          <p:cNvSpPr>
            <a:spLocks noGrp="1" noChangeArrowheads="1"/>
          </p:cNvSpPr>
          <p:nvPr>
            <p:ph type="body" idx="1"/>
          </p:nvPr>
        </p:nvSpPr>
        <p:spPr/>
        <p:txBody>
          <a:bodyPr/>
          <a:lstStyle/>
          <a:p>
            <a:pPr algn="ctr" eaLnBrk="1" hangingPunct="1">
              <a:defRPr/>
            </a:pPr>
            <a:r>
              <a:rPr lang="ru-RU" smtClean="0"/>
              <a:t>Октаэдр имеет 8 треугольных граней, 12 рёбер, 6 вершин, в каждой его вершине сходятся 4 ребра.</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p:tgtEl>
                                          <p:spTgt spid="16386"/>
                                        </p:tgtEl>
                                      </p:cBhvr>
                                    </p:animEffect>
                                    <p:animScale>
                                      <p:cBhvr>
                                        <p:cTn id="7" dur="250" autoRev="1" fill="hold"/>
                                        <p:tgtEl>
                                          <p:spTgt spid="1638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ru-RU" smtClean="0"/>
              <a:t>Октаэдр в природе:</a:t>
            </a:r>
          </a:p>
        </p:txBody>
      </p:sp>
      <p:sp>
        <p:nvSpPr>
          <p:cNvPr id="18435" name="Rectangle 3"/>
          <p:cNvSpPr>
            <a:spLocks noGrp="1" noChangeArrowheads="1"/>
          </p:cNvSpPr>
          <p:nvPr>
            <p:ph type="body" idx="1"/>
          </p:nvPr>
        </p:nvSpPr>
        <p:spPr/>
        <p:txBody>
          <a:bodyPr/>
          <a:lstStyle/>
          <a:p>
            <a:pPr algn="ctr" eaLnBrk="1" hangingPunct="1">
              <a:lnSpc>
                <a:spcPct val="90000"/>
              </a:lnSpc>
              <a:defRPr/>
            </a:pPr>
            <a:r>
              <a:rPr lang="ru-RU" sz="2400" smtClean="0"/>
              <a:t>Многие природные кубические кристаллы имеют форму октаэдра. Это алмаз, хлорид натрия, перовскит, оливин, флюорит, шпинель.</a:t>
            </a:r>
          </a:p>
          <a:p>
            <a:pPr algn="ctr" eaLnBrk="1" hangingPunct="1">
              <a:lnSpc>
                <a:spcPct val="90000"/>
              </a:lnSpc>
              <a:defRPr/>
            </a:pPr>
            <a:r>
              <a:rPr lang="ru-RU" sz="2400" smtClean="0"/>
              <a:t>Форму октаэдра имеют межатомные пустоты (поры) в плотноупакованных структурах чистых металлов (никеле, меди, магнии, титане, лантане и многих других) и ионных соединений (хлорид натрия, сфалерит, вюрцит и др.).</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8434"/>
                                        </p:tgtEl>
                                        <p:attrNameLst>
                                          <p:attrName>style.visibility</p:attrName>
                                        </p:attrNameLst>
                                      </p:cBhvr>
                                      <p:to>
                                        <p:strVal val="visible"/>
                                      </p:to>
                                    </p:set>
                                    <p:animEffect transition="in" filter="fade">
                                      <p:cBhvr>
                                        <p:cTn id="7" dur="1000">
                                          <p:stCondLst>
                                            <p:cond delay="0"/>
                                          </p:stCondLst>
                                        </p:cTn>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fade">
                                      <p:cBhvr>
                                        <p:cTn id="12" dur="500">
                                          <p:stCondLst>
                                            <p:cond delay="0"/>
                                          </p:stCondLst>
                                        </p:cTn>
                                        <p:tgtEl>
                                          <p:spTgt spid="184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8435">
                                            <p:txEl>
                                              <p:pRg st="1" end="1"/>
                                            </p:txEl>
                                          </p:spTgt>
                                        </p:tgtEl>
                                        <p:attrNameLst>
                                          <p:attrName>style.visibility</p:attrName>
                                        </p:attrNameLst>
                                      </p:cBhvr>
                                      <p:to>
                                        <p:strVal val="visible"/>
                                      </p:to>
                                    </p:set>
                                    <p:animEffect transition="in" filter="fade">
                                      <p:cBhvr>
                                        <p:cTn id="17" dur="500">
                                          <p:stCondLst>
                                            <p:cond delay="0"/>
                                          </p:stCondLst>
                                        </p:cTn>
                                        <p:tgtEl>
                                          <p:spTgt spid="18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theme/theme1.xml><?xml version="1.0" encoding="utf-8"?>
<a:theme xmlns:a="http://schemas.openxmlformats.org/drawingml/2006/main" name="План">
  <a:themeElements>
    <a:clrScheme name="План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План">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лан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План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План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План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План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План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План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План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4a252ca3-5a62-4c1c-90a6-29f4710e47f8">AWJJH2MPE6E2-1585558818-365</_dlc_DocId>
    <_dlc_DocIdUrl xmlns="4a252ca3-5a62-4c1c-90a6-29f4710e47f8">
      <Url>http://xn--44-6kcadhwnl3cfdx.xn--p1ai/Kostroma_EDU/kos-sch-29/_layouts/15/DocIdRedir.aspx?ID=AWJJH2MPE6E2-1585558818-365</Url>
      <Description>AWJJH2MPE6E2-1585558818-365</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Документ" ma:contentTypeID="0x010100E7A85887BC00AB4B902C95D0D0122006" ma:contentTypeVersion="49" ma:contentTypeDescription="Создание документа." ma:contentTypeScope="" ma:versionID="e1beba7d97727391086f3c76e5681afa">
  <xsd:schema xmlns:xsd="http://www.w3.org/2001/XMLSchema" xmlns:xs="http://www.w3.org/2001/XMLSchema" xmlns:p="http://schemas.microsoft.com/office/2006/metadata/properties" xmlns:ns2="4a252ca3-5a62-4c1c-90a6-29f4710e47f8" targetNamespace="http://schemas.microsoft.com/office/2006/metadata/properties" ma:root="true" ma:fieldsID="644226da6f114a0b9638dd6372d57a13" ns2:_="">
    <xsd:import namespace="4a252ca3-5a62-4c1c-90a6-29f4710e47f8"/>
    <xsd:element name="properties">
      <xsd:complexType>
        <xsd:sequence>
          <xsd:element name="documentManagement">
            <xsd:complexType>
              <xsd:all>
                <xsd:element ref="ns2:SharedWithUsers"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252ca3-5a62-4c1c-90a6-29f4710e47f8" elementFormDefault="qualified">
    <xsd:import namespace="http://schemas.microsoft.com/office/2006/documentManagement/types"/>
    <xsd:import namespace="http://schemas.microsoft.com/office/infopath/2007/PartnerControls"/>
    <xsd:element name="SharedWithUsers" ma:index="8"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 ma:index="9"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10"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9F77B2-155B-4780-8E60-BFFA18537463}"/>
</file>

<file path=customXml/itemProps2.xml><?xml version="1.0" encoding="utf-8"?>
<ds:datastoreItem xmlns:ds="http://schemas.openxmlformats.org/officeDocument/2006/customXml" ds:itemID="{EF276EE9-C4F0-4286-93DA-4A33147AD900}"/>
</file>

<file path=customXml/itemProps3.xml><?xml version="1.0" encoding="utf-8"?>
<ds:datastoreItem xmlns:ds="http://schemas.openxmlformats.org/officeDocument/2006/customXml" ds:itemID="{473BC454-BB9F-4656-9E50-5A7657FC25C4}"/>
</file>

<file path=customXml/itemProps4.xml><?xml version="1.0" encoding="utf-8"?>
<ds:datastoreItem xmlns:ds="http://schemas.openxmlformats.org/officeDocument/2006/customXml" ds:itemID="{7EAD56C9-CA5C-4629-B1C1-760F5549C38D}"/>
</file>

<file path=docProps/app.xml><?xml version="1.0" encoding="utf-8"?>
<Properties xmlns="http://schemas.openxmlformats.org/officeDocument/2006/extended-properties" xmlns:vt="http://schemas.openxmlformats.org/officeDocument/2006/docPropsVTypes">
  <Template/>
  <TotalTime>77</TotalTime>
  <Words>454</Words>
  <Application>Microsoft PowerPoint</Application>
  <PresentationFormat>Экран (4:3)</PresentationFormat>
  <Paragraphs>40</Paragraphs>
  <Slides>15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Wingdings</vt:lpstr>
      <vt:lpstr>Calibri</vt:lpstr>
      <vt:lpstr>План</vt:lpstr>
      <vt:lpstr>Многогранники.</vt:lpstr>
      <vt:lpstr>Цель:</vt:lpstr>
      <vt:lpstr>Задачи:</vt:lpstr>
      <vt:lpstr>Октаэдр</vt:lpstr>
      <vt:lpstr>Развёртка.</vt:lpstr>
      <vt:lpstr>Происхождение:</vt:lpstr>
      <vt:lpstr>Свойства октаэдра:</vt:lpstr>
      <vt:lpstr>Грани, вершины и рёбра.</vt:lpstr>
      <vt:lpstr>Октаэдр в природе:</vt:lpstr>
      <vt:lpstr>Додекаэдр</vt:lpstr>
      <vt:lpstr>Развертка.</vt:lpstr>
      <vt:lpstr>Грани, вершины и рёбра.</vt:lpstr>
      <vt:lpstr>Значение:</vt:lpstr>
      <vt:lpstr>Свойства додекаэдра:</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Администратор</dc:creator>
  <cp:lastModifiedBy>Лариса</cp:lastModifiedBy>
  <cp:revision>8</cp:revision>
  <cp:lastPrinted>1601-01-01T00:00:00Z</cp:lastPrinted>
  <dcterms:created xsi:type="dcterms:W3CDTF">2013-10-30T07:27:30Z</dcterms:created>
  <dcterms:modified xsi:type="dcterms:W3CDTF">2015-05-19T01:10:30Z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0x010100E7A85887BC00AB4B902C95D0D0122006</vt:lpwstr>
  </property>
  <property fmtid="{D5CDD505-2E9C-101B-9397-08002B2CF9AE}" pid="4" name="_dlc_DocIdItemGuid">
    <vt:lpwstr>ce29bef7-9be0-4c9f-ad42-f1e5f1da8a77</vt:lpwstr>
  </property>
</Properties>
</file>