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0066"/>
    <a:srgbClr val="006600"/>
    <a:srgbClr val="9900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9" d="100"/>
          <a:sy n="69" d="100"/>
        </p:scale>
        <p:origin x="-5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9675D7-0614-4D7A-B74B-3B3F46A26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C2A9-6E4B-4899-8970-B84F962CB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2FC3-69BD-4F1C-B530-212DA02EE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2553A97-81C2-473C-B8E7-7F35521A3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C2C88-490B-4115-952B-0804369342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F8A1-5E92-4FB5-9597-199396E4B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007DA8F-C85E-4316-AEBD-25F0AC0EF2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3869-6266-4F12-A6CC-A9D5DD206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2E0D-D12F-47C1-AD56-2774072D5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2368-44D2-4E14-9A65-D7AF40671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8A6B-B0D8-4DC2-BA17-817604AB72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45DDF2-A996-463D-B5BD-ED490208B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042988" y="476250"/>
            <a:ext cx="69135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9900"/>
                </a:solidFill>
              </a:rPr>
              <a:t>What do we know about the British?</a:t>
            </a:r>
            <a:endParaRPr lang="ru-RU" sz="360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70" name="Picture 6" descr="jobs_1246355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39750" y="188913"/>
            <a:ext cx="77771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 b="1" dirty="0"/>
              <a:t>At British banks, shops, cinemas, theatres or bus stops you can always see people in queues. They stand in a line and wait quietly, often for a long time.</a:t>
            </a:r>
            <a:r>
              <a:rPr lang="ru-RU" sz="2400" b="1" dirty="0"/>
              <a:t> </a:t>
            </a:r>
            <a:r>
              <a:rPr lang="en-GB" sz="2400" b="1" dirty="0"/>
              <a:t>Queuing is a national passion.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and_shake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142852"/>
            <a:ext cx="7929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In Britain you don’t shake hands with your friends and family. But you do shake hands when you meet a person for the first time.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400px-Trafalgar_square_Canada_Hou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285853" y="5572140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To understand the British , one must know from where they come.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is British life different to a typical Russian lifestyle?</a:t>
            </a:r>
            <a:endParaRPr lang="ru-RU" dirty="0" smtClean="0"/>
          </a:p>
          <a:p>
            <a:r>
              <a:rPr lang="en-GB" dirty="0" smtClean="0"/>
              <a:t>What do you think is typical in Britain?</a:t>
            </a:r>
            <a:endParaRPr lang="ru-RU" dirty="0" smtClean="0"/>
          </a:p>
          <a:p>
            <a:r>
              <a:rPr lang="en-GB" dirty="0" smtClean="0"/>
              <a:t>What do you think the typical British character is?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manche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142976" y="2357430"/>
            <a:ext cx="688501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endParaRPr lang="ru-RU" sz="2800" dirty="0" smtClean="0">
              <a:solidFill>
                <a:srgbClr val="C00000"/>
              </a:solidFill>
            </a:endParaRPr>
          </a:p>
          <a:p>
            <a:pPr algn="ctr"/>
            <a:endParaRPr lang="ru-RU" sz="2800" dirty="0" smtClean="0">
              <a:solidFill>
                <a:srgbClr val="C00000"/>
              </a:solidFill>
            </a:endParaRPr>
          </a:p>
          <a:p>
            <a:pPr algn="ctr"/>
            <a:endParaRPr lang="ru-RU" sz="2800" dirty="0">
              <a:solidFill>
                <a:srgbClr val="C00000"/>
              </a:solidFill>
            </a:endParaRPr>
          </a:p>
          <a:p>
            <a:pPr algn="ctr"/>
            <a:endParaRPr lang="ru-RU" sz="2800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British are conservative.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11188" y="2420938"/>
            <a:ext cx="5761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17550" y="3929065"/>
            <a:ext cx="77247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endParaRPr lang="ru-RU" sz="2800" dirty="0" smtClean="0">
              <a:solidFill>
                <a:srgbClr val="C00000"/>
              </a:solidFill>
            </a:endParaRPr>
          </a:p>
          <a:p>
            <a:pPr algn="ctr"/>
            <a:endParaRPr lang="ru-RU" sz="2800" dirty="0">
              <a:solidFill>
                <a:srgbClr val="C00000"/>
              </a:solidFill>
            </a:endParaRPr>
          </a:p>
          <a:p>
            <a:pPr algn="ctr"/>
            <a:endParaRPr lang="ru-RU" sz="2800" dirty="0" smtClean="0">
              <a:solidFill>
                <a:srgbClr val="C00000"/>
              </a:solidFill>
            </a:endParaRPr>
          </a:p>
          <a:p>
            <a:pPr algn="ctr"/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They 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still use their traditional system of weights </a:t>
            </a:r>
          </a:p>
          <a:p>
            <a:pPr algn="ctr"/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measurements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Paris (1444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835150" y="1785498"/>
            <a:ext cx="59055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ru-RU" sz="3200" dirty="0" smtClean="0"/>
          </a:p>
          <a:p>
            <a:pPr algn="ctr"/>
            <a:endParaRPr lang="ru-RU" sz="3200" dirty="0"/>
          </a:p>
          <a:p>
            <a:pPr algn="ctr"/>
            <a:endParaRPr lang="ru-RU" sz="3200" dirty="0" smtClean="0"/>
          </a:p>
          <a:p>
            <a:pPr algn="ctr"/>
            <a:endParaRPr lang="ru-RU" sz="3200" dirty="0"/>
          </a:p>
          <a:p>
            <a:pPr algn="ctr"/>
            <a:endParaRPr lang="ru-RU" sz="3200" dirty="0" smtClean="0"/>
          </a:p>
          <a:p>
            <a:pPr algn="ctr"/>
            <a:endParaRPr lang="ru-RU" sz="3200" dirty="0"/>
          </a:p>
          <a:p>
            <a:pPr algn="ctr"/>
            <a:endParaRPr lang="ru-RU" sz="3200" dirty="0" smtClean="0"/>
          </a:p>
          <a:p>
            <a:pPr algn="ctr"/>
            <a:endParaRPr lang="ru-RU" sz="3200" dirty="0"/>
          </a:p>
          <a:p>
            <a:pPr algn="ctr"/>
            <a:endParaRPr lang="ru-RU" sz="3200" dirty="0" smtClean="0"/>
          </a:p>
          <a:p>
            <a:pPr algn="ctr"/>
            <a:r>
              <a:rPr lang="en-GB" sz="3200" b="1" dirty="0" smtClean="0"/>
              <a:t>They </a:t>
            </a:r>
            <a:r>
              <a:rPr lang="en-GB" sz="3200" b="1" dirty="0"/>
              <a:t>drive on the left</a:t>
            </a:r>
            <a:r>
              <a:rPr lang="en-GB" sz="3200" b="1" dirty="0">
                <a:solidFill>
                  <a:srgbClr val="660066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5" name="Picture 5" descr="School-uniforms-Boys-make-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916238" y="476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051050" y="-26988"/>
            <a:ext cx="4781550" cy="94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They still wear traditional uniforms at schools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1" name="Picture 7" descr="british-620x3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0" y="5373688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800" dirty="0" smtClean="0">
                <a:solidFill>
                  <a:srgbClr val="C00000"/>
                </a:solidFill>
              </a:rPr>
              <a:t> </a:t>
            </a:r>
            <a:r>
              <a:rPr lang="en-GB" sz="2800" b="1" dirty="0" smtClean="0">
                <a:solidFill>
                  <a:srgbClr val="C00000"/>
                </a:solidFill>
              </a:rPr>
              <a:t>Britain </a:t>
            </a:r>
            <a:r>
              <a:rPr lang="en-GB" sz="2800" b="1" dirty="0">
                <a:solidFill>
                  <a:srgbClr val="C00000"/>
                </a:solidFill>
              </a:rPr>
              <a:t>is the oldest democracy in the world and they consider the monarchy an inseparable part of their government.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Food_Cakes_and_loaf_A_nice_dessert_011850_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613" cy="685800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27088" y="260350"/>
            <a:ext cx="7632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800" b="1" dirty="0"/>
              <a:t>The British are famous for their politeness and good table manners. </a:t>
            </a:r>
            <a:endParaRPr lang="ru-RU" sz="2800" b="1" dirty="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763713" y="5661025"/>
            <a:ext cx="5832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 b="1" dirty="0"/>
              <a:t>The English word “gentleman“ means an honest man with good manners.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28775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9220" name="Picture 4" descr="3242645836_5e1b0c7617_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55650" y="188913"/>
            <a:ext cx="79200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The </a:t>
            </a:r>
            <a:r>
              <a:rPr lang="en-US" sz="2800" b="1" dirty="0">
                <a:solidFill>
                  <a:srgbClr val="C00000"/>
                </a:solidFill>
              </a:rPr>
              <a:t>third stereotype is 5 o’clock tea. And we have discovered that they don’t drink tea exactly at 5 o’clock. But </a:t>
            </a:r>
            <a:r>
              <a:rPr lang="en-GB" sz="2800" b="1" dirty="0">
                <a:solidFill>
                  <a:srgbClr val="C00000"/>
                </a:solidFill>
              </a:rPr>
              <a:t>their mania for tea at any time of the day is world famous.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Typical_British_Weather_by_Splboot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00034" y="5084763"/>
            <a:ext cx="80010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The  British talk about the weather a lot.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AWJJH2MPE6E2-1585558818-394</_dlc_DocId>
    <_dlc_DocIdUrl xmlns="4a252ca3-5a62-4c1c-90a6-29f4710e47f8">
      <Url>http://xn--44-6kcadhwnl3cfdx.xn--p1ai/Kostroma_EDU/kos-sch-29/_layouts/15/DocIdRedir.aspx?ID=AWJJH2MPE6E2-1585558818-394</Url>
      <Description>AWJJH2MPE6E2-1585558818-394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7A85887BC00AB4B902C95D0D0122006" ma:contentTypeVersion="49" ma:contentTypeDescription="Создание документа." ma:contentTypeScope="" ma:versionID="e1beba7d97727391086f3c76e5681afa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934E7F-6734-46E2-96A0-B6919AF0813E}"/>
</file>

<file path=customXml/itemProps2.xml><?xml version="1.0" encoding="utf-8"?>
<ds:datastoreItem xmlns:ds="http://schemas.openxmlformats.org/officeDocument/2006/customXml" ds:itemID="{5E370024-4BBC-4B6B-B820-10AE8A4A4307}"/>
</file>

<file path=customXml/itemProps3.xml><?xml version="1.0" encoding="utf-8"?>
<ds:datastoreItem xmlns:ds="http://schemas.openxmlformats.org/officeDocument/2006/customXml" ds:itemID="{180E1294-EDF6-4CAA-A61C-E24FC8DF9BBD}"/>
</file>

<file path=customXml/itemProps4.xml><?xml version="1.0" encoding="utf-8"?>
<ds:datastoreItem xmlns:ds="http://schemas.openxmlformats.org/officeDocument/2006/customXml" ds:itemID="{387DDADB-DC45-4EEA-83C1-2CBCD5144EFC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135</TotalTime>
  <Words>242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Questions: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School_29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Пользователь</cp:lastModifiedBy>
  <cp:revision>10</cp:revision>
  <dcterms:created xsi:type="dcterms:W3CDTF">2010-12-10T10:15:53Z</dcterms:created>
  <dcterms:modified xsi:type="dcterms:W3CDTF">2015-05-19T07:32:18Z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0x010100E7A85887BC00AB4B902C95D0D0122006</vt:lpwstr>
  </property>
  <property fmtid="{D5CDD505-2E9C-101B-9397-08002B2CF9AE}" pid="3" name="_dlc_DocIdItemGuid">
    <vt:lpwstr>464a06f5-fd48-4207-850b-fcd3c4c8e052</vt:lpwstr>
  </property>
</Properties>
</file>