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charts/chart1.xml" ContentType="application/vnd.openxmlformats-officedocument.drawingml.chart+xml"/>
  <Override PartName="/ppt/charts/chart3.xml" ContentType="application/vnd.openxmlformats-officedocument.drawingml.chart+xml"/>
  <Override PartName="/ppt/charts/chart2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38" d="100"/>
          <a:sy n="38" d="100"/>
        </p:scale>
        <p:origin x="-108" y="-7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customXml" Target="../customXml/item4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высокая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Лист1!$B$2:$B$11</c:f>
              <c:numCache>
                <c:formatCode>General</c:formatCode>
                <c:ptCount val="10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5</c:v>
                </c:pt>
                <c:pt idx="8">
                  <c:v>7</c:v>
                </c:pt>
                <c:pt idx="9">
                  <c:v>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средняя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Лист1!$A$2:$A$11</c:f>
              <c:numCache>
                <c:formatCode>General</c:formatCode>
                <c:ptCount val="10"/>
              </c:numCache>
            </c:numRef>
          </c:cat>
          <c:val>
            <c:numRef>
              <c:f>Лист1!$C$2:$C$11</c:f>
              <c:numCache>
                <c:formatCode>General</c:formatCode>
                <c:ptCount val="10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  <c:pt idx="5">
                  <c:v>4</c:v>
                </c:pt>
                <c:pt idx="6">
                  <c:v>1</c:v>
                </c:pt>
                <c:pt idx="7">
                  <c:v>2</c:v>
                </c:pt>
                <c:pt idx="8">
                  <c:v>6</c:v>
                </c:pt>
                <c:pt idx="9">
                  <c:v>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1140352"/>
        <c:axId val="22545536"/>
      </c:lineChart>
      <c:catAx>
        <c:axId val="611403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2545536"/>
        <c:crosses val="autoZero"/>
        <c:auto val="1"/>
        <c:lblAlgn val="ctr"/>
        <c:lblOffset val="100"/>
        <c:noMultiLvlLbl val="0"/>
      </c:catAx>
      <c:valAx>
        <c:axId val="225455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114035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погода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36</c:v>
                </c:pt>
                <c:pt idx="1">
                  <c:v>30</c:v>
                </c:pt>
                <c:pt idx="2">
                  <c:v>30</c:v>
                </c:pt>
                <c:pt idx="3">
                  <c:v>29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333120"/>
        <c:axId val="23339008"/>
      </c:lineChart>
      <c:catAx>
        <c:axId val="23333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339008"/>
        <c:crosses val="autoZero"/>
        <c:auto val="1"/>
        <c:lblAlgn val="ctr"/>
        <c:lblOffset val="100"/>
        <c:noMultiLvlLbl val="0"/>
      </c:catAx>
      <c:valAx>
        <c:axId val="2333900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3331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/>
              <a:t>погода</a:t>
            </a:r>
          </a:p>
        </c:rich>
      </c:tx>
      <c:layout/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marker>
            <c:symbol val="none"/>
          </c:marker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Лист1!$A$2:$A$6</c:f>
              <c:numCache>
                <c:formatCode>General</c:formatCod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numCache>
            </c:num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36</c:v>
                </c:pt>
                <c:pt idx="1">
                  <c:v>30</c:v>
                </c:pt>
                <c:pt idx="2">
                  <c:v>30</c:v>
                </c:pt>
                <c:pt idx="3">
                  <c:v>29</c:v>
                </c:pt>
                <c:pt idx="4">
                  <c:v>28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413888"/>
        <c:axId val="23415424"/>
      </c:lineChart>
      <c:catAx>
        <c:axId val="2341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3415424"/>
        <c:crosses val="autoZero"/>
        <c:auto val="1"/>
        <c:lblAlgn val="ctr"/>
        <c:lblOffset val="100"/>
        <c:noMultiLvlLbl val="0"/>
      </c:catAx>
      <c:valAx>
        <c:axId val="234154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341388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4B3F-52B6-4D5A-8FF2-98B6572BA926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4A44566-FDC3-4338-8362-D66DAA694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4B3F-52B6-4D5A-8FF2-98B6572BA926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4566-FDC3-4338-8362-D66DAA694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4B3F-52B6-4D5A-8FF2-98B6572BA926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4566-FDC3-4338-8362-D66DAA694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4B3F-52B6-4D5A-8FF2-98B6572BA926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4A44566-FDC3-4338-8362-D66DAA694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4B3F-52B6-4D5A-8FF2-98B6572BA926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4566-FDC3-4338-8362-D66DAA694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4B3F-52B6-4D5A-8FF2-98B6572BA926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4566-FDC3-4338-8362-D66DAA694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4B3F-52B6-4D5A-8FF2-98B6572BA926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4A44566-FDC3-4338-8362-D66DAA694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4B3F-52B6-4D5A-8FF2-98B6572BA926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4566-FDC3-4338-8362-D66DAA694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4B3F-52B6-4D5A-8FF2-98B6572BA926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4566-FDC3-4338-8362-D66DAA694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4B3F-52B6-4D5A-8FF2-98B6572BA926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4566-FDC3-4338-8362-D66DAA694F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24B3F-52B6-4D5A-8FF2-98B6572BA926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44566-FDC3-4338-8362-D66DAA694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FB24B3F-52B6-4D5A-8FF2-98B6572BA926}" type="datetimeFigureOut">
              <a:rPr lang="ru-RU" smtClean="0"/>
              <a:pPr/>
              <a:t>19.05.2015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4A44566-FDC3-4338-8362-D66DAA694F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6.emf"/><Relationship Id="rId4" Type="http://schemas.openxmlformats.org/officeDocument/2006/relationships/oleObject" Target="../embeddings/_____Microsoft_Excel_97-20034.xls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chart" Target="../charts/chart3.xml"/><Relationship Id="rId5" Type="http://schemas.openxmlformats.org/officeDocument/2006/relationships/image" Target="../media/image6.emf"/><Relationship Id="rId4" Type="http://schemas.openxmlformats.org/officeDocument/2006/relationships/oleObject" Target="../embeddings/_____Microsoft_Excel_97-20035.xls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emf"/><Relationship Id="rId4" Type="http://schemas.openxmlformats.org/officeDocument/2006/relationships/oleObject" Target="../embeddings/_____Microsoft_Excel_97-20031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_____Microsoft_Excel_97-20032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5.emf"/><Relationship Id="rId4" Type="http://schemas.openxmlformats.org/officeDocument/2006/relationships/oleObject" Target="../embeddings/_____Microsoft_Excel_97-20033.xls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458200" cy="1222375"/>
          </a:xfrm>
        </p:spPr>
        <p:txBody>
          <a:bodyPr/>
          <a:lstStyle/>
          <a:p>
            <a:r>
              <a:rPr lang="ru-RU" dirty="0" smtClean="0"/>
              <a:t>Жаркое лето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pPr algn="r"/>
            <a:r>
              <a:rPr lang="ru-RU" dirty="0" smtClean="0"/>
              <a:t>Карпенко Станислав</a:t>
            </a:r>
          </a:p>
          <a:p>
            <a:pPr algn="r"/>
            <a:r>
              <a:rPr lang="ru-RU" dirty="0" smtClean="0"/>
              <a:t>Ученик 5 а класса</a:t>
            </a:r>
          </a:p>
          <a:p>
            <a:pPr algn="r"/>
            <a:r>
              <a:rPr lang="ru-RU" dirty="0" smtClean="0"/>
              <a:t>МБОУ СОШ № 29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4339208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Погода может повториться с 1972 года: Максимальная – 34 </a:t>
            </a:r>
          </a:p>
          <a:p>
            <a:r>
              <a:rPr lang="ru-RU" dirty="0" smtClean="0"/>
              <a:t>1973,1974 – 30 </a:t>
            </a:r>
            <a:r>
              <a:rPr lang="en-US" dirty="0" smtClean="0"/>
              <a:t>*</a:t>
            </a:r>
            <a:endParaRPr lang="ru-RU" dirty="0" smtClean="0"/>
          </a:p>
          <a:p>
            <a:r>
              <a:rPr lang="ru-RU" dirty="0" smtClean="0"/>
              <a:t>Далее 2 года снижение – 27 – 28</a:t>
            </a:r>
            <a:r>
              <a:rPr lang="en-US" dirty="0" smtClean="0"/>
              <a:t>*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22531" name="Object 3"/>
          <p:cNvGraphicFramePr>
            <a:graphicFrameLocks/>
          </p:cNvGraphicFramePr>
          <p:nvPr/>
        </p:nvGraphicFramePr>
        <p:xfrm>
          <a:off x="5148064" y="692696"/>
          <a:ext cx="3736975" cy="5911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2" name="Диаграмма" r:id="rId4" imgW="2619422" imgH="4200436" progId="Excel.Sheet.8">
                  <p:embed/>
                </p:oleObj>
              </mc:Choice>
              <mc:Fallback>
                <p:oleObj name="Диаграмма" r:id="rId4" imgW="2619422" imgH="4200436" progId="Excel.Sheet.8">
                  <p:embed/>
                  <p:pic>
                    <p:nvPicPr>
                      <p:cNvPr id="0" name="Picture 3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-56"/>
                      <a:stretch>
                        <a:fillRect/>
                      </a:stretch>
                    </p:blipFill>
                    <p:spPr bwMode="auto">
                      <a:xfrm>
                        <a:off x="5148064" y="692696"/>
                        <a:ext cx="3736975" cy="59118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Овал 7"/>
          <p:cNvSpPr/>
          <p:nvPr/>
        </p:nvSpPr>
        <p:spPr>
          <a:xfrm>
            <a:off x="5724128" y="1988840"/>
            <a:ext cx="288032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3691136" cy="4525963"/>
          </a:xfrm>
        </p:spPr>
        <p:txBody>
          <a:bodyPr/>
          <a:lstStyle/>
          <a:p>
            <a:r>
              <a:rPr lang="ru-RU" dirty="0" smtClean="0"/>
              <a:t>2010 год – 36 </a:t>
            </a:r>
          </a:p>
          <a:p>
            <a:r>
              <a:rPr lang="ru-RU" dirty="0" smtClean="0"/>
              <a:t>20</a:t>
            </a:r>
            <a:r>
              <a:rPr lang="en-US" dirty="0" smtClean="0"/>
              <a:t>11</a:t>
            </a:r>
            <a:r>
              <a:rPr lang="ru-RU" dirty="0" smtClean="0"/>
              <a:t>, 2012 – 30</a:t>
            </a:r>
            <a:r>
              <a:rPr lang="en-US" dirty="0" smtClean="0"/>
              <a:t>*</a:t>
            </a:r>
          </a:p>
          <a:p>
            <a:r>
              <a:rPr lang="en-US" dirty="0" smtClean="0"/>
              <a:t>2013 </a:t>
            </a:r>
            <a:r>
              <a:rPr lang="ru-RU" dirty="0" smtClean="0"/>
              <a:t>снижение </a:t>
            </a:r>
            <a:r>
              <a:rPr lang="en-US" dirty="0" smtClean="0"/>
              <a:t>– 29*</a:t>
            </a:r>
          </a:p>
          <a:p>
            <a:r>
              <a:rPr lang="ru-RU" dirty="0" smtClean="0"/>
              <a:t>Следовательно 2014 год – июль – 28-29 </a:t>
            </a:r>
            <a:r>
              <a:rPr lang="en-US" dirty="0" smtClean="0"/>
              <a:t>*</a:t>
            </a:r>
            <a:endParaRPr lang="ru-RU" dirty="0" smtClean="0"/>
          </a:p>
          <a:p>
            <a:endParaRPr lang="ru-RU" dirty="0"/>
          </a:p>
        </p:txBody>
      </p:sp>
      <p:graphicFrame>
        <p:nvGraphicFramePr>
          <p:cNvPr id="6" name="Object 3"/>
          <p:cNvGraphicFramePr>
            <a:graphicFrameLocks/>
          </p:cNvGraphicFramePr>
          <p:nvPr/>
        </p:nvGraphicFramePr>
        <p:xfrm>
          <a:off x="4283968" y="600075"/>
          <a:ext cx="4809232" cy="6207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24578" name="Object 2"/>
          <p:cNvGraphicFramePr>
            <a:graphicFrameLocks/>
          </p:cNvGraphicFramePr>
          <p:nvPr/>
        </p:nvGraphicFramePr>
        <p:xfrm>
          <a:off x="251520" y="1052736"/>
          <a:ext cx="3736975" cy="5805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79" name="Диаграмма" r:id="rId4" imgW="2619422" imgH="4200436" progId="Excel.Sheet.8">
                  <p:embed/>
                </p:oleObj>
              </mc:Choice>
              <mc:Fallback>
                <p:oleObj name="Диаграмма" r:id="rId4" imgW="2619422" imgH="4200436" progId="Excel.Sheet.8">
                  <p:embed/>
                  <p:pic>
                    <p:nvPicPr>
                      <p:cNvPr id="0" name="Picture 2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-56"/>
                      <a:stretch>
                        <a:fillRect/>
                      </a:stretch>
                    </p:blipFill>
                    <p:spPr bwMode="auto">
                      <a:xfrm>
                        <a:off x="251520" y="1052736"/>
                        <a:ext cx="3736975" cy="580526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3"/>
          <p:cNvGraphicFramePr>
            <a:graphicFrameLocks/>
          </p:cNvGraphicFramePr>
          <p:nvPr/>
        </p:nvGraphicFramePr>
        <p:xfrm>
          <a:off x="4211960" y="980728"/>
          <a:ext cx="4536504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Гипотеза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установлении погоды летом есть закономерность</a:t>
            </a:r>
            <a:endParaRPr lang="en-US" dirty="0" smtClean="0"/>
          </a:p>
          <a:p>
            <a:r>
              <a:rPr lang="ru-RU" u="sng" dirty="0" smtClean="0"/>
              <a:t>Актуальность:</a:t>
            </a:r>
            <a:endParaRPr lang="en-US" u="sng" dirty="0" smtClean="0"/>
          </a:p>
          <a:p>
            <a:r>
              <a:rPr lang="ru-RU" dirty="0" smtClean="0"/>
              <a:t>Если закономерность в установлении жаркой погоды летом подтверждается, то мы можем просчитать, каким будет следующее лето и принять необходимые меры. 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Доказать, что в установлении летней погоды есть закономерность</a:t>
            </a:r>
          </a:p>
          <a:p>
            <a:r>
              <a:rPr lang="ru-RU" sz="3600" b="1" dirty="0" smtClean="0"/>
              <a:t>Задачи</a:t>
            </a:r>
          </a:p>
          <a:p>
            <a:r>
              <a:rPr lang="ru-RU" dirty="0" smtClean="0"/>
              <a:t>Проанализировать погоду летом за последние 50 лет</a:t>
            </a:r>
          </a:p>
          <a:p>
            <a:r>
              <a:rPr lang="ru-RU" dirty="0" smtClean="0"/>
              <a:t>Составить диаграммы</a:t>
            </a:r>
          </a:p>
          <a:p>
            <a:r>
              <a:rPr lang="ru-RU" dirty="0" smtClean="0"/>
              <a:t>Вычислить, какая погода летом 2014 нас ждет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Исследование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Нами была проанализирована погода за последние 50 лет – с 1963 по 2013</a:t>
            </a:r>
          </a:p>
          <a:p>
            <a:r>
              <a:rPr lang="ru-RU" dirty="0" smtClean="0"/>
              <a:t>Самый жаркий месяц в году – июль</a:t>
            </a:r>
          </a:p>
          <a:p>
            <a:r>
              <a:rPr lang="ru-RU" dirty="0" smtClean="0"/>
              <a:t>Самая высокая температура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/>
          </p:cNvGraphicFramePr>
          <p:nvPr/>
        </p:nvGraphicFramePr>
        <p:xfrm>
          <a:off x="0" y="620689"/>
          <a:ext cx="9144000" cy="6237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Диаграмма" r:id="rId4" imgW="6410358" imgH="4181541" progId="Excel.Sheet.8">
                  <p:embed/>
                </p:oleObj>
              </mc:Choice>
              <mc:Fallback>
                <p:oleObj name="Диаграмма" r:id="rId4" imgW="6410358" imgH="4181541" progId="Excel.Sheet.8">
                  <p:embed/>
                  <p:pic>
                    <p:nvPicPr>
                      <p:cNvPr id="0" name="Picture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-56"/>
                      <a:stretch>
                        <a:fillRect/>
                      </a:stretch>
                    </p:blipFill>
                    <p:spPr bwMode="auto">
                      <a:xfrm>
                        <a:off x="0" y="620689"/>
                        <a:ext cx="9144000" cy="62373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41814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644008" y="2132856"/>
            <a:ext cx="144016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25" name="Object 1"/>
          <p:cNvGraphicFramePr>
            <a:graphicFrameLocks/>
          </p:cNvGraphicFramePr>
          <p:nvPr/>
        </p:nvGraphicFramePr>
        <p:xfrm>
          <a:off x="0" y="404664"/>
          <a:ext cx="9144000" cy="64533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Диаграмма" r:id="rId4" imgW="6467366" imgH="3200333" progId="Excel.Sheet.8">
                  <p:embed/>
                </p:oleObj>
              </mc:Choice>
              <mc:Fallback>
                <p:oleObj name="Диаграмма" r:id="rId4" imgW="6467366" imgH="3200333" progId="Excel.Sheet.8">
                  <p:embed/>
                  <p:pic>
                    <p:nvPicPr>
                      <p:cNvPr id="0" name="Picture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404664"/>
                        <a:ext cx="9144000" cy="645333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3200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83568" y="213285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7236296" y="220486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5" name="Object 1"/>
          <p:cNvGraphicFramePr>
            <a:graphicFrameLocks/>
          </p:cNvGraphicFramePr>
          <p:nvPr/>
        </p:nvGraphicFramePr>
        <p:xfrm>
          <a:off x="0" y="548681"/>
          <a:ext cx="9144000" cy="6309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6" name="Диаграмма" r:id="rId4" imgW="6314983" imgH="3210050" progId="Excel.Sheet.8">
                  <p:embed/>
                </p:oleObj>
              </mc:Choice>
              <mc:Fallback>
                <p:oleObj name="Диаграмма" r:id="rId4" imgW="6314983" imgH="3210050" progId="Excel.Sheet.8">
                  <p:embed/>
                  <p:pic>
                    <p:nvPicPr>
                      <p:cNvPr id="0" name="Picture 1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48681"/>
                        <a:ext cx="9144000" cy="6309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6516216" y="206084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Закономерность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124744"/>
            <a:ext cx="8587680" cy="5472608"/>
          </a:xfrm>
        </p:spPr>
        <p:txBody>
          <a:bodyPr/>
          <a:lstStyle/>
          <a:p>
            <a:r>
              <a:rPr lang="ru-RU" dirty="0" smtClean="0"/>
              <a:t>Погода в течение этих 50 лет менялась по следующей схеме</a:t>
            </a:r>
          </a:p>
          <a:p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755576" y="2204864"/>
          <a:ext cx="681608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Овал 4"/>
          <p:cNvSpPr/>
          <p:nvPr/>
        </p:nvSpPr>
        <p:spPr>
          <a:xfrm>
            <a:off x="5652120" y="4005064"/>
            <a:ext cx="648072" cy="1872208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203848" y="4077072"/>
            <a:ext cx="648072" cy="1872208"/>
          </a:xfrm>
          <a:prstGeom prst="ellipse">
            <a:avLst/>
          </a:prstGeom>
          <a:noFill/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видно из диаграммы, летняя температура с каждым годом все повышается. </a:t>
            </a:r>
          </a:p>
          <a:p>
            <a:r>
              <a:rPr lang="ru-RU" dirty="0" smtClean="0"/>
              <a:t>Каждый раз увеличивается количество лет с высокой температурой</a:t>
            </a:r>
          </a:p>
          <a:p>
            <a:r>
              <a:rPr lang="ru-RU" dirty="0" smtClean="0"/>
              <a:t>Можно определить закономерность: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4a252ca3-5a62-4c1c-90a6-29f4710e47f8">AWJJH2MPE6E2-1585558818-380</_dlc_DocId>
    <_dlc_DocIdUrl xmlns="4a252ca3-5a62-4c1c-90a6-29f4710e47f8">
      <Url>http://xn--44-6kcadhwnl3cfdx.xn--p1ai/Kostroma_EDU/kos-sch-29/_layouts/15/DocIdRedir.aspx?ID=AWJJH2MPE6E2-1585558818-380</Url>
      <Description>AWJJH2MPE6E2-1585558818-380</Description>
    </_dlc_DocIdUr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E7A85887BC00AB4B902C95D0D0122006" ma:contentTypeVersion="49" ma:contentTypeDescription="Создание документа." ma:contentTypeScope="" ma:versionID="e1beba7d97727391086f3c76e5681afa">
  <xsd:schema xmlns:xsd="http://www.w3.org/2001/XMLSchema" xmlns:xs="http://www.w3.org/2001/XMLSchema" xmlns:p="http://schemas.microsoft.com/office/2006/metadata/properties" xmlns:ns2="4a252ca3-5a62-4c1c-90a6-29f4710e47f8" targetNamespace="http://schemas.microsoft.com/office/2006/metadata/properties" ma:root="true" ma:fieldsID="644226da6f114a0b9638dd6372d57a13" ns2:_="">
    <xsd:import namespace="4a252ca3-5a62-4c1c-90a6-29f4710e47f8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252ca3-5a62-4c1c-90a6-29f4710e47f8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pe:Receivers xmlns:spe="http://schemas.microsoft.com/sharepoint/events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6053BB-317E-43B9-B5B6-A00E41C76B37}"/>
</file>

<file path=customXml/itemProps2.xml><?xml version="1.0" encoding="utf-8"?>
<ds:datastoreItem xmlns:ds="http://schemas.openxmlformats.org/officeDocument/2006/customXml" ds:itemID="{F13B6637-8F40-413B-A9D9-B5356DD4D26F}"/>
</file>

<file path=customXml/itemProps3.xml><?xml version="1.0" encoding="utf-8"?>
<ds:datastoreItem xmlns:ds="http://schemas.openxmlformats.org/officeDocument/2006/customXml" ds:itemID="{7BEDC8CA-E358-4291-8817-FE3D276F328C}"/>
</file>

<file path=customXml/itemProps4.xml><?xml version="1.0" encoding="utf-8"?>
<ds:datastoreItem xmlns:ds="http://schemas.openxmlformats.org/officeDocument/2006/customXml" ds:itemID="{872D160A-0C19-4B94-9877-E694374EF0AC}"/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54</TotalTime>
  <Words>186</Words>
  <Application>Microsoft Office PowerPoint</Application>
  <PresentationFormat>Экран (4:3)</PresentationFormat>
  <Paragraphs>36</Paragraphs>
  <Slides>12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Трек</vt:lpstr>
      <vt:lpstr>Диаграмма</vt:lpstr>
      <vt:lpstr>Жаркое лето</vt:lpstr>
      <vt:lpstr>Гипотеза</vt:lpstr>
      <vt:lpstr>Цель проекта</vt:lpstr>
      <vt:lpstr>Исследование</vt:lpstr>
      <vt:lpstr>Презентация PowerPoint</vt:lpstr>
      <vt:lpstr>Презентация PowerPoint</vt:lpstr>
      <vt:lpstr>Презентация PowerPoint</vt:lpstr>
      <vt:lpstr>Закономерность</vt:lpstr>
      <vt:lpstr>Выводы</vt:lpstr>
      <vt:lpstr>Выводы</vt:lpstr>
      <vt:lpstr>Выводы </vt:lpstr>
      <vt:lpstr>Выводы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Жаркое лето</dc:title>
  <dc:creator>Евгений</dc:creator>
  <cp:lastModifiedBy>Пользователь</cp:lastModifiedBy>
  <cp:revision>7</cp:revision>
  <dcterms:created xsi:type="dcterms:W3CDTF">2014-02-19T08:09:32Z</dcterms:created>
  <dcterms:modified xsi:type="dcterms:W3CDTF">2015-05-19T06:40:55Z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0x010100E7A85887BC00AB4B902C95D0D0122006</vt:lpwstr>
  </property>
  <property fmtid="{D5CDD505-2E9C-101B-9397-08002B2CF9AE}" pid="3" name="_dlc_DocIdItemGuid">
    <vt:lpwstr>de34f3e4-0831-4ef3-aaac-500ace11cc24</vt:lpwstr>
  </property>
</Properties>
</file>