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B5CEB-176E-42D6-BAE7-0C75EFAA207E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2BBAB-A1C7-461A-B5CF-A023CCFCD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B5CEB-176E-42D6-BAE7-0C75EFAA207E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2BBAB-A1C7-461A-B5CF-A023CCFCD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B5CEB-176E-42D6-BAE7-0C75EFAA207E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2BBAB-A1C7-461A-B5CF-A023CCFCD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B5CEB-176E-42D6-BAE7-0C75EFAA207E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2BBAB-A1C7-461A-B5CF-A023CCFCD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B5CEB-176E-42D6-BAE7-0C75EFAA207E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2BBAB-A1C7-461A-B5CF-A023CCFCD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B5CEB-176E-42D6-BAE7-0C75EFAA207E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2BBAB-A1C7-461A-B5CF-A023CCFCD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B5CEB-176E-42D6-BAE7-0C75EFAA207E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2BBAB-A1C7-461A-B5CF-A023CCFCD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B5CEB-176E-42D6-BAE7-0C75EFAA207E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2BBAB-A1C7-461A-B5CF-A023CCFCD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B5CEB-176E-42D6-BAE7-0C75EFAA207E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2BBAB-A1C7-461A-B5CF-A023CCFCD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B5CEB-176E-42D6-BAE7-0C75EFAA207E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2BBAB-A1C7-461A-B5CF-A023CCFCD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B5CEB-176E-42D6-BAE7-0C75EFAA207E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2BBAB-A1C7-461A-B5CF-A023CCFCD0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0B5CEB-176E-42D6-BAE7-0C75EFAA207E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0F2BBAB-A1C7-461A-B5CF-A023CCFCD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Подвиг Ивана Сусанина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Покачалова Ярослава</a:t>
            </a:r>
            <a:endParaRPr lang="ru-RU" dirty="0"/>
          </a:p>
        </p:txBody>
      </p:sp>
      <p:pic>
        <p:nvPicPr>
          <p:cNvPr id="110594" name="Picture 2" descr="Картинка 3 из 7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05064"/>
            <a:ext cx="4309985" cy="2283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476672"/>
            <a:ext cx="6192688" cy="4187952"/>
          </a:xfrm>
        </p:spPr>
        <p:txBody>
          <a:bodyPr/>
          <a:lstStyle/>
          <a:p>
            <a:r>
              <a:rPr lang="ru-RU" b="1" dirty="0" smtClean="0"/>
              <a:t>Иван </a:t>
            </a:r>
            <a:r>
              <a:rPr lang="ru-RU" b="1" dirty="0" err="1" smtClean="0"/>
              <a:t>О́сипович</a:t>
            </a:r>
            <a:r>
              <a:rPr lang="ru-RU" b="1" dirty="0" smtClean="0"/>
              <a:t> </a:t>
            </a:r>
            <a:r>
              <a:rPr lang="ru-RU" b="1" dirty="0" smtClean="0"/>
              <a:t>Сусанин</a:t>
            </a:r>
            <a:r>
              <a:rPr lang="ru-RU" dirty="0" smtClean="0"/>
              <a:t>—русский</a:t>
            </a:r>
            <a:r>
              <a:rPr lang="ru-RU" dirty="0" smtClean="0"/>
              <a:t> национальный </a:t>
            </a:r>
            <a:r>
              <a:rPr lang="ru-RU" dirty="0" smtClean="0"/>
              <a:t>герой,</a:t>
            </a:r>
            <a:r>
              <a:rPr lang="ru-RU" dirty="0" smtClean="0"/>
              <a:t> крестьянин из села Домнино (ныне </a:t>
            </a:r>
            <a:r>
              <a:rPr lang="ru-RU" dirty="0" smtClean="0"/>
              <a:t> </a:t>
            </a:r>
            <a:r>
              <a:rPr lang="ru-RU" dirty="0" err="1" smtClean="0"/>
              <a:t>Сусанинский</a:t>
            </a:r>
            <a:r>
              <a:rPr lang="ru-RU" dirty="0" smtClean="0"/>
              <a:t> район</a:t>
            </a:r>
            <a:r>
              <a:rPr lang="ru-RU" dirty="0" smtClean="0"/>
              <a:t> Костромской </a:t>
            </a:r>
            <a:r>
              <a:rPr lang="ru-RU" dirty="0" smtClean="0"/>
              <a:t>области)</a:t>
            </a:r>
            <a:endParaRPr lang="ru-RU" dirty="0"/>
          </a:p>
        </p:txBody>
      </p:sp>
      <p:pic>
        <p:nvPicPr>
          <p:cNvPr id="114690" name="Picture 2" descr="Картинка 26 из 7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2088232" cy="267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4692" name="Picture 4" descr="http://shkolazhizni.ru/img/content/i38/38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140968"/>
            <a:ext cx="4320480" cy="2988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183880" cy="4187952"/>
          </a:xfrm>
        </p:spPr>
        <p:txBody>
          <a:bodyPr>
            <a:normAutofit/>
          </a:bodyPr>
          <a:lstStyle/>
          <a:p>
            <a:r>
              <a:rPr lang="ru-RU" dirty="0" smtClean="0"/>
              <a:t>Сусанин </a:t>
            </a:r>
            <a:r>
              <a:rPr lang="ru-RU" dirty="0" smtClean="0"/>
              <a:t>был крепостным </a:t>
            </a:r>
            <a:r>
              <a:rPr lang="ru-RU" dirty="0" smtClean="0"/>
              <a:t>дворян Шестовых</a:t>
            </a:r>
            <a:r>
              <a:rPr lang="ru-RU" dirty="0" smtClean="0"/>
              <a:t>, проживавшим в селе Домнино, центре довольно крупной вотчины (примерно в 70 верстах к северу от Костромы). Согласно преданиям, родом Сусанин был из находившейся неподалёку от Домнина деревни Деревеньки.</a:t>
            </a:r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116738" name="Picture 2" descr="Картинка 6 из 56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89039"/>
            <a:ext cx="3384376" cy="2334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424936" cy="4187952"/>
          </a:xfrm>
        </p:spPr>
        <p:txBody>
          <a:bodyPr>
            <a:normAutofit/>
          </a:bodyPr>
          <a:lstStyle/>
          <a:p>
            <a:r>
              <a:rPr lang="ru-RU" dirty="0" smtClean="0"/>
              <a:t>Хрестоматийный </a:t>
            </a:r>
            <a:r>
              <a:rPr lang="ru-RU" dirty="0" smtClean="0"/>
              <a:t>подвиг Ивана Сусанина получил отражение во всех видах искусства, кроме балета. Но достовернее он от этого не стал. Любопытно, что популяризировать его начали только в начале XIX века, через 200 лет после того, как он был совершен</a:t>
            </a:r>
            <a:r>
              <a:rPr lang="ru-RU" sz="2000" dirty="0" smtClean="0"/>
              <a:t>. </a:t>
            </a:r>
            <a:endParaRPr lang="ru-RU" sz="2000" dirty="0"/>
          </a:p>
        </p:txBody>
      </p:sp>
      <p:pic>
        <p:nvPicPr>
          <p:cNvPr id="113666" name="Picture 2" descr="Картинка 20 из 56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429000"/>
            <a:ext cx="1921396" cy="303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668" name="Picture 4" descr="Картинка 22 из 561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2160240" cy="3008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670" name="Picture 6" descr="Картинка 23 из 561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149080"/>
            <a:ext cx="3024178" cy="169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/>
          <a:lstStyle/>
          <a:p>
            <a:r>
              <a:rPr lang="ru-RU" dirty="0" smtClean="0"/>
              <a:t>Подвиг Ивана Сусанина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183880" cy="3312368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 smtClean="0">
                <a:cs typeface="Angsana New" pitchFamily="18" charset="-34"/>
              </a:rPr>
              <a:t>Согласно легенде (не подтвержденной научными изысканиями), поздней зимой 1613 года уже наречённый Земским собором царём Михаил Романов и его мать, инокиня Марфа, жили в своей костромской вотчине, в селе Домнино. </a:t>
            </a:r>
          </a:p>
          <a:p>
            <a:endParaRPr lang="ru-RU" dirty="0"/>
          </a:p>
        </p:txBody>
      </p:sp>
      <p:pic>
        <p:nvPicPr>
          <p:cNvPr id="115714" name="Picture 2" descr="http://upload.wikimedia.org/wikipedia/commons/thumb/7/73/Susanindeath.jpg/250px-Susaninde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408712" cy="44348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1484784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cs typeface="Angsana New" pitchFamily="18" charset="-34"/>
              </a:rPr>
              <a:t>Зная об этом, польско-литовский отряд пытался отыскать дорогу к селу, чтобы захватить юного Романова. Недалеко от Домнина они встретили вотчинного старосту Ивана Сусанина и приказали показать дорогу. Сусанин согласился, но повел их в противоположную сторону, к селу </a:t>
            </a:r>
            <a:r>
              <a:rPr lang="ru-RU" sz="2800" dirty="0" err="1" smtClean="0">
                <a:cs typeface="Angsana New" pitchFamily="18" charset="-34"/>
              </a:rPr>
              <a:t>Исупову</a:t>
            </a:r>
            <a:r>
              <a:rPr lang="ru-RU" sz="2800" dirty="0" smtClean="0">
                <a:cs typeface="Angsana New" pitchFamily="18" charset="-34"/>
              </a:rPr>
              <a:t>, а в </a:t>
            </a:r>
            <a:r>
              <a:rPr lang="ru-RU" sz="2800" dirty="0" err="1" smtClean="0">
                <a:cs typeface="Angsana New" pitchFamily="18" charset="-34"/>
              </a:rPr>
              <a:t>Домнино</a:t>
            </a:r>
            <a:r>
              <a:rPr lang="ru-RU" sz="2800" dirty="0" smtClean="0">
                <a:cs typeface="Angsana New" pitchFamily="18" charset="-34"/>
              </a:rPr>
              <a:t> послал своего зятя Богдана </a:t>
            </a:r>
            <a:r>
              <a:rPr lang="ru-RU" sz="2800" dirty="0" err="1" smtClean="0">
                <a:cs typeface="Angsana New" pitchFamily="18" charset="-34"/>
              </a:rPr>
              <a:t>Сабинина</a:t>
            </a:r>
            <a:r>
              <a:rPr lang="ru-RU" sz="2800" dirty="0" smtClean="0">
                <a:cs typeface="Angsana New" pitchFamily="18" charset="-34"/>
              </a:rPr>
              <a:t> с известием о грозящей опасности</a:t>
            </a:r>
            <a:r>
              <a:rPr lang="ru-RU" dirty="0" smtClean="0">
                <a:cs typeface="Angsana New" pitchFamily="18" charset="-34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412776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cs typeface="Angsana New" pitchFamily="18" charset="-34"/>
              </a:rPr>
              <a:t>За отказ указать верный путь Сусанин был подвергнут жестоким пыткам, но не выдал места убежища царя и был изрублен поляками «в мелкие куски» на </a:t>
            </a:r>
            <a:r>
              <a:rPr lang="ru-RU" sz="2800" dirty="0" err="1" smtClean="0">
                <a:cs typeface="Angsana New" pitchFamily="18" charset="-34"/>
              </a:rPr>
              <a:t>Исуповском</a:t>
            </a:r>
            <a:r>
              <a:rPr lang="ru-RU" sz="2800" dirty="0" smtClean="0">
                <a:cs typeface="Angsana New" pitchFamily="18" charset="-34"/>
              </a:rPr>
              <a:t> (Чистом) болоте или в самом </a:t>
            </a:r>
            <a:r>
              <a:rPr lang="ru-RU" sz="2800" dirty="0" err="1" smtClean="0">
                <a:cs typeface="Angsana New" pitchFamily="18" charset="-34"/>
              </a:rPr>
              <a:t>Исупове</a:t>
            </a:r>
            <a:r>
              <a:rPr lang="ru-RU" sz="2800" dirty="0" smtClean="0">
                <a:cs typeface="Angsana New" pitchFamily="18" charset="-34"/>
              </a:rPr>
              <a:t>. Михаил Фёдорович и инокиня Марфа нашли спасение в Костромском </a:t>
            </a:r>
            <a:r>
              <a:rPr lang="ru-RU" sz="2800" dirty="0" err="1" smtClean="0">
                <a:cs typeface="Angsana New" pitchFamily="18" charset="-34"/>
              </a:rPr>
              <a:t>Ипатьевском</a:t>
            </a:r>
            <a:r>
              <a:rPr lang="ru-RU" sz="2800" dirty="0" smtClean="0">
                <a:cs typeface="Angsana New" pitchFamily="18" charset="-34"/>
              </a:rPr>
              <a:t> монастыре.</a:t>
            </a:r>
            <a:endParaRPr lang="ru-RU" sz="2800" dirty="0" smtClean="0"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 Сусанина в искусстве и фольклоре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183880" cy="1512168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Ивану Сусанину и его подвигу посвящены произведения музыкального, изобразительного и словесного искусства. </a:t>
            </a:r>
          </a:p>
          <a:p>
            <a:endParaRPr lang="ru-RU" dirty="0"/>
          </a:p>
        </p:txBody>
      </p:sp>
      <p:pic>
        <p:nvPicPr>
          <p:cNvPr id="117762" name="Picture 2" descr="Картинка 27 из 56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84785"/>
            <a:ext cx="4320480" cy="324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91272" y="4005064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Куда ты завел нас? — лях старый вскричал.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Туда, куда нужно! — Сусанин сказал. -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Убейте, замучьте! — моя здесь могила!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Но знайте и рвитесь: я спас Михаила!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Предателя, мнили, во мне вы нашли: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Их нет и не будет на русской земли!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В ней каждый Отчизну с младенчества любит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И душу изменой свою не погубит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340768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Образ Сусанина нашёл свое отражение в фольклоре. Как обычно и бывает, официальной героизации противопоставляется ирония, нелепость, абсурдность ситуации, а сам Сусанин в анекдотах из фигуры трагической превращается в комического героя, почти современника: то в хитроумного мужичка, «ловко обманувшего поляков», то в проводника-простофилю, заплутавшего в лесах вместе с «интуристами».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/>
          <a:lstStyle/>
          <a:p>
            <a:r>
              <a:rPr lang="ru-RU" dirty="0" smtClean="0"/>
              <a:t>Памятники Ивану Сусанину</a:t>
            </a:r>
            <a:endParaRPr lang="ru-RU" dirty="0"/>
          </a:p>
        </p:txBody>
      </p:sp>
      <p:pic>
        <p:nvPicPr>
          <p:cNvPr id="118786" name="Picture 2" descr="Картинка 1 из 17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5"/>
            <a:ext cx="2952328" cy="4802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211960" y="1196752"/>
            <a:ext cx="42484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Иван Сусанин для России уже давно стал патриотическим символом. Легенда о его смерти за царя живет самостоятельной жизнью. В Костроме ему поставили </a:t>
            </a:r>
            <a:r>
              <a:rPr lang="ru-RU" sz="2800" dirty="0" smtClean="0"/>
              <a:t>величественный памятник.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183880" cy="4115944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поселке Сусанино есть музей легендарного старосты.</a:t>
            </a:r>
            <a:endParaRPr lang="ru-RU" dirty="0"/>
          </a:p>
        </p:txBody>
      </p:sp>
      <p:pic>
        <p:nvPicPr>
          <p:cNvPr id="119810" name="Picture 2" descr="http://festival.1september.ru/files/articles/31/3105/310588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564904"/>
            <a:ext cx="2569096" cy="335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9812" name="Picture 4" descr="Картинка 14 из 561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7584" y="2348880"/>
            <a:ext cx="345638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0918211264F546BA3C33D03C80DE7C" ma:contentTypeVersion="49" ma:contentTypeDescription="Создание документа." ma:contentTypeScope="" ma:versionID="c1cfa5d29fee7fd4726ff76250a255a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_dlc_DocId xmlns="4a252ca3-5a62-4c1c-90a6-29f4710e47f8">AWJJH2MPE6E2-1743668756-200</_dlc_DocId>
    <_dlc_DocIdUrl xmlns="4a252ca3-5a62-4c1c-90a6-29f4710e47f8">
      <Url>http://edu-sps.koiro.local/Kostroma_EDU/kos-sch-29/29-old/deytel/_layouts/15/DocIdRedir.aspx?ID=AWJJH2MPE6E2-1743668756-200</Url>
      <Description>AWJJH2MPE6E2-1743668756-200</Description>
    </_dlc_DocIdUrl>
  </documentManagement>
</p:properties>
</file>

<file path=customXml/itemProps1.xml><?xml version="1.0" encoding="utf-8"?>
<ds:datastoreItem xmlns:ds="http://schemas.openxmlformats.org/officeDocument/2006/customXml" ds:itemID="{CD0FA2DC-0E14-4AF2-971C-8E4B0C6459FA}"/>
</file>

<file path=customXml/itemProps2.xml><?xml version="1.0" encoding="utf-8"?>
<ds:datastoreItem xmlns:ds="http://schemas.openxmlformats.org/officeDocument/2006/customXml" ds:itemID="{69A3B591-7548-4894-9CEF-31F81F23C5BE}"/>
</file>

<file path=customXml/itemProps3.xml><?xml version="1.0" encoding="utf-8"?>
<ds:datastoreItem xmlns:ds="http://schemas.openxmlformats.org/officeDocument/2006/customXml" ds:itemID="{DB335B1C-15BE-4AB9-9D2E-62A9574D7B96}"/>
</file>

<file path=customXml/itemProps4.xml><?xml version="1.0" encoding="utf-8"?>
<ds:datastoreItem xmlns:ds="http://schemas.openxmlformats.org/officeDocument/2006/customXml" ds:itemID="{3419E6DB-4B3D-420D-ADC8-D6116A23F73F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104</TotalTime>
  <Words>319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Подвиг Ивана Сусанина</vt:lpstr>
      <vt:lpstr>Слайд 2</vt:lpstr>
      <vt:lpstr>Слайд 3</vt:lpstr>
      <vt:lpstr>Слайд 4</vt:lpstr>
      <vt:lpstr>Подвиг Ивана Сусанина</vt:lpstr>
      <vt:lpstr>Образ Сусанина в искусстве и фольклоре </vt:lpstr>
      <vt:lpstr>Памятники Ивану Сусанину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Подвиг Ивана Сусанина</dc:title>
  <dc:creator>пк</dc:creator>
  <cp:lastModifiedBy>БКВ</cp:lastModifiedBy>
  <cp:revision>11</cp:revision>
  <dcterms:created xsi:type="dcterms:W3CDTF">2012-02-27T11:18:55Z</dcterms:created>
  <dcterms:modified xsi:type="dcterms:W3CDTF">2012-03-28T16:13:34Z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0x010100DC0918211264F546BA3C33D03C80DE7C</vt:lpwstr>
  </property>
  <property fmtid="{D5CDD505-2E9C-101B-9397-08002B2CF9AE}" pid="3" name="_dlc_DocIdItemGuid">
    <vt:lpwstr>bb31a9db-2ed5-4304-99bf-1c2e32c95e67</vt:lpwstr>
  </property>
</Properties>
</file>