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61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97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98" r:id="rId20"/>
    <p:sldId id="291" r:id="rId21"/>
    <p:sldId id="293" r:id="rId22"/>
    <p:sldId id="300" r:id="rId23"/>
    <p:sldId id="294" r:id="rId24"/>
    <p:sldId id="295" r:id="rId25"/>
    <p:sldId id="296" r:id="rId26"/>
    <p:sldId id="301" r:id="rId27"/>
    <p:sldId id="302" r:id="rId28"/>
    <p:sldId id="292" r:id="rId29"/>
    <p:sldId id="26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2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255D1-6A6C-4BE3-9801-073E45F07BD8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6126A-5F21-4319-96B1-F99454562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2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МО «Начальные классы»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04864"/>
            <a:ext cx="3760837" cy="45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784" y="1196752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53244"/>
            <a:ext cx="7452320" cy="14548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Олимпиадное движение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2900" y="1783606"/>
            <a:ext cx="69665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Результат: </a:t>
            </a:r>
            <a:endParaRPr lang="ru-RU" b="1" dirty="0" smtClean="0"/>
          </a:p>
          <a:p>
            <a:r>
              <a:rPr lang="ru-RU" dirty="0"/>
              <a:t>Победители, призёры и участники онлайн-олимпиад образовательной платформы «</a:t>
            </a:r>
            <a:r>
              <a:rPr lang="ru-RU" dirty="0" err="1"/>
              <a:t>Учи.ру</a:t>
            </a:r>
            <a:r>
              <a:rPr lang="ru-RU" dirty="0"/>
              <a:t>»: «</a:t>
            </a:r>
            <a:r>
              <a:rPr lang="ru-RU" dirty="0" err="1"/>
              <a:t>Дино</a:t>
            </a:r>
            <a:r>
              <a:rPr lang="ru-RU" dirty="0"/>
              <a:t>-олимпиада», олимпиада </a:t>
            </a:r>
            <a:r>
              <a:rPr lang="ru-RU" dirty="0" smtClean="0"/>
              <a:t>«</a:t>
            </a:r>
            <a:r>
              <a:rPr lang="en-US" dirty="0" smtClean="0"/>
              <a:t>BRICSMATH.COM</a:t>
            </a:r>
            <a:r>
              <a:rPr lang="ru-RU" dirty="0" smtClean="0"/>
              <a:t>», </a:t>
            </a:r>
            <a:r>
              <a:rPr lang="ru-RU" dirty="0"/>
              <a:t>«Русский с Пушкиным</a:t>
            </a:r>
            <a:r>
              <a:rPr lang="ru-RU" dirty="0" smtClean="0"/>
              <a:t>»</a:t>
            </a:r>
            <a:r>
              <a:rPr lang="en-US" dirty="0" smtClean="0"/>
              <a:t>, </a:t>
            </a:r>
            <a:r>
              <a:rPr lang="ru-RU" dirty="0" smtClean="0"/>
              <a:t>«Юный предприниматель и финансовая грамотность» и т.д. </a:t>
            </a:r>
            <a:r>
              <a:rPr lang="ru-RU" dirty="0"/>
              <a:t>- 1 </a:t>
            </a:r>
            <a:r>
              <a:rPr lang="ru-RU" dirty="0" err="1"/>
              <a:t>а,б,в</a:t>
            </a:r>
            <a:r>
              <a:rPr lang="ru-RU" dirty="0"/>
              <a:t>; 2 </a:t>
            </a:r>
            <a:r>
              <a:rPr lang="ru-RU" dirty="0" err="1" smtClean="0"/>
              <a:t>а,б,в</a:t>
            </a:r>
            <a:r>
              <a:rPr lang="ru-RU" dirty="0" smtClean="0"/>
              <a:t>; </a:t>
            </a:r>
            <a:r>
              <a:rPr lang="ru-RU" dirty="0"/>
              <a:t>3 </a:t>
            </a:r>
            <a:r>
              <a:rPr lang="ru-RU" dirty="0" err="1" smtClean="0"/>
              <a:t>а,б</a:t>
            </a:r>
            <a:r>
              <a:rPr lang="ru-RU" dirty="0" smtClean="0"/>
              <a:t>; </a:t>
            </a:r>
            <a:r>
              <a:rPr lang="ru-RU" dirty="0"/>
              <a:t>4 </a:t>
            </a:r>
            <a:r>
              <a:rPr lang="ru-RU" dirty="0" err="1" smtClean="0"/>
              <a:t>а,б,в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Всероссийские олимпиады: </a:t>
            </a:r>
          </a:p>
          <a:p>
            <a:r>
              <a:rPr lang="ru-RU" b="1" dirty="0" smtClean="0"/>
              <a:t>«</a:t>
            </a:r>
            <a:r>
              <a:rPr lang="ru-RU" b="1" dirty="0"/>
              <a:t>Русский  медвежонок»:</a:t>
            </a:r>
          </a:p>
          <a:p>
            <a:r>
              <a:rPr lang="ru-RU" dirty="0" err="1"/>
              <a:t>Зыбарева</a:t>
            </a:r>
            <a:r>
              <a:rPr lang="ru-RU" dirty="0"/>
              <a:t> Мария, </a:t>
            </a:r>
            <a:r>
              <a:rPr lang="ru-RU" dirty="0" err="1"/>
              <a:t>Ногтева</a:t>
            </a:r>
            <a:r>
              <a:rPr lang="ru-RU" dirty="0"/>
              <a:t> Анастасия (1-2 </a:t>
            </a:r>
            <a:r>
              <a:rPr lang="ru-RU" dirty="0" smtClean="0"/>
              <a:t>место), </a:t>
            </a:r>
            <a:r>
              <a:rPr lang="ru-RU" dirty="0"/>
              <a:t>2 б класс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учитель: </a:t>
            </a:r>
            <a:r>
              <a:rPr lang="ru-RU" dirty="0" err="1"/>
              <a:t>Алярова</a:t>
            </a:r>
            <a:r>
              <a:rPr lang="ru-RU" dirty="0"/>
              <a:t> Л.Ю</a:t>
            </a:r>
            <a:r>
              <a:rPr lang="ru-RU" dirty="0" smtClean="0"/>
              <a:t>.) </a:t>
            </a:r>
            <a:r>
              <a:rPr lang="ru-RU" dirty="0" err="1" smtClean="0"/>
              <a:t>Торшилов</a:t>
            </a:r>
            <a:r>
              <a:rPr lang="ru-RU" dirty="0" smtClean="0"/>
              <a:t> </a:t>
            </a:r>
            <a:r>
              <a:rPr lang="ru-RU" dirty="0"/>
              <a:t>Тимофей (1 место), 3а класс (учитель: Смирнова А.Ю</a:t>
            </a:r>
            <a:r>
              <a:rPr lang="ru-RU" dirty="0" smtClean="0"/>
              <a:t>.) </a:t>
            </a:r>
            <a:r>
              <a:rPr lang="ru-RU" dirty="0" err="1" smtClean="0"/>
              <a:t>Корепова</a:t>
            </a:r>
            <a:r>
              <a:rPr lang="ru-RU" dirty="0" smtClean="0"/>
              <a:t> </a:t>
            </a:r>
            <a:r>
              <a:rPr lang="ru-RU" dirty="0"/>
              <a:t>Валерия (1 место), 4 б класс (учитель: </a:t>
            </a:r>
            <a:r>
              <a:rPr lang="ru-RU" dirty="0" err="1"/>
              <a:t>Алярова</a:t>
            </a:r>
            <a:r>
              <a:rPr lang="ru-RU" dirty="0"/>
              <a:t> Л.Ю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129" y="1196752"/>
            <a:ext cx="1852281" cy="2433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585" y="4011189"/>
            <a:ext cx="2325061" cy="17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0" y="53244"/>
            <a:ext cx="7452320" cy="14548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Олимпиадное движение</a:t>
            </a:r>
            <a:endParaRPr lang="ru-RU" sz="28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41784" y="1196752"/>
            <a:ext cx="6966520" cy="678842"/>
            <a:chOff x="341784" y="1196752"/>
            <a:chExt cx="6966520" cy="678842"/>
          </a:xfrm>
        </p:grpSpPr>
        <p:sp>
          <p:nvSpPr>
            <p:cNvPr id="3" name="TextBox 2"/>
            <p:cNvSpPr txBox="1"/>
            <p:nvPr/>
          </p:nvSpPr>
          <p:spPr>
            <a:xfrm>
              <a:off x="341784" y="1196752"/>
              <a:ext cx="3200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/>
                <a:t>Положительные моменты:</a:t>
              </a:r>
              <a:endParaRPr lang="ru-RU" sz="2000" b="1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41784" y="1506262"/>
              <a:ext cx="69665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Результат: </a:t>
              </a:r>
              <a:endParaRPr lang="ru-RU" dirty="0" smtClean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60195" y="1779687"/>
            <a:ext cx="63649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«Кенгуру»:</a:t>
            </a:r>
          </a:p>
          <a:p>
            <a:r>
              <a:rPr lang="ru-RU" dirty="0"/>
              <a:t>Степанов Артём- 1 место, 2б класс(учитель: </a:t>
            </a:r>
            <a:r>
              <a:rPr lang="ru-RU" dirty="0" err="1"/>
              <a:t>Алярова</a:t>
            </a:r>
            <a:r>
              <a:rPr lang="ru-RU" dirty="0"/>
              <a:t> Л.Ю.)</a:t>
            </a:r>
          </a:p>
          <a:p>
            <a:r>
              <a:rPr lang="ru-RU" dirty="0" err="1"/>
              <a:t>Торшилов</a:t>
            </a:r>
            <a:r>
              <a:rPr lang="ru-RU" dirty="0"/>
              <a:t> Тимофей – 1 место, 3 а класс (учитель: Смирнова А.Ю.)</a:t>
            </a:r>
          </a:p>
          <a:p>
            <a:r>
              <a:rPr lang="ru-RU" dirty="0" err="1"/>
              <a:t>Корепова</a:t>
            </a:r>
            <a:r>
              <a:rPr lang="ru-RU" dirty="0"/>
              <a:t> Валерия- 1 место, 4 б класс (учитель: </a:t>
            </a:r>
            <a:r>
              <a:rPr lang="ru-RU" dirty="0" err="1"/>
              <a:t>Алярова</a:t>
            </a:r>
            <a:r>
              <a:rPr lang="ru-RU" dirty="0"/>
              <a:t> Л.Ю.)</a:t>
            </a:r>
          </a:p>
          <a:p>
            <a:r>
              <a:rPr lang="ru-RU" dirty="0"/>
              <a:t>Муниципальные: </a:t>
            </a:r>
            <a:endParaRPr lang="ru-RU" dirty="0" smtClean="0"/>
          </a:p>
          <a:p>
            <a:r>
              <a:rPr lang="ru-RU" b="1" dirty="0" smtClean="0"/>
              <a:t>Итоги ВСОШ по русскому языку: </a:t>
            </a:r>
            <a:r>
              <a:rPr lang="ru-RU" dirty="0" err="1" smtClean="0"/>
              <a:t>Манькова</a:t>
            </a:r>
            <a:r>
              <a:rPr lang="ru-RU" dirty="0" smtClean="0"/>
              <a:t> Марина- победитель, Дудина Вера, Смирнова Диана, </a:t>
            </a:r>
            <a:r>
              <a:rPr lang="ru-RU" dirty="0" err="1" smtClean="0"/>
              <a:t>Седенина</a:t>
            </a:r>
            <a:r>
              <a:rPr lang="ru-RU" dirty="0" smtClean="0"/>
              <a:t> Евгения-призеры.</a:t>
            </a:r>
          </a:p>
          <a:p>
            <a:r>
              <a:rPr lang="ru-RU" dirty="0" smtClean="0"/>
              <a:t> </a:t>
            </a:r>
            <a:r>
              <a:rPr lang="ru-RU" b="1" dirty="0"/>
              <a:t>«Наше наследие</a:t>
            </a:r>
            <a:r>
              <a:rPr lang="ru-RU" b="1" dirty="0" smtClean="0"/>
              <a:t>»: </a:t>
            </a:r>
            <a:r>
              <a:rPr lang="ru-RU" dirty="0" err="1" smtClean="0"/>
              <a:t>Борох</a:t>
            </a:r>
            <a:r>
              <a:rPr lang="ru-RU" dirty="0" smtClean="0"/>
              <a:t> Анна (региональный тур)</a:t>
            </a:r>
            <a:endParaRPr lang="ru-RU" dirty="0"/>
          </a:p>
          <a:p>
            <a:r>
              <a:rPr lang="ru-RU" b="1" dirty="0" smtClean="0"/>
              <a:t>«Знатоки </a:t>
            </a:r>
            <a:r>
              <a:rPr lang="ru-RU" b="1" dirty="0"/>
              <a:t>математики</a:t>
            </a:r>
            <a:r>
              <a:rPr lang="ru-RU" b="1" dirty="0" smtClean="0"/>
              <a:t>»-</a:t>
            </a:r>
            <a:r>
              <a:rPr lang="ru-RU" dirty="0" err="1" smtClean="0"/>
              <a:t>Дейтер</a:t>
            </a:r>
            <a:r>
              <a:rPr lang="ru-RU" dirty="0" smtClean="0"/>
              <a:t> Илья, Агапова Валерия, Смирнов Артём, </a:t>
            </a:r>
            <a:r>
              <a:rPr lang="ru-RU" dirty="0" err="1" smtClean="0"/>
              <a:t>Корепова</a:t>
            </a:r>
            <a:r>
              <a:rPr lang="ru-RU" dirty="0" smtClean="0"/>
              <a:t> Валерия (муниципальный уровень). </a:t>
            </a:r>
          </a:p>
          <a:p>
            <a:r>
              <a:rPr lang="ru-RU" b="1" dirty="0" smtClean="0"/>
              <a:t>«</a:t>
            </a:r>
            <a:r>
              <a:rPr lang="ru-RU" b="1" dirty="0"/>
              <a:t>Знатоки русского языка</a:t>
            </a:r>
            <a:r>
              <a:rPr lang="ru-RU" b="1" dirty="0" smtClean="0"/>
              <a:t>»-</a:t>
            </a:r>
            <a:r>
              <a:rPr lang="ru-RU" dirty="0" err="1" smtClean="0"/>
              <a:t>Торшилов</a:t>
            </a:r>
            <a:r>
              <a:rPr lang="ru-RU" dirty="0" smtClean="0"/>
              <a:t> Тимофей, Горбунова Кристина, </a:t>
            </a:r>
            <a:r>
              <a:rPr lang="ru-RU" dirty="0" err="1" smtClean="0"/>
              <a:t>Борох</a:t>
            </a:r>
            <a:r>
              <a:rPr lang="ru-RU" dirty="0" smtClean="0"/>
              <a:t> Алёна, Трофимова Анна(муниципальный </a:t>
            </a:r>
            <a:r>
              <a:rPr lang="ru-RU" dirty="0" smtClean="0"/>
              <a:t>уровень</a:t>
            </a:r>
            <a:r>
              <a:rPr lang="ru-RU" dirty="0" smtClean="0"/>
              <a:t>).</a:t>
            </a:r>
          </a:p>
          <a:p>
            <a:r>
              <a:rPr lang="ru-RU" b="1" dirty="0" smtClean="0"/>
              <a:t>«</a:t>
            </a:r>
            <a:r>
              <a:rPr lang="ru-RU" b="1" dirty="0"/>
              <a:t>Занимательная лингвистика</a:t>
            </a:r>
            <a:r>
              <a:rPr lang="ru-RU" b="1" dirty="0" smtClean="0"/>
              <a:t>»-</a:t>
            </a:r>
            <a:r>
              <a:rPr lang="ru-RU" dirty="0" smtClean="0"/>
              <a:t>команда учащихся 3 классов (диплом </a:t>
            </a:r>
            <a:r>
              <a:rPr lang="ru-RU" dirty="0" smtClean="0">
                <a:solidFill>
                  <a:srgbClr val="FF0000"/>
                </a:solidFill>
              </a:rPr>
              <a:t>«Призёра»), </a:t>
            </a:r>
            <a:r>
              <a:rPr lang="ru-RU" dirty="0" smtClean="0"/>
              <a:t>команда учащихся 4 классов (диплом призёра)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610" y="1427145"/>
            <a:ext cx="1862869" cy="2624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10" y="4112247"/>
            <a:ext cx="1915992" cy="27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7" y="4817985"/>
            <a:ext cx="1981930" cy="199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448" y="1815093"/>
            <a:ext cx="4373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Отрицательные моменты, трудности: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Олимпиадное движение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5310" y="3635640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0234" y="2410923"/>
            <a:ext cx="6912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Очень маленький процент участия в олимпиадах детей с </a:t>
            </a:r>
            <a:r>
              <a:rPr lang="ru-RU" dirty="0" smtClean="0"/>
              <a:t>ОВЗ.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5310" y="3995726"/>
            <a:ext cx="8352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Привлечение детей с ОВЗ к участию в олимпиадах, хотя бы на школьном уровне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Анкетирование и выявление одарённых учеников по разным направлениям.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Создание «банка данных» </a:t>
            </a:r>
            <a:r>
              <a:rPr lang="ru-RU" dirty="0"/>
              <a:t>по талантливым и одаренным </a:t>
            </a:r>
            <a:r>
              <a:rPr lang="ru-RU" dirty="0" smtClean="0"/>
              <a:t>детям.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50307" y="2878496"/>
            <a:ext cx="848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Низкий уровень готовности учеников к олимпиадам, чтобы пройти на более высокий уровень.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8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9" grpId="0"/>
      <p:bldP spid="1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4735" y="1780027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Волонтёрское движение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419017" cy="331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3111810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4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5488" y="1780027"/>
            <a:ext cx="1824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Предложения: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Волонтёрское движение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73216" y="2377080"/>
            <a:ext cx="860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Привлечение детей старших классов для совместной волонтёрской работы.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776715"/>
            <a:ext cx="3831962" cy="38319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6515" y="29249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• акция «Добрая крышечка»;</a:t>
            </a:r>
          </a:p>
          <a:p>
            <a:r>
              <a:rPr lang="ru-RU" dirty="0" smtClean="0"/>
              <a:t>• </a:t>
            </a:r>
            <a:r>
              <a:rPr lang="ru-RU" dirty="0"/>
              <a:t>акция «Дети в борьбе за лес» (сбор макулатуры);</a:t>
            </a:r>
          </a:p>
          <a:p>
            <a:r>
              <a:rPr lang="ru-RU" dirty="0" smtClean="0"/>
              <a:t>• </a:t>
            </a:r>
            <a:r>
              <a:rPr lang="ru-RU" dirty="0"/>
              <a:t>акция добрых дел «Цветами улыбается земля» (озеленение);</a:t>
            </a:r>
          </a:p>
          <a:p>
            <a:r>
              <a:rPr lang="ru-RU" dirty="0"/>
              <a:t>• акция «Накормите птиц зимой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76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598" y="1235221"/>
            <a:ext cx="3200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Исследовательская деятельность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14317" y="1635331"/>
            <a:ext cx="8319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/>
            <a:r>
              <a:rPr lang="ru-RU" sz="2000" dirty="0" smtClean="0"/>
              <a:t>С первого класса ребята начинают выполнять свои первые проекты. Чаще всего групповые, к 3-4 классу уже начинают выполнять индивидуальные проекты. </a:t>
            </a:r>
          </a:p>
          <a:p>
            <a:pPr indent="442913"/>
            <a:r>
              <a:rPr lang="ru-RU" sz="2000" dirty="0" smtClean="0"/>
              <a:t>Ученики выполняют проекты в различных формах: пишут рассказы, рисуют плакаты, рисунки, подбирают иллюстрации, создают альбомы, проводят исследования.</a:t>
            </a:r>
          </a:p>
          <a:p>
            <a:pPr indent="442913"/>
            <a:r>
              <a:rPr lang="ru-RU" sz="2000" dirty="0" smtClean="0"/>
              <a:t>Работа над проектами происходит, как в урочной, так и во внеурочной деятельности.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515657"/>
            <a:ext cx="3115326" cy="187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762" y="3933056"/>
            <a:ext cx="2085013" cy="278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6926"/>
          <a:stretch/>
        </p:blipFill>
        <p:spPr>
          <a:xfrm>
            <a:off x="3851920" y="4081718"/>
            <a:ext cx="2623550" cy="277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4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600417"/>
            <a:ext cx="435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Трудности, отрицательные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Исследовательская деятельность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33413" y="2106783"/>
            <a:ext cx="8319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Участие в проектно-исследовательской деятельности только на уровне класса, школы. 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76562" y="3106161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01" y="4581128"/>
            <a:ext cx="2592288" cy="21437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413" y="3573016"/>
            <a:ext cx="7796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Создание </a:t>
            </a:r>
            <a:r>
              <a:rPr lang="ru-RU" dirty="0"/>
              <a:t>научного </a:t>
            </a:r>
            <a:r>
              <a:rPr lang="ru-RU" dirty="0" smtClean="0"/>
              <a:t>сообщества, в которое </a:t>
            </a:r>
            <a:r>
              <a:rPr lang="ru-RU" dirty="0"/>
              <a:t>может вступить каждый ученик, </a:t>
            </a:r>
            <a:endParaRPr lang="ru-RU" dirty="0" smtClean="0"/>
          </a:p>
          <a:p>
            <a:r>
              <a:rPr lang="ru-RU" dirty="0" smtClean="0"/>
              <a:t>имеющий интерес </a:t>
            </a:r>
            <a:r>
              <a:rPr lang="ru-RU" dirty="0"/>
              <a:t>к творческой, экспериментальной, научной </a:t>
            </a:r>
            <a:r>
              <a:rPr lang="ru-RU" dirty="0" smtClean="0"/>
              <a:t>деятельности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(кружок «Фабрика миров»).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97960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Система сопровождения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009434" y="3408601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</a:t>
            </a:r>
            <a:r>
              <a:rPr lang="ru-RU" dirty="0" smtClean="0"/>
              <a:t>: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11676" y="1531465"/>
            <a:ext cx="8400297" cy="4026814"/>
            <a:chOff x="511676" y="1531465"/>
            <a:chExt cx="8400297" cy="4026814"/>
          </a:xfrm>
        </p:grpSpPr>
        <p:sp>
          <p:nvSpPr>
            <p:cNvPr id="3" name="TextBox 2"/>
            <p:cNvSpPr txBox="1"/>
            <p:nvPr/>
          </p:nvSpPr>
          <p:spPr>
            <a:xfrm>
              <a:off x="511676" y="1531465"/>
              <a:ext cx="3200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/>
                <a:t>Положительные моменты:</a:t>
              </a:r>
              <a:endParaRPr lang="ru-RU" sz="2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3568" y="2080705"/>
              <a:ext cx="822840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Ведение портфолио учащимися.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Сопровождение детей с ОВЗ.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0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83568" y="3927063"/>
              <a:ext cx="633670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Создание и заполнение учащимися индивидуальных образовательных маршрутов.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Достижения </a:t>
              </a:r>
              <a:r>
                <a:rPr lang="ru-RU" sz="2000" dirty="0"/>
                <a:t>учащихся в разных направлениях </a:t>
              </a:r>
              <a:r>
                <a:rPr lang="ru-RU" sz="2000" dirty="0" smtClean="0"/>
                <a:t>отразить </a:t>
              </a:r>
              <a:r>
                <a:rPr lang="ru-RU" sz="2000" dirty="0"/>
                <a:t>на стендах в фойе </a:t>
              </a:r>
              <a:r>
                <a:rPr lang="ru-RU" sz="2000" dirty="0" smtClean="0"/>
                <a:t>школы или в классах «</a:t>
              </a:r>
              <a:r>
                <a:rPr lang="ru-RU" sz="2000" dirty="0"/>
                <a:t>Наши успехи</a:t>
              </a:r>
              <a:r>
                <a:rPr lang="ru-RU" sz="2000" dirty="0" smtClean="0"/>
                <a:t>».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48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0586" y="1600417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Предметные недели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940" y="199414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Проведение викторин для учащихся 1-2 классов «Хочу всё знать», для 3-4 классов «В мире профессий».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55" y="2852936"/>
            <a:ext cx="3931668" cy="294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5" y="2852936"/>
            <a:ext cx="3896475" cy="292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2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0586" y="1600417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Предметные недели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940" y="199414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Участие в школьном конкурсе рисунков по экологии: «Чистый город начинается с тебя».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«Вопросы на засыпку» на двери кабинетов.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3284984"/>
            <a:ext cx="75622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Предложения</a:t>
            </a:r>
            <a:r>
              <a:rPr lang="ru-RU" b="1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разнообразить формы проведения предметной недели, чтобы каждый </a:t>
            </a:r>
          </a:p>
          <a:p>
            <a:r>
              <a:rPr lang="ru-RU" dirty="0" smtClean="0"/>
              <a:t>ученик являлся активным участником.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8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4" y="5515083"/>
            <a:ext cx="1333858" cy="13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700808"/>
            <a:ext cx="7245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Положительные моменты: более 50% детей посещают кружки в школе </a:t>
            </a:r>
          </a:p>
          <a:p>
            <a:r>
              <a:rPr lang="ru-RU" dirty="0" smtClean="0"/>
              <a:t>по различным направлениям.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Дополнительное образование</a:t>
            </a:r>
            <a:endParaRPr lang="ru-RU" sz="28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96047" y="2499354"/>
            <a:ext cx="4616450" cy="3521866"/>
            <a:chOff x="196047" y="2499354"/>
            <a:chExt cx="4616450" cy="352186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047" y="2499354"/>
              <a:ext cx="4616450" cy="29302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1619672" y="5515083"/>
              <a:ext cx="1913216" cy="506137"/>
              <a:chOff x="1566282" y="4651055"/>
              <a:chExt cx="1913216" cy="506137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566282" y="4651055"/>
                <a:ext cx="1913216" cy="506137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566282" y="4651055"/>
                <a:ext cx="1913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Вокальная студия</a:t>
                </a:r>
                <a:endParaRPr lang="ru-RU" dirty="0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4932040" y="2455174"/>
            <a:ext cx="3960440" cy="3726126"/>
            <a:chOff x="4932040" y="2455174"/>
            <a:chExt cx="3960440" cy="372612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5508104" y="5534969"/>
              <a:ext cx="2170571" cy="646331"/>
              <a:chOff x="5148064" y="4676167"/>
              <a:chExt cx="2170571" cy="646331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5148064" y="4725144"/>
                <a:ext cx="2143664" cy="577009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174971" y="4676167"/>
                <a:ext cx="21436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/>
                  <a:t>Театральная студия </a:t>
                </a:r>
              </a:p>
              <a:p>
                <a:pPr algn="ctr"/>
                <a:r>
                  <a:rPr lang="ru-RU" dirty="0" smtClean="0"/>
                  <a:t>«Новаторы»</a:t>
                </a:r>
                <a:endParaRPr lang="ru-RU" dirty="0"/>
              </a:p>
            </p:txBody>
          </p:sp>
        </p:grpSp>
        <p:pic>
          <p:nvPicPr>
            <p:cNvPr id="1028" name="Picture 4" descr="https://sun9-44.userapi.com/impg/qNtMZL7Kc0N91CjG6rCSKmVd_DgunaWqKAjClg/JYcyk1XG6pQ.jpg?size=1386x1040&amp;quality=96&amp;sign=fc739960f7de5a66ed2c160d31a44b33&amp;type=alb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455174"/>
              <a:ext cx="3960440" cy="29717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0444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844824"/>
            <a:ext cx="49685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Педагоги организуют участие </a:t>
            </a:r>
            <a:r>
              <a:rPr lang="ru-RU" dirty="0" smtClean="0"/>
              <a:t>детей </a:t>
            </a:r>
            <a:r>
              <a:rPr lang="ru-RU" dirty="0"/>
              <a:t>в школьных мероприятиях и </a:t>
            </a:r>
            <a:r>
              <a:rPr lang="ru-RU" dirty="0" smtClean="0"/>
              <a:t>конкурсах: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Творческий </a:t>
            </a:r>
            <a:r>
              <a:rPr lang="ru-RU" dirty="0"/>
              <a:t>конкурс «Атлас семейных профессий</a:t>
            </a:r>
            <a:r>
              <a:rPr lang="ru-RU" dirty="0" smtClean="0"/>
              <a:t>». Коллектив </a:t>
            </a:r>
            <a:r>
              <a:rPr lang="ru-RU" dirty="0"/>
              <a:t>учащихся 4 «Б» класса – 1 место (учитель: </a:t>
            </a:r>
            <a:r>
              <a:rPr lang="ru-RU" dirty="0" err="1"/>
              <a:t>Алярова</a:t>
            </a:r>
            <a:r>
              <a:rPr lang="ru-RU" dirty="0"/>
              <a:t> Л.Ю.)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Творческий конкурс «Карьера в России» Конкурс рисунков о </a:t>
            </a:r>
            <a:r>
              <a:rPr lang="ru-RU" dirty="0" smtClean="0"/>
              <a:t>профессиях:</a:t>
            </a:r>
            <a:endParaRPr lang="ru-RU" dirty="0"/>
          </a:p>
          <a:p>
            <a:r>
              <a:rPr lang="ru-RU" dirty="0" err="1"/>
              <a:t>Трёхсвятская</a:t>
            </a:r>
            <a:r>
              <a:rPr lang="ru-RU" dirty="0"/>
              <a:t> Арина -1а класс, диплом 2 степени (учитель: Буркова Е.А.)</a:t>
            </a:r>
          </a:p>
          <a:p>
            <a:r>
              <a:rPr lang="ru-RU" dirty="0"/>
              <a:t>Тараканова Анастасия -2а класс, диплом 3 степени (учитель: Лебедева К.Ю.)</a:t>
            </a:r>
          </a:p>
          <a:p>
            <a:r>
              <a:rPr lang="ru-RU" dirty="0" err="1"/>
              <a:t>Манькова</a:t>
            </a:r>
            <a:r>
              <a:rPr lang="ru-RU" dirty="0"/>
              <a:t> Марина-3а класс, сертификат участника (учитель: Смирнова А.Ю</a:t>
            </a:r>
            <a:r>
              <a:rPr lang="ru-RU" dirty="0" smtClean="0"/>
              <a:t>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«Наряжаем городскую ёлку» - </a:t>
            </a:r>
            <a:r>
              <a:rPr lang="ru-RU" dirty="0" err="1" smtClean="0"/>
              <a:t>Шлёнкин</a:t>
            </a:r>
            <a:r>
              <a:rPr lang="ru-RU" dirty="0" smtClean="0"/>
              <a:t> Сергей- победитель (учитель: Буркова Е.А.)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Конкурс чтецов «Родом из детства».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3250" r="4472" b="29001"/>
          <a:stretch/>
        </p:blipFill>
        <p:spPr>
          <a:xfrm>
            <a:off x="6551712" y="1628800"/>
            <a:ext cx="2160240" cy="2970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16" y="2708920"/>
            <a:ext cx="2129736" cy="2929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03" y="4005064"/>
            <a:ext cx="2091170" cy="287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15789"/>
            <a:ext cx="4464496" cy="3348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5439127"/>
            <a:ext cx="1833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«Урок цифры»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24497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4882" y="4608826"/>
            <a:ext cx="32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Онлайн-урок «</a:t>
            </a:r>
            <a:r>
              <a:rPr lang="ru-RU" sz="2000" b="1" dirty="0" err="1" smtClean="0"/>
              <a:t>Проектория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1"/>
          <a:stretch/>
        </p:blipFill>
        <p:spPr>
          <a:xfrm>
            <a:off x="5220072" y="1771546"/>
            <a:ext cx="3600065" cy="3747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3"/>
          <a:stretch/>
        </p:blipFill>
        <p:spPr>
          <a:xfrm>
            <a:off x="110778" y="1799733"/>
            <a:ext cx="5011182" cy="26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1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30735"/>
            <a:ext cx="4320480" cy="3245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4964269"/>
            <a:ext cx="1867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«Кросс-нации»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06" y="4344785"/>
            <a:ext cx="5292080" cy="2440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270" y="6447783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«День здоровья»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20976" r="8264"/>
          <a:stretch/>
        </p:blipFill>
        <p:spPr>
          <a:xfrm>
            <a:off x="4507930" y="1730735"/>
            <a:ext cx="4420710" cy="1860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85973" y="3598507"/>
            <a:ext cx="199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«Сдача норм ГТО»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0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5722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86130"/>
            <a:ext cx="4440820" cy="3330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5116745"/>
            <a:ext cx="262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Выход на концерт в ДТЮ</a:t>
            </a:r>
          </a:p>
          <a:p>
            <a:pPr algn="ctr"/>
            <a:r>
              <a:rPr lang="ru-RU" dirty="0" smtClean="0"/>
              <a:t>«Краски осени»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27805"/>
            <a:ext cx="3851920" cy="2888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5116745"/>
            <a:ext cx="295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Осенины</a:t>
            </a:r>
            <a:r>
              <a:rPr lang="ru-RU" dirty="0" smtClean="0"/>
              <a:t>» в центре Истоки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2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6926"/>
          <a:stretch/>
        </p:blipFill>
        <p:spPr>
          <a:xfrm>
            <a:off x="3263224" y="1916832"/>
            <a:ext cx="4189096" cy="2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5213"/>
            <a:ext cx="4306628" cy="322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5641" y="5690025"/>
            <a:ext cx="434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Всероссийский урок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Эколята</a:t>
            </a:r>
            <a:r>
              <a:rPr lang="ru-RU" dirty="0" smtClean="0"/>
              <a:t> - молодые защитники природы»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78" y="3508407"/>
            <a:ext cx="4028460" cy="30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4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95536" y="1771546"/>
            <a:ext cx="5758908" cy="3041017"/>
            <a:chOff x="395536" y="1771546"/>
            <a:chExt cx="5758908" cy="304101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771546"/>
              <a:ext cx="5758908" cy="26562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39719" y="4443231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Отряд «ЮИД»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788024" y="3448875"/>
            <a:ext cx="4019939" cy="3384286"/>
            <a:chOff x="4788024" y="3448875"/>
            <a:chExt cx="4019939" cy="3384286"/>
          </a:xfrm>
        </p:grpSpPr>
        <p:sp>
          <p:nvSpPr>
            <p:cNvPr id="12" name="TextBox 11"/>
            <p:cNvSpPr txBox="1"/>
            <p:nvPr/>
          </p:nvSpPr>
          <p:spPr>
            <a:xfrm>
              <a:off x="6228184" y="646382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Уроки по ПДД</a:t>
              </a:r>
              <a:endParaRPr lang="ru-RU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3448875"/>
              <a:ext cx="4019939" cy="3014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995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51520" y="1868571"/>
            <a:ext cx="5102935" cy="3214148"/>
            <a:chOff x="251520" y="1868571"/>
            <a:chExt cx="5102935" cy="321414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868571"/>
              <a:ext cx="5102935" cy="27683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74835" y="4713387"/>
              <a:ext cx="1506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Уроки «ЗОЖ»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55976" y="2941680"/>
            <a:ext cx="4520620" cy="3759797"/>
            <a:chOff x="4355976" y="2941680"/>
            <a:chExt cx="4520620" cy="375979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2941680"/>
              <a:ext cx="4520620" cy="33904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724128" y="6332145"/>
              <a:ext cx="221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Служба примирения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2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243" y="1600417"/>
            <a:ext cx="4373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Отрицательные моменты, трудности: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243" y="2132856"/>
            <a:ext cx="8154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Отсутствие соревновательных моментов.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Дети не видят своего участия в конкурсах, результаты приходят очень </a:t>
            </a:r>
          </a:p>
          <a:p>
            <a:r>
              <a:rPr lang="ru-RU" sz="2000" dirty="0" smtClean="0"/>
              <a:t>поздно.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356992"/>
            <a:ext cx="724057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Делать общие видео на праздники</a:t>
            </a:r>
            <a:r>
              <a:rPr lang="ru-RU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Вывешивать на стенде в фойе рейтинг участия классов в конкурсах.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7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анова Наталья\Desktop\59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3861048"/>
            <a:ext cx="333623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204864"/>
            <a:ext cx="6872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Спасибо за внимание</a:t>
            </a:r>
            <a:r>
              <a:rPr lang="ru-RU" sz="4000" dirty="0" smtClean="0"/>
              <a:t>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938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700808"/>
            <a:ext cx="751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50% детей посещают кружки в школе по различным направлениям.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Дополнительное образование</a:t>
            </a:r>
            <a:endParaRPr lang="ru-RU" sz="2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633" y="2233033"/>
            <a:ext cx="4135668" cy="3637680"/>
            <a:chOff x="406633" y="2233033"/>
            <a:chExt cx="4135668" cy="363768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517859" y="5364576"/>
              <a:ext cx="1913216" cy="506137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>
                  <a:solidFill>
                    <a:schemeClr val="tx1"/>
                  </a:solidFill>
                </a:rPr>
                <a:t>Черлидинг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33" y="2233033"/>
              <a:ext cx="4135668" cy="3101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4832294" y="2251377"/>
            <a:ext cx="3259344" cy="3366268"/>
            <a:chOff x="4832294" y="2251377"/>
            <a:chExt cx="3259344" cy="336626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5148064" y="5040636"/>
              <a:ext cx="2143664" cy="577009"/>
              <a:chOff x="5148064" y="5040636"/>
              <a:chExt cx="2143664" cy="577009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5148064" y="5040636"/>
                <a:ext cx="2143664" cy="577009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68144" y="5144474"/>
                <a:ext cx="897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/>
                  <a:t>Футбол</a:t>
                </a:r>
                <a:endParaRPr lang="ru-RU" dirty="0"/>
              </a:p>
            </p:txBody>
          </p:sp>
        </p:grp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2294" y="2251377"/>
              <a:ext cx="3259344" cy="27373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931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712" y="1700808"/>
            <a:ext cx="4234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Трудности, отрицательные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Дополнительное образование</a:t>
            </a:r>
            <a:endParaRPr lang="ru-RU" sz="28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482712" y="2522317"/>
            <a:ext cx="4579291" cy="144835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Большинство детей уже посещают кружки вне школы, большая нагрузка</a:t>
            </a:r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473138" y="4294750"/>
            <a:ext cx="4507283" cy="12534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Низкий уровень осведомлённости о кружках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26374" y="3246493"/>
            <a:ext cx="3456384" cy="147865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Привлечение детей в кружки вначале года, путем проведения «рекламы» кружков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видео-презентация).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2432049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Предложения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2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6" grpId="0" animBg="1"/>
      <p:bldP spid="17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2971"/>
          <a:stretch/>
        </p:blipFill>
        <p:spPr>
          <a:xfrm>
            <a:off x="1115616" y="2348880"/>
            <a:ext cx="582485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50960"/>
            <a:ext cx="5256584" cy="47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2060848"/>
            <a:ext cx="605755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70" y="2132856"/>
            <a:ext cx="6337769" cy="39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32856"/>
            <a:ext cx="5976664" cy="37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097087519406448C7DBD5B00FDA44F" ma:contentTypeVersion="49" ma:contentTypeDescription="Создание документа." ma:contentTypeScope="" ma:versionID="8153d87fe958fb02147d019586031f8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2D7F52-C61D-4BE4-8FC0-3D91B0C58EF3}"/>
</file>

<file path=customXml/itemProps2.xml><?xml version="1.0" encoding="utf-8"?>
<ds:datastoreItem xmlns:ds="http://schemas.openxmlformats.org/officeDocument/2006/customXml" ds:itemID="{958FFCF9-BF74-46A0-9D56-7AC96F0D5268}"/>
</file>

<file path=customXml/itemProps3.xml><?xml version="1.0" encoding="utf-8"?>
<ds:datastoreItem xmlns:ds="http://schemas.openxmlformats.org/officeDocument/2006/customXml" ds:itemID="{7E3A3DA9-C85E-4B20-A8C3-18278D117B16}"/>
</file>

<file path=customXml/itemProps4.xml><?xml version="1.0" encoding="utf-8"?>
<ds:datastoreItem xmlns:ds="http://schemas.openxmlformats.org/officeDocument/2006/customXml" ds:itemID="{3D2492FC-59F3-43A5-8DDF-B44C80796EAF}"/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957</Words>
  <Application>Microsoft Office PowerPoint</Application>
  <PresentationFormat>Экран (4:3)</PresentationFormat>
  <Paragraphs>143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Тема Office</vt:lpstr>
      <vt:lpstr>МО «Начальные классы»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</dc:title>
  <dc:creator>Иванова Наталья</dc:creator>
  <cp:lastModifiedBy>Пользователь</cp:lastModifiedBy>
  <cp:revision>61</cp:revision>
  <dcterms:created xsi:type="dcterms:W3CDTF">2018-09-10T19:52:10Z</dcterms:created>
  <dcterms:modified xsi:type="dcterms:W3CDTF">2021-11-25T21:32:09Z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0x0101002A097087519406448C7DBD5B00FDA44F</vt:lpwstr>
  </property>
</Properties>
</file>