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howVal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  <c:pt idx="8">
                  <c:v>7</c:v>
                </c:pt>
                <c:pt idx="9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showVal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</c:ser>
        <c:marker val="1"/>
        <c:axId val="60744064"/>
        <c:axId val="72480640"/>
      </c:lineChart>
      <c:catAx>
        <c:axId val="60744064"/>
        <c:scaling>
          <c:orientation val="minMax"/>
        </c:scaling>
        <c:axPos val="b"/>
        <c:numFmt formatCode="General" sourceLinked="1"/>
        <c:tickLblPos val="nextTo"/>
        <c:crossAx val="72480640"/>
        <c:crosses val="autoZero"/>
        <c:auto val="1"/>
        <c:lblAlgn val="ctr"/>
        <c:lblOffset val="100"/>
      </c:catAx>
      <c:valAx>
        <c:axId val="72480640"/>
        <c:scaling>
          <c:orientation val="minMax"/>
        </c:scaling>
        <c:axPos val="l"/>
        <c:majorGridlines/>
        <c:numFmt formatCode="General" sourceLinked="1"/>
        <c:tickLblPos val="nextTo"/>
        <c:crossAx val="60744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</c:numCache>
            </c:numRef>
          </c:val>
        </c:ser>
        <c:marker val="1"/>
        <c:axId val="92043904"/>
        <c:axId val="92049792"/>
      </c:lineChart>
      <c:catAx>
        <c:axId val="92043904"/>
        <c:scaling>
          <c:orientation val="minMax"/>
        </c:scaling>
        <c:axPos val="b"/>
        <c:numFmt formatCode="General" sourceLinked="1"/>
        <c:tickLblPos val="nextTo"/>
        <c:crossAx val="92049792"/>
        <c:crosses val="autoZero"/>
        <c:auto val="1"/>
        <c:lblAlgn val="ctr"/>
        <c:lblOffset val="100"/>
      </c:catAx>
      <c:valAx>
        <c:axId val="92049792"/>
        <c:scaling>
          <c:orientation val="minMax"/>
        </c:scaling>
        <c:axPos val="l"/>
        <c:majorGridlines/>
        <c:numFmt formatCode="General" sourceLinked="1"/>
        <c:tickLblPos val="nextTo"/>
        <c:crossAx val="9204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  <c:pt idx="4">
                  <c:v>28</c:v>
                </c:pt>
              </c:numCache>
            </c:numRef>
          </c:val>
        </c:ser>
        <c:marker val="1"/>
        <c:axId val="96509952"/>
        <c:axId val="96511488"/>
      </c:lineChart>
      <c:catAx>
        <c:axId val="96509952"/>
        <c:scaling>
          <c:orientation val="minMax"/>
        </c:scaling>
        <c:axPos val="b"/>
        <c:numFmt formatCode="General" sourceLinked="1"/>
        <c:tickLblPos val="nextTo"/>
        <c:crossAx val="96511488"/>
        <c:crosses val="autoZero"/>
        <c:auto val="1"/>
        <c:lblAlgn val="ctr"/>
        <c:lblOffset val="100"/>
      </c:catAx>
      <c:valAx>
        <c:axId val="96511488"/>
        <c:scaling>
          <c:orientation val="minMax"/>
        </c:scaling>
        <c:axPos val="l"/>
        <c:majorGridlines/>
        <c:numFmt formatCode="General" sourceLinked="1"/>
        <c:tickLblPos val="nextTo"/>
        <c:crossAx val="965099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222375"/>
          </a:xfrm>
        </p:spPr>
        <p:txBody>
          <a:bodyPr/>
          <a:lstStyle/>
          <a:p>
            <a:r>
              <a:rPr lang="ru-RU" dirty="0" smtClean="0"/>
              <a:t>Жаркое лето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Карпенко Станислав</a:t>
            </a:r>
          </a:p>
          <a:p>
            <a:pPr algn="r"/>
            <a:r>
              <a:rPr lang="ru-RU" dirty="0" smtClean="0"/>
              <a:t>Ученик 5 а класса</a:t>
            </a:r>
          </a:p>
          <a:p>
            <a:pPr algn="r"/>
            <a:r>
              <a:rPr lang="ru-RU" dirty="0" smtClean="0"/>
              <a:t>МБОУ СОШ № 29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Погода может повториться с 1972 года: Максимальная – 34 </a:t>
            </a:r>
          </a:p>
          <a:p>
            <a:r>
              <a:rPr lang="ru-RU" dirty="0" smtClean="0"/>
              <a:t>1973,1974 – 30 </a:t>
            </a:r>
            <a:r>
              <a:rPr lang="en-US" dirty="0" smtClean="0"/>
              <a:t>*</a:t>
            </a:r>
            <a:endParaRPr lang="ru-RU" dirty="0" smtClean="0"/>
          </a:p>
          <a:p>
            <a:r>
              <a:rPr lang="ru-RU" dirty="0" smtClean="0"/>
              <a:t>Далее 2 года снижение – 27 – 28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22531" name="Object 3"/>
          <p:cNvGraphicFramePr>
            <a:graphicFrameLocks/>
          </p:cNvGraphicFramePr>
          <p:nvPr/>
        </p:nvGraphicFramePr>
        <p:xfrm>
          <a:off x="5148064" y="692696"/>
          <a:ext cx="3736975" cy="5911850"/>
        </p:xfrm>
        <a:graphic>
          <a:graphicData uri="http://schemas.openxmlformats.org/presentationml/2006/ole">
            <p:oleObj spid="_x0000_s22531" name="Диаграмма" r:id="rId3" imgW="2619422" imgH="4200436" progId="Excel.Sheet.8">
              <p:embed/>
            </p:oleObj>
          </a:graphicData>
        </a:graphic>
      </p:graphicFrame>
      <p:sp>
        <p:nvSpPr>
          <p:cNvPr id="8" name="Овал 7"/>
          <p:cNvSpPr/>
          <p:nvPr/>
        </p:nvSpPr>
        <p:spPr>
          <a:xfrm>
            <a:off x="5724128" y="19888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3691136" cy="4525963"/>
          </a:xfrm>
        </p:spPr>
        <p:txBody>
          <a:bodyPr/>
          <a:lstStyle/>
          <a:p>
            <a:r>
              <a:rPr lang="ru-RU" dirty="0" smtClean="0"/>
              <a:t>2010 год – 36 </a:t>
            </a:r>
          </a:p>
          <a:p>
            <a:r>
              <a:rPr lang="ru-RU" dirty="0" smtClean="0"/>
              <a:t>20</a:t>
            </a:r>
            <a:r>
              <a:rPr lang="en-US" dirty="0" smtClean="0"/>
              <a:t>11</a:t>
            </a:r>
            <a:r>
              <a:rPr lang="ru-RU" dirty="0" smtClean="0"/>
              <a:t>, 2012 – 30</a:t>
            </a:r>
            <a:r>
              <a:rPr lang="en-US" dirty="0" smtClean="0"/>
              <a:t>*</a:t>
            </a:r>
          </a:p>
          <a:p>
            <a:r>
              <a:rPr lang="en-US" dirty="0" smtClean="0"/>
              <a:t>2013 </a:t>
            </a:r>
            <a:r>
              <a:rPr lang="ru-RU" dirty="0" smtClean="0"/>
              <a:t>снижение </a:t>
            </a:r>
            <a:r>
              <a:rPr lang="en-US" dirty="0" smtClean="0"/>
              <a:t>– 29*</a:t>
            </a:r>
          </a:p>
          <a:p>
            <a:r>
              <a:rPr lang="ru-RU" dirty="0" smtClean="0"/>
              <a:t>Следовательно 2014 год – июль – 28-29 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Object 3"/>
          <p:cNvGraphicFramePr>
            <a:graphicFrameLocks/>
          </p:cNvGraphicFramePr>
          <p:nvPr/>
        </p:nvGraphicFramePr>
        <p:xfrm>
          <a:off x="4283968" y="600075"/>
          <a:ext cx="4809232" cy="620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578" name="Object 2"/>
          <p:cNvGraphicFramePr>
            <a:graphicFrameLocks/>
          </p:cNvGraphicFramePr>
          <p:nvPr/>
        </p:nvGraphicFramePr>
        <p:xfrm>
          <a:off x="251520" y="1052736"/>
          <a:ext cx="3736975" cy="5805264"/>
        </p:xfrm>
        <a:graphic>
          <a:graphicData uri="http://schemas.openxmlformats.org/presentationml/2006/ole">
            <p:oleObj spid="_x0000_s24578" name="Диаграмма" r:id="rId3" imgW="2619422" imgH="4200436" progId="Excel.Sheet.8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/>
          </p:cNvGraphicFramePr>
          <p:nvPr/>
        </p:nvGraphicFramePr>
        <p:xfrm>
          <a:off x="4211960" y="980728"/>
          <a:ext cx="45365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установлении погоды летом есть </a:t>
            </a:r>
            <a:r>
              <a:rPr lang="ru-RU" dirty="0" smtClean="0"/>
              <a:t>закономерность</a:t>
            </a:r>
            <a:endParaRPr lang="en-US" dirty="0" smtClean="0"/>
          </a:p>
          <a:p>
            <a:r>
              <a:rPr lang="ru-RU" u="sng" dirty="0" smtClean="0"/>
              <a:t>Актуальность:</a:t>
            </a:r>
            <a:endParaRPr lang="en-US" u="sng" dirty="0" smtClean="0"/>
          </a:p>
          <a:p>
            <a:r>
              <a:rPr lang="ru-RU" dirty="0" smtClean="0"/>
              <a:t>Если закономерность в установлении жаркой погоды летом подтверждается, то мы можем просчитать, каким будет следующее лето и принять необходимые меры.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Доказать, что в установлении летней погоды есть закономерность</a:t>
            </a:r>
          </a:p>
          <a:p>
            <a:r>
              <a:rPr lang="ru-RU" sz="3600" b="1" dirty="0" smtClean="0"/>
              <a:t>Задачи</a:t>
            </a:r>
          </a:p>
          <a:p>
            <a:r>
              <a:rPr lang="ru-RU" dirty="0" smtClean="0"/>
              <a:t>Проанализировать погоду летом за последние 50 лет</a:t>
            </a:r>
          </a:p>
          <a:p>
            <a:r>
              <a:rPr lang="ru-RU" dirty="0" smtClean="0"/>
              <a:t>Составить диаграммы</a:t>
            </a:r>
          </a:p>
          <a:p>
            <a:r>
              <a:rPr lang="ru-RU" dirty="0" smtClean="0"/>
              <a:t>Вычислить, какая погода летом 2014 нас ждет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Нами была проанализирована погода за последние 50 лет – с 1963 по 2013</a:t>
            </a:r>
          </a:p>
          <a:p>
            <a:r>
              <a:rPr lang="ru-RU" dirty="0" smtClean="0"/>
              <a:t>Самый жаркий месяц в году – июль</a:t>
            </a:r>
          </a:p>
          <a:p>
            <a:r>
              <a:rPr lang="ru-RU" dirty="0" smtClean="0"/>
              <a:t>Самая высокая температура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/>
          </p:cNvGraphicFramePr>
          <p:nvPr/>
        </p:nvGraphicFramePr>
        <p:xfrm>
          <a:off x="0" y="620689"/>
          <a:ext cx="9144000" cy="6237312"/>
        </p:xfrm>
        <a:graphic>
          <a:graphicData uri="http://schemas.openxmlformats.org/presentationml/2006/ole">
            <p:oleObj spid="_x0000_s2049" name="Диаграмма" r:id="rId3" imgW="6410358" imgH="4181541" progId="Excel.Sheet.8">
              <p:embed/>
            </p:oleObj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4008" y="2132856"/>
            <a:ext cx="14401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/>
          </p:cNvGraphicFramePr>
          <p:nvPr/>
        </p:nvGraphicFramePr>
        <p:xfrm>
          <a:off x="0" y="404664"/>
          <a:ext cx="9144000" cy="6453336"/>
        </p:xfrm>
        <a:graphic>
          <a:graphicData uri="http://schemas.openxmlformats.org/presentationml/2006/ole">
            <p:oleObj spid="_x0000_s1025" name="Диаграмма" r:id="rId3" imgW="6467366" imgH="3200333" progId="Excel.Sheet.8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2132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36296" y="2204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/>
          </p:cNvGraphicFramePr>
          <p:nvPr/>
        </p:nvGraphicFramePr>
        <p:xfrm>
          <a:off x="0" y="548681"/>
          <a:ext cx="9144000" cy="6309320"/>
        </p:xfrm>
        <a:graphic>
          <a:graphicData uri="http://schemas.openxmlformats.org/presentationml/2006/ole">
            <p:oleObj spid="_x0000_s21505" name="Диаграмма" r:id="rId3" imgW="6314983" imgH="3210050" progId="Excel.Sheet.8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16216" y="206084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Закономерность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587680" cy="5472608"/>
          </a:xfrm>
        </p:spPr>
        <p:txBody>
          <a:bodyPr/>
          <a:lstStyle/>
          <a:p>
            <a:r>
              <a:rPr lang="ru-RU" dirty="0" smtClean="0"/>
              <a:t>Погода в течение этих 50 лет менялась по следующей схеме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55576" y="2204864"/>
          <a:ext cx="68160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5652120" y="4005064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03848" y="4077072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видно из диаграммы, летняя температура с каждым годом все повышается. </a:t>
            </a:r>
          </a:p>
          <a:p>
            <a:r>
              <a:rPr lang="ru-RU" dirty="0" smtClean="0"/>
              <a:t>Каждый раз увеличивается количество лет с высокой температурой</a:t>
            </a:r>
          </a:p>
          <a:p>
            <a:r>
              <a:rPr lang="ru-RU" dirty="0" smtClean="0"/>
              <a:t>Можно определить закономерность: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40F5E70BBD62B4F8A4010A15BCD8D0D" ma:contentTypeVersion="49" ma:contentTypeDescription="Создание документа." ma:contentTypeScope="" ma:versionID="98df15ead3c69b14a21f9a68a926635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AWJJH2MPE6E2-346582758-25</_dlc_DocId>
    <_dlc_DocIdUrl xmlns="4a252ca3-5a62-4c1c-90a6-29f4710e47f8">
      <Url>http://xn--44-6kcadhwnl3cfdx.xn--p1ai/Kostroma_EDU/kos-sch-29/29-old/_layouts/15/DocIdRedir.aspx?ID=AWJJH2MPE6E2-346582758-25</Url>
      <Description>AWJJH2MPE6E2-346582758-25</Description>
    </_dlc_DocIdUrl>
  </documentManagement>
</p:properties>
</file>

<file path=customXml/itemProps1.xml><?xml version="1.0" encoding="utf-8"?>
<ds:datastoreItem xmlns:ds="http://schemas.openxmlformats.org/officeDocument/2006/customXml" ds:itemID="{56E8FBD0-A388-4BBE-B2E2-14D1AF346F74}"/>
</file>

<file path=customXml/itemProps2.xml><?xml version="1.0" encoding="utf-8"?>
<ds:datastoreItem xmlns:ds="http://schemas.openxmlformats.org/officeDocument/2006/customXml" ds:itemID="{873CE5B4-0DAA-4061-8931-F4BFB415C741}"/>
</file>

<file path=customXml/itemProps3.xml><?xml version="1.0" encoding="utf-8"?>
<ds:datastoreItem xmlns:ds="http://schemas.openxmlformats.org/officeDocument/2006/customXml" ds:itemID="{4E85E1F7-4F7B-445B-98D6-802DB5831377}"/>
</file>

<file path=customXml/itemProps4.xml><?xml version="1.0" encoding="utf-8"?>
<ds:datastoreItem xmlns:ds="http://schemas.openxmlformats.org/officeDocument/2006/customXml" ds:itemID="{92A383C0-75C1-4A44-8941-1D4001FD60A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186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Трек</vt:lpstr>
      <vt:lpstr>Диаграмма</vt:lpstr>
      <vt:lpstr>Жаркое лето</vt:lpstr>
      <vt:lpstr>Гипотеза</vt:lpstr>
      <vt:lpstr>Цель проекта</vt:lpstr>
      <vt:lpstr>Исследование</vt:lpstr>
      <vt:lpstr>Слайд 5</vt:lpstr>
      <vt:lpstr>Слайд 6</vt:lpstr>
      <vt:lpstr>Слайд 7</vt:lpstr>
      <vt:lpstr>Закономерность</vt:lpstr>
      <vt:lpstr>Выводы</vt:lpstr>
      <vt:lpstr>Выводы</vt:lpstr>
      <vt:lpstr>Выводы </vt:lpstr>
      <vt:lpstr>Выводы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Жаркое лето</dc:title>
  <dc:creator>Евгений</dc:creator>
  <cp:lastModifiedBy>Евгений</cp:lastModifiedBy>
  <cp:revision>7</cp:revision>
  <dcterms:created xsi:type="dcterms:W3CDTF">2014-02-19T08:09:32Z</dcterms:created>
  <dcterms:modified xsi:type="dcterms:W3CDTF">2014-02-22T17:54:37Z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0x010100640F5E70BBD62B4F8A4010A15BCD8D0D</vt:lpwstr>
  </property>
  <property fmtid="{D5CDD505-2E9C-101B-9397-08002B2CF9AE}" pid="3" name="_dlc_DocIdItemGuid">
    <vt:lpwstr>727418a7-96eb-42df-b28e-359f049b67e2</vt:lpwstr>
  </property>
</Properties>
</file>