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2" r:id="rId4"/>
    <p:sldId id="273" r:id="rId5"/>
    <p:sldId id="274" r:id="rId6"/>
    <p:sldId id="276" r:id="rId7"/>
    <p:sldId id="275" r:id="rId8"/>
    <p:sldId id="257" r:id="rId9"/>
    <p:sldId id="258" r:id="rId10"/>
    <p:sldId id="278" r:id="rId11"/>
    <p:sldId id="265" r:id="rId12"/>
    <p:sldId id="266" r:id="rId13"/>
    <p:sldId id="277" r:id="rId14"/>
    <p:sldId id="259" r:id="rId15"/>
    <p:sldId id="260" r:id="rId16"/>
    <p:sldId id="261" r:id="rId17"/>
    <p:sldId id="262" r:id="rId18"/>
    <p:sldId id="279" r:id="rId19"/>
    <p:sldId id="263" r:id="rId20"/>
    <p:sldId id="264" r:id="rId21"/>
    <p:sldId id="280" r:id="rId22"/>
    <p:sldId id="267" r:id="rId23"/>
    <p:sldId id="268" r:id="rId24"/>
    <p:sldId id="281" r:id="rId25"/>
    <p:sldId id="269" r:id="rId26"/>
    <p:sldId id="270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FC7DF51-20B1-4413-9EE0-C372B93D15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2A7E84-DB6E-45CD-BA8F-785F93C6E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FC3BDC-1058-4370-AC2F-284CE70EEE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1650" y="246063"/>
            <a:ext cx="1827213" cy="6965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6063"/>
            <a:ext cx="5329237" cy="6965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AD365C-210B-4880-B154-AA9F0ABA64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6063"/>
            <a:ext cx="7308850" cy="11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8225" cy="538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0638" y="1827213"/>
            <a:ext cx="3578225" cy="538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8E255BA0-A3B6-4FF8-87A8-721442BDE6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6063"/>
            <a:ext cx="7308850" cy="11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8225" cy="538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0638" y="1827213"/>
            <a:ext cx="3578225" cy="538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8512D9BB-D468-4990-AC59-65F3FAD26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6063"/>
            <a:ext cx="7308850" cy="11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08850" cy="538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A73DBFE5-2791-40F6-8741-5B7086007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6063"/>
            <a:ext cx="7308850" cy="11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28838" cy="452438"/>
          </a:xfrm>
        </p:spPr>
        <p:txBody>
          <a:bodyPr/>
          <a:lstStyle>
            <a:lvl1pPr>
              <a:defRPr/>
            </a:lvl1pPr>
          </a:lstStyle>
          <a:p>
            <a:fld id="{D7B15684-878E-4068-BF0D-29AEADE023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2D08EF-F6A3-478C-921C-11F0DCB71F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234DFF-AB58-49B2-8946-83AA5DCDAF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2CD0A0-564B-442F-BEA7-1033BCFF5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8225" cy="538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0638" y="1827213"/>
            <a:ext cx="3578225" cy="538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C29942-D067-4DCA-BA91-756CE6A96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491894-F621-44B1-850E-9634CAE173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4F5414-6633-4CB7-9610-16932CF11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A80745-5729-4318-BBDB-E553BD17D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A10341-91AA-4AE1-8510-6A2081DF6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2E7F2E-5FA4-4F65-AA18-2DB80CA79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F5AFBB-5D25-46B4-89E5-634B7D885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977EFD-04D7-4F68-B955-2BD29D093B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1650" y="246063"/>
            <a:ext cx="1827213" cy="6965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6063"/>
            <a:ext cx="5329237" cy="6965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98BCB1-7723-413A-9271-52353CF69A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C2447A-F4A8-4B87-8AA1-D6B78F432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8225" cy="538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0638" y="1827213"/>
            <a:ext cx="3578225" cy="538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A66121-3A5C-42E5-83D3-6962863635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50BE9B-12E4-49FF-B6AA-4B68372D8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CEA29C-2851-4C59-BE65-794DF0C22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808E4A-6C72-41BA-ADB1-4214533CC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81CD8B-6839-41AC-8B2A-E43F869C73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B229A9-D186-482B-8AB4-61B390C331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-3238500" y="0"/>
            <a:ext cx="11923713" cy="3808413"/>
            <a:chOff x="-2040" y="0"/>
            <a:chExt cx="7511" cy="2399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50296 w 64000"/>
                <a:gd name="T19" fmla="*/ -26244 h 64000"/>
                <a:gd name="T20" fmla="*/ 50296 w 64000"/>
                <a:gd name="T21" fmla="*/ 26244 h 6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64000" h="64000">
                  <a:moveTo>
                    <a:pt x="-15240" y="5746"/>
                  </a:moveTo>
                  <a:cubicBezTo>
                    <a:pt x="-6654" y="11730"/>
                    <a:pt x="-1536" y="21534"/>
                    <a:pt x="-1536" y="32000"/>
                  </a:cubicBezTo>
                  <a:cubicBezTo>
                    <a:pt x="-1536" y="-23071"/>
                    <a:pt x="-6654" y="-13267"/>
                    <a:pt x="-15240" y="-7283"/>
                  </a:cubicBezTo>
                  <a:cubicBezTo>
                    <a:pt x="-15240" y="-7283"/>
                    <a:pt x="-15240" y="-7283"/>
                    <a:pt x="-15241" y="-7283"/>
                  </a:cubicBezTo>
                  <a:lnTo>
                    <a:pt x="-15240" y="-7282"/>
                  </a:lnTo>
                  <a:lnTo>
                    <a:pt x="-15240" y="5746"/>
                  </a:lnTo>
                  <a:lnTo>
                    <a:pt x="-15241" y="5746"/>
                  </a:lnTo>
                  <a:cubicBezTo>
                    <a:pt x="-15240" y="5746"/>
                    <a:pt x="-15240" y="5746"/>
                    <a:pt x="-15240" y="5746"/>
                  </a:cubicBez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50077 w 64000"/>
                <a:gd name="T19" fmla="*/ -26412 h 64000"/>
                <a:gd name="T20" fmla="*/ 50077 w 64000"/>
                <a:gd name="T21" fmla="*/ 26412 h 6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64000" h="64000">
                  <a:moveTo>
                    <a:pt x="-15459" y="5595"/>
                  </a:moveTo>
                  <a:cubicBezTo>
                    <a:pt x="-6746" y="11560"/>
                    <a:pt x="-1536" y="21440"/>
                    <a:pt x="-1536" y="32000"/>
                  </a:cubicBezTo>
                  <a:cubicBezTo>
                    <a:pt x="-1536" y="-22977"/>
                    <a:pt x="-6746" y="-13097"/>
                    <a:pt x="-15459" y="-7132"/>
                  </a:cubicBezTo>
                  <a:cubicBezTo>
                    <a:pt x="-15459" y="-7132"/>
                    <a:pt x="-15459" y="-7132"/>
                    <a:pt x="-15460" y="-7132"/>
                  </a:cubicBezTo>
                  <a:lnTo>
                    <a:pt x="-15459" y="-7131"/>
                  </a:lnTo>
                  <a:lnTo>
                    <a:pt x="-15459" y="5595"/>
                  </a:lnTo>
                  <a:lnTo>
                    <a:pt x="-15460" y="5595"/>
                  </a:lnTo>
                  <a:cubicBezTo>
                    <a:pt x="-15459" y="5595"/>
                    <a:pt x="-15459" y="5595"/>
                    <a:pt x="-15459" y="5595"/>
                  </a:cubicBez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864" y="960"/>
              <a:ext cx="460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6063"/>
            <a:ext cx="73088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08850" cy="538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ACEB316-92A5-4531-B805-03396370F8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-3222625" y="304800"/>
            <a:ext cx="11907838" cy="4722813"/>
            <a:chOff x="-2030" y="192"/>
            <a:chExt cx="7501" cy="2975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auto">
            <a:xfrm>
              <a:off x="912" y="1584"/>
              <a:ext cx="45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44083 w 64000"/>
                <a:gd name="T19" fmla="*/ -29639 h 64000"/>
                <a:gd name="T20" fmla="*/ 44083 w 64000"/>
                <a:gd name="T21" fmla="*/ 29639 h 6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64000" h="64000">
                  <a:moveTo>
                    <a:pt x="-21453" y="2368"/>
                  </a:moveTo>
                  <a:cubicBezTo>
                    <a:pt x="-9409" y="7280"/>
                    <a:pt x="-1536" y="18993"/>
                    <a:pt x="-1536" y="32000"/>
                  </a:cubicBezTo>
                  <a:cubicBezTo>
                    <a:pt x="-1536" y="-20530"/>
                    <a:pt x="-9409" y="-8817"/>
                    <a:pt x="-21453" y="-3905"/>
                  </a:cubicBezTo>
                  <a:cubicBezTo>
                    <a:pt x="-21454" y="-3905"/>
                    <a:pt x="-21454" y="-3905"/>
                    <a:pt x="-21454" y="-3905"/>
                  </a:cubicBezTo>
                  <a:lnTo>
                    <a:pt x="-21453" y="-3904"/>
                  </a:lnTo>
                  <a:lnTo>
                    <a:pt x="-21453" y="2368"/>
                  </a:lnTo>
                  <a:lnTo>
                    <a:pt x="-21454" y="2368"/>
                  </a:lnTo>
                  <a:cubicBezTo>
                    <a:pt x="-21454" y="2368"/>
                    <a:pt x="-21454" y="2368"/>
                    <a:pt x="-21453" y="2368"/>
                  </a:cubicBezTo>
                  <a:close/>
                </a:path>
              </a:pathLst>
            </a:custGeom>
            <a:solidFill>
              <a:srgbClr val="99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50994 w 64000"/>
                <a:gd name="T19" fmla="*/ -25761 h 64000"/>
                <a:gd name="T20" fmla="*/ 50994 w 64000"/>
                <a:gd name="T21" fmla="*/ 25761 h 6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64000" h="64000">
                  <a:moveTo>
                    <a:pt x="-14542" y="6246"/>
                  </a:moveTo>
                  <a:cubicBezTo>
                    <a:pt x="-6364" y="12279"/>
                    <a:pt x="-1536" y="21837"/>
                    <a:pt x="-1536" y="32000"/>
                  </a:cubicBezTo>
                  <a:cubicBezTo>
                    <a:pt x="-1536" y="-23374"/>
                    <a:pt x="-6364" y="-13816"/>
                    <a:pt x="-14542" y="-7783"/>
                  </a:cubicBezTo>
                  <a:cubicBezTo>
                    <a:pt x="-14543" y="-7783"/>
                    <a:pt x="-14543" y="-7783"/>
                    <a:pt x="-14543" y="-7783"/>
                  </a:cubicBezTo>
                  <a:lnTo>
                    <a:pt x="-14542" y="-7782"/>
                  </a:lnTo>
                  <a:lnTo>
                    <a:pt x="-14542" y="6246"/>
                  </a:lnTo>
                  <a:lnTo>
                    <a:pt x="-14543" y="6246"/>
                  </a:lnTo>
                  <a:cubicBezTo>
                    <a:pt x="-14543" y="6246"/>
                    <a:pt x="-14543" y="6246"/>
                    <a:pt x="-14542" y="6246"/>
                  </a:cubicBezTo>
                  <a:close/>
                </a:path>
              </a:pathLst>
            </a:custGeom>
            <a:solidFill>
              <a:srgbClr val="0066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6063"/>
            <a:ext cx="73088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08850" cy="538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DA5D732-BE1B-4389-AAB6-EEDEB6243F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5" Type="http://schemas.openxmlformats.org/officeDocument/2006/relationships/slide" Target="slide23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47775" y="179388"/>
            <a:ext cx="7572375" cy="216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C50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«Животный мир»</a:t>
            </a:r>
            <a:r>
              <a:rPr lang="ru-RU" sz="5400" i="1">
                <a:solidFill>
                  <a:srgbClr val="C50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3038" y="3427413"/>
            <a:ext cx="7239000" cy="257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ts val="7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smtClean="0">
                <a:solidFill>
                  <a:srgbClr val="333300"/>
                </a:solidFill>
              </a:rPr>
              <a:t>Выполнила:</a:t>
            </a:r>
            <a:endParaRPr lang="ru-RU" sz="2800" i="1" dirty="0">
              <a:solidFill>
                <a:srgbClr val="333300"/>
              </a:solidFill>
            </a:endParaRPr>
          </a:p>
          <a:p>
            <a:pPr algn="r">
              <a:spcBef>
                <a:spcPts val="7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rgbClr val="333300"/>
                </a:solidFill>
              </a:rPr>
              <a:t>Ученица 5 А класса</a:t>
            </a:r>
          </a:p>
          <a:p>
            <a:pPr algn="r">
              <a:spcBef>
                <a:spcPts val="7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rgbClr val="333300"/>
                </a:solidFill>
              </a:rPr>
              <a:t>МОУ «СОШ №29» </a:t>
            </a:r>
          </a:p>
          <a:p>
            <a:pPr algn="r">
              <a:spcBef>
                <a:spcPts val="7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err="1">
                <a:solidFill>
                  <a:srgbClr val="333300"/>
                </a:solidFill>
              </a:rPr>
              <a:t>Крицина</a:t>
            </a:r>
            <a:r>
              <a:rPr lang="ru-RU" sz="2800" i="1" dirty="0">
                <a:solidFill>
                  <a:srgbClr val="333300"/>
                </a:solidFill>
              </a:rPr>
              <a:t> Елизавета </a:t>
            </a:r>
          </a:p>
          <a:p>
            <a:pPr algn="r">
              <a:spcBef>
                <a:spcPts val="700"/>
              </a:spcBef>
              <a:buClrTx/>
              <a:buSzPct val="7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i="1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0450" y="360363"/>
            <a:ext cx="2339975" cy="90011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B847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Фенёк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19250"/>
            <a:ext cx="6228184" cy="5322888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● </a:t>
            </a:r>
            <a:r>
              <a:rPr lang="ru-RU" sz="1600" dirty="0" err="1"/>
              <a:t>Фенёк</a:t>
            </a:r>
            <a:r>
              <a:rPr lang="ru-RU" sz="1600" dirty="0"/>
              <a:t> - миниатюрная лисица своеобразной внешности, которая живёт в пустынях Северной Африки. 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● </a:t>
            </a:r>
            <a:r>
              <a:rPr lang="ru-RU" sz="1600" dirty="0" err="1"/>
              <a:t>Фенек</a:t>
            </a:r>
            <a:r>
              <a:rPr lang="ru-RU" sz="1600" dirty="0"/>
              <a:t>- самый маленький представитель семейства псовых, по размерам он меньше домашней кошки. Высота в холке 18—22 см, длина тела — 30—40 см, хвоста — до 30 см, весит он до 1,5 кг. Уши </a:t>
            </a:r>
            <a:r>
              <a:rPr lang="ru-RU" sz="1600" dirty="0" err="1"/>
              <a:t>фенека</a:t>
            </a:r>
            <a:r>
              <a:rPr lang="ru-RU" sz="1600" dirty="0"/>
              <a:t> — самые большие среди хищников по отношению к величине головы; они достигают 15 см в длину.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● </a:t>
            </a:r>
            <a:r>
              <a:rPr lang="ru-RU" sz="1600" dirty="0" err="1"/>
              <a:t>Фенек</a:t>
            </a:r>
            <a:r>
              <a:rPr lang="ru-RU" sz="1600" dirty="0"/>
              <a:t> населяет песчаные пустыни, где предпочитает держаться около зарослей травы и негустого кустарника, которые предоставляют ему укрытие и пищу. Живёт он в норах с большим количеством тайных ходов, которые выкапывает сам; ведёт ночной образ жизни.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5517232"/>
            <a:ext cx="9144000" cy="1309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Они живут семейными группами. Группы обычно состоят из одной семейной пары и, возможно, нескольких старших детей. Иногда несколько семей селятся вместе, в одном логове. Они очень «разговорчивы»: лают, скулят, ворчат и воют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244" y="1800225"/>
            <a:ext cx="2688293" cy="3284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7596336" y="836712"/>
            <a:ext cx="936104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-119063"/>
            <a:ext cx="7310437" cy="1555751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B847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Питание и интересные факты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11960" y="1633538"/>
            <a:ext cx="4987603" cy="3091606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● </a:t>
            </a:r>
            <a:r>
              <a:rPr lang="ru-RU" sz="1600" dirty="0" err="1" smtClean="0"/>
              <a:t>Фенек</a:t>
            </a:r>
            <a:r>
              <a:rPr lang="ru-RU" sz="1600" dirty="0" smtClean="0"/>
              <a:t> всеяден </a:t>
            </a:r>
            <a:r>
              <a:rPr lang="ru-RU" sz="1600" dirty="0"/>
              <a:t>и большую часть кормов выкапывает из песка и земли. Охотиться предпочитает в одиночку, как и все лисы. Питается </a:t>
            </a:r>
            <a:r>
              <a:rPr lang="ru-RU" sz="1600" dirty="0" err="1"/>
              <a:t>фенек</a:t>
            </a:r>
            <a:r>
              <a:rPr lang="ru-RU" sz="1600" dirty="0"/>
              <a:t> мелкими позвоночными, яйцами, насекомыми , падалью, корнями растений и плодами. Огромные уши позволяют ему улавливать самый лёгкий шорох, производимый его жертвами. Может подолгу обходиться без воды, получая жидкость из мяса, ягод и листьев. Делает запасы пищи.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1657350"/>
            <a:ext cx="3888556" cy="2720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88" y="4653136"/>
            <a:ext cx="9142412" cy="182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</a:t>
            </a:r>
            <a:r>
              <a:rPr lang="ru-RU" sz="1600" dirty="0" err="1">
                <a:solidFill>
                  <a:srgbClr val="000000"/>
                </a:solidFill>
              </a:rPr>
              <a:t>Фенек</a:t>
            </a:r>
            <a:r>
              <a:rPr lang="ru-RU" sz="1600" dirty="0">
                <a:solidFill>
                  <a:srgbClr val="000000"/>
                </a:solidFill>
              </a:rPr>
              <a:t> обнаруживает большое проворство и живость, умение высоко и далеко прыгать — до 70 см вверх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 ●У него прекрасно развиты обоняние, слух и хорошее ночное зрение.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●Некоторые люди держат </a:t>
            </a:r>
            <a:r>
              <a:rPr lang="ru-RU" sz="1600" dirty="0" err="1">
                <a:solidFill>
                  <a:srgbClr val="000000"/>
                </a:solidFill>
              </a:rPr>
              <a:t>фенеков</a:t>
            </a:r>
            <a:r>
              <a:rPr lang="ru-RU" sz="1600" dirty="0">
                <a:solidFill>
                  <a:srgbClr val="000000"/>
                </a:solidFill>
              </a:rPr>
              <a:t> в качестве домашних животных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</a:t>
            </a:r>
            <a:r>
              <a:rPr lang="ru-RU" sz="1600" dirty="0" err="1">
                <a:solidFill>
                  <a:srgbClr val="000000"/>
                </a:solidFill>
              </a:rPr>
              <a:t>Фенек</a:t>
            </a:r>
            <a:r>
              <a:rPr lang="ru-RU" sz="1600" dirty="0">
                <a:solidFill>
                  <a:srgbClr val="000000"/>
                </a:solidFill>
              </a:rPr>
              <a:t> — символ экологии Туниса. Фигуры этого зверька в </a:t>
            </a:r>
            <a:r>
              <a:rPr lang="ru-RU" sz="1600" dirty="0" err="1">
                <a:solidFill>
                  <a:srgbClr val="000000"/>
                </a:solidFill>
              </a:rPr>
              <a:t>бело-голубом</a:t>
            </a:r>
            <a:r>
              <a:rPr lang="ru-RU" sz="1600" dirty="0">
                <a:solidFill>
                  <a:srgbClr val="000000"/>
                </a:solidFill>
              </a:rPr>
              <a:t> костюме повсеместно встречаются почти в каждом городе этой страны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7668344" y="908720"/>
            <a:ext cx="864096" cy="5040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Южная Америка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 bwMode="auto">
          <a:xfrm>
            <a:off x="7020272" y="5661248"/>
            <a:ext cx="1440160" cy="7920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255588"/>
            <a:ext cx="4140200" cy="825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Шиншилла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19250"/>
            <a:ext cx="4500563" cy="5327650"/>
          </a:xfrm>
          <a:ln/>
        </p:spPr>
        <p:txBody>
          <a:bodyPr/>
          <a:lstStyle/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 Шиншиллы  — род грызунов семейства шиншилловых.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●Естественное место обитания — пустынное высокогорье Анд в Чили, Перу, Боливии и Аргентине.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 На данный момент шиншиллы занесены в Красную книгу Международного союза охраны природы и природных ресурсов. Длиннохвостые шиншиллы разводятся на мех на фермах во многих странах, а также  распространены в качестве домашних животных. 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 Голова шиншиллы крупная,округлой формы, шея короткая. Длина тела составляет 22 — 38 см, хвост имеет длину 10 — 17 см и покрыт жёсткими волосками.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1800225"/>
            <a:ext cx="4138612" cy="485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 bwMode="auto">
          <a:xfrm>
            <a:off x="7596336" y="836712"/>
            <a:ext cx="936104" cy="64807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000"/>
            <a:ext cx="9144000" cy="1312863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Шиншилла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800225"/>
            <a:ext cx="4319588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19250"/>
            <a:ext cx="4859338" cy="4910138"/>
          </a:xfrm>
          <a:ln/>
        </p:spPr>
        <p:txBody>
          <a:bodyPr/>
          <a:lstStyle/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 Шиншиллы прекрасно приспособлены к жизни в горах. В качестве убежищ используются расщелины скал и пустоты под камнями, в случае их отсутствия зверьки выкапывают нору. 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 По некоторым данным, продолжительность жизни может достигать 20 лет. Шиншиллы ведут колониальный образ жизни; пищей им служат различные травянистые растения, в основном, злаковые, бобовые, а также мхи, лишайники, кактусы, кустарники, кора деревьев, а из животной пищи — насекомые.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16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5411788"/>
            <a:ext cx="9323388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8138">
              <a:spcBef>
                <a:spcPts val="725"/>
              </a:spcBef>
              <a:buClrTx/>
              <a:buSzPct val="70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>
                <a:solidFill>
                  <a:srgbClr val="000000"/>
                </a:solidFill>
              </a:rPr>
              <a:t>● Шиншиллы приспособлены к ночной жизни. Скелет шиншиллы способен сжиматься,что позволяет животным проникать в узкие щели в скалах.  Сильные задние конечности вдвое длиннее передних и позволяют совершать высокие прыжки.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7668344" y="764704"/>
            <a:ext cx="720080" cy="54868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09875" y="360363"/>
            <a:ext cx="3849688" cy="90011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Анаконда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08425" y="1646238"/>
            <a:ext cx="5400675" cy="5422900"/>
          </a:xfrm>
          <a:ln/>
        </p:spPr>
        <p:txBody>
          <a:bodyPr/>
          <a:lstStyle/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 dirty="0"/>
              <a:t>● Анаконда - крупнейшая по массе из современных змей. Её масса достигает почти 100 кг при длине 5,2 метра. Анаконда не ядовита.</a:t>
            </a:r>
          </a:p>
          <a:p>
            <a:pPr marL="339725" indent="-338138">
              <a:buClr>
                <a:srgbClr val="006666"/>
              </a:buClr>
              <a:buSzPct val="70000"/>
              <a:buFont typeface="Wingdings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 dirty="0"/>
              <a:t>● Основная окраска тела анаконды — серовато-зелёная с двумя рядами больших бурых пятен округлой или продолговатой формы, чередующихся в шахматном порядке. По бокам тела идёт ряд желтых пятен меньшего размера, окружённых чёрными кольцами. Такая окраска эффективно скрывает змею, когда она затаивается в тихой воде, покрытой бурыми листьями и пучками водорослей.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 dirty="0"/>
              <a:t> 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1400" dirty="0"/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000" dirty="0"/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000" dirty="0"/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79613"/>
            <a:ext cx="3779837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5219700"/>
            <a:ext cx="9178925" cy="149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9725" indent="-338138">
              <a:spcBef>
                <a:spcPts val="725"/>
              </a:spcBef>
              <a:buClrTx/>
              <a:buSzPct val="70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Анаконда населяет всю тропическую часть Южной Америки к востоку от Анд.</a:t>
            </a:r>
          </a:p>
          <a:p>
            <a:pPr marL="339725" indent="-338138">
              <a:spcBef>
                <a:spcPts val="725"/>
              </a:spcBef>
              <a:buClrTx/>
              <a:buSzPct val="70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Максимальный срок жизни анаконды в террариуме — 28 лет, но обычно в неволе эти змеи живут 5—6 лет.</a:t>
            </a:r>
          </a:p>
          <a:p>
            <a:pPr marL="339725" indent="-338138">
              <a:spcBef>
                <a:spcPts val="725"/>
              </a:spcBef>
              <a:buClrTx/>
              <a:buSzPct val="70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Из-за труднодоступности мест обитания анаконды учёным трудно оценить её численность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7380312" y="620688"/>
            <a:ext cx="1008112" cy="64807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85925" y="360363"/>
            <a:ext cx="7313613" cy="7239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 жизни Анаконды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755775"/>
            <a:ext cx="4319588" cy="292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19250"/>
            <a:ext cx="4679950" cy="5238750"/>
          </a:xfrm>
          <a:ln/>
        </p:spPr>
        <p:txBody>
          <a:bodyPr/>
          <a:lstStyle/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 Анаконда ведёт почти полностью водный образ жизни. Она держится в тихих заводях, старицах и озерках бассейна Амазонки и Ориноко.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600"/>
              <a:t>● В таких водоёмах змея подстерегает добычу. Она никогда не отползает далеко от воды, хотя нередко вылезает на берег и греется на солнце, забираясь иногда на нижние ветви деревьев. Анаконда прекрасно плавает и ныряет и может подолгу оставаться под водой. 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16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859338"/>
            <a:ext cx="2700337" cy="194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976563" y="4878388"/>
            <a:ext cx="6022975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8138">
              <a:spcBef>
                <a:spcPts val="725"/>
              </a:spcBef>
              <a:buClrTx/>
              <a:buSzPct val="70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600">
                <a:solidFill>
                  <a:srgbClr val="000000"/>
                </a:solidFill>
              </a:rPr>
              <a:t>● При пересыхании водоёма анаконда переползает в другой или спускается ниже по течению реки. В засушливый период, который бывает в некоторых местах обитания анаконды, змея зарывается впадает в оцепенение, в котором остаётся до возобновления дождей.</a:t>
            </a: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 bwMode="auto">
          <a:xfrm>
            <a:off x="7884368" y="620688"/>
            <a:ext cx="864096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 bwMode="auto">
          <a:xfrm>
            <a:off x="6876256" y="5589240"/>
            <a:ext cx="1008112" cy="5040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9225" y="0"/>
            <a:ext cx="1800225" cy="1285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4B1F6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Ёж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76788" y="1616075"/>
            <a:ext cx="4500562" cy="3397101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● Ёж- млекопитающее семейства  ежовых. Широко распространён в Европе, Малой Азии, Западной Сибири, северо-западе Казахстана, Амурской </a:t>
            </a:r>
            <a:r>
              <a:rPr lang="ru-RU" sz="1600" dirty="0" smtClean="0"/>
              <a:t>области</a:t>
            </a:r>
            <a:endParaRPr lang="ru-RU" sz="1600" dirty="0"/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● Ёж небольших размеров. Длина его тела составляет 20—30 см,  масса тела — 700—800 г. Уши относительно небольшие. Иглы у  ежа короткие, не более 3 см. У взрослых ежей обычно 5—6 тысяч игл, у более молодых особей около 3 тысяч.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/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46238"/>
            <a:ext cx="4624387" cy="339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5067301"/>
            <a:ext cx="9180513" cy="12420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39725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600" dirty="0">
              <a:solidFill>
                <a:srgbClr val="000000"/>
              </a:solidFill>
            </a:endParaRPr>
          </a:p>
          <a:p>
            <a:pPr marL="342900" indent="-339725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Ежи довольно быстрые животные. Они способны бегать со скоростью до 3 м/с</a:t>
            </a:r>
            <a:r>
              <a:rPr lang="ru-RU" sz="1600" dirty="0" smtClean="0">
                <a:solidFill>
                  <a:srgbClr val="000000"/>
                </a:solidFill>
              </a:rPr>
              <a:t>., хорошо </a:t>
            </a:r>
            <a:r>
              <a:rPr lang="ru-RU" sz="1600" dirty="0">
                <a:solidFill>
                  <a:srgbClr val="000000"/>
                </a:solidFill>
              </a:rPr>
              <a:t>умеют плавать и прыгать. Как у многих ночных животных, у ежа плохо развито зрение, зато они обладают острым обонянием и слухом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6876256" y="620688"/>
            <a:ext cx="1008112" cy="72008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70013" y="-115888"/>
            <a:ext cx="7312025" cy="155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4B1F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Питание и интересные факты о ежах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619250"/>
            <a:ext cx="5759450" cy="353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000000"/>
                </a:solidFill>
              </a:rPr>
              <a:t> ● Ёж — это всеядное животное. Основу его питания составляют взрослые насекомые, гусеницы, слизни, иногда дождевые черви. В естественных условиях жертвами ежа становятся оцепеневшие рептилии и амфибии. Из растений может поедать ягоды и фрукты. Обычно ежи лакомятся яйцами или птенцами любых мелких птиц, гнездящихся на земле.</a:t>
            </a:r>
          </a:p>
          <a:p>
            <a:pPr marL="342900" indent="-339725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000000"/>
                </a:solidFill>
              </a:rPr>
              <a:t>● Исследования питания обыкновенного ежа показывают, что иногда в неволе он может съесть гадюку.Такое возможно т.к. ежи малой </a:t>
            </a:r>
          </a:p>
          <a:p>
            <a:pPr marL="342900" indent="-339725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600">
              <a:solidFill>
                <a:srgbClr val="000000"/>
              </a:solidFill>
            </a:endParaRPr>
          </a:p>
          <a:p>
            <a:pPr marL="342900" indent="-339725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646238"/>
            <a:ext cx="3240088" cy="249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13" y="4500563"/>
            <a:ext cx="2879725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60700" y="4500563"/>
            <a:ext cx="3060700" cy="228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000000"/>
                </a:solidFill>
              </a:rPr>
              <a:t>● Иногда ежи накалывают на иглы даже недокуренные сигареты. Функция этого поведения до сих пор не ясна. Предположительно — это средство борьбы с паразитами.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00675" y="4140200"/>
            <a:ext cx="395922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just">
              <a:spcBef>
                <a:spcPts val="7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000000"/>
                </a:solidFill>
              </a:rPr>
              <a:t>восприимчивости к змеиному яду.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500563"/>
            <a:ext cx="2936875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 bwMode="auto">
          <a:xfrm>
            <a:off x="7596336" y="836712"/>
            <a:ext cx="1008112" cy="64807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2636912"/>
            <a:ext cx="7308850" cy="3744416"/>
          </a:xfrm>
        </p:spPr>
        <p:txBody>
          <a:bodyPr/>
          <a:lstStyle/>
          <a:p>
            <a:r>
              <a:rPr lang="ru-RU" dirty="0" smtClean="0"/>
              <a:t>В мире обитает множество животных. Каждая страна имеет своего яркого представителя фауны. Наша задача познакомиться с различными видами животных в разных странах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 bwMode="auto">
          <a:xfrm>
            <a:off x="6732240" y="5589240"/>
            <a:ext cx="864096" cy="64807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182563"/>
            <a:ext cx="3240088" cy="8985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Коала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3188" y="1619250"/>
            <a:ext cx="4576762" cy="519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● Коала обитает в прибрежных районах на востоке и юге Австралии, на территории от Аделаиды до южной части полуострова Кейп-Йорк, а также на острове Кенгуру, куда они были завезены в начале XX века. Также они распространены в регионах с достаточным количеством влаги для поддержки подходящих коалам лесов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●  Это древнее семейство сумчатых, родственное вомбатам, достигало наибольшего многообразия в олигоцене, 34—24 млн лет назад, когда, судя по ископаемым останкам, насчитывалось не менее 18 видов сумчатых медведей.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800225"/>
            <a:ext cx="4381500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5835650"/>
            <a:ext cx="91440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● Примерно в течение полувека коалу находили только в пределах Нового Южного Уэльса. В 1855 году натуралист Уильям Бландовски встретил его в штате Виктория, а в 1923 году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7020272" y="548680"/>
            <a:ext cx="1152128" cy="7920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152400"/>
            <a:ext cx="7310437" cy="12858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 жизни и питание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44651"/>
            <a:ext cx="3314080" cy="2526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619250"/>
            <a:ext cx="5219700" cy="523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Медлительность коалы связана с особенностями его питания. Он приспособился питаться почти исключительно побегами и листьями эвкалипта, которые волокнисты и содержат мало белка, зато содержат много фенольных и </a:t>
            </a:r>
            <a:r>
              <a:rPr lang="ru-RU" sz="1600" dirty="0" err="1">
                <a:solidFill>
                  <a:srgbClr val="000000"/>
                </a:solidFill>
              </a:rPr>
              <a:t>терпеновых</a:t>
            </a:r>
            <a:r>
              <a:rPr lang="ru-RU" sz="1600" dirty="0">
                <a:solidFill>
                  <a:srgbClr val="000000"/>
                </a:solidFill>
              </a:rPr>
              <a:t> соединений, ядовитых для большинства животных. Кроме того, молодые побеги, особенно ближе к осени, содержат синильную кислоту.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03687" y="4221088"/>
            <a:ext cx="5040313" cy="2281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Скорость обмена веществ в организме коалы почти в два раза меньше, чем у большинства млекопитающих — это помогает ему компенсировать низкую питательность диеты. В день коале требуется от 0,5 до 1,1 кг листьев, которые он тщательно измельчает и пережевывает, накапливая получившуюся массу в защёчных мешках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59225"/>
            <a:ext cx="3779837" cy="274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 bwMode="auto">
          <a:xfrm>
            <a:off x="7164288" y="188640"/>
            <a:ext cx="936104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 bwMode="auto">
          <a:xfrm>
            <a:off x="6516216" y="5445224"/>
            <a:ext cx="1224136" cy="79208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42888"/>
            <a:ext cx="7310437" cy="1195387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Енотовидная собака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853" y="1619251"/>
            <a:ext cx="4111322" cy="2529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619250"/>
            <a:ext cx="3600450" cy="319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Енотовидная собака - хищное всеядное млекопитающее семейства псовых (собачьих).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Енотовидная собака — животное величиной с малую собаку. Длина тела 65—80 см, хвоста 15—25 см; масса — 4—10 кг. Тело коренастое, длинное. Ноги короткие.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4576763"/>
            <a:ext cx="8999538" cy="2281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По окраске морды этот хищник действительно похож на енота-полоскуна. Мех у него тёмно-бурый, снизу более светлый; длинный и густой, но грубый. По спине идёт тёмная </a:t>
            </a:r>
            <a:r>
              <a:rPr lang="ru-RU" sz="1600" dirty="0" smtClean="0">
                <a:solidFill>
                  <a:srgbClr val="000000"/>
                </a:solidFill>
              </a:rPr>
              <a:t>полоса</a:t>
            </a:r>
            <a:endParaRPr lang="ru-RU" sz="1600" dirty="0">
              <a:solidFill>
                <a:srgbClr val="000000"/>
              </a:solidFill>
            </a:endParaRPr>
          </a:p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Естественная местность обитания енотовидной собаки — лесные и горнолесные области Северо-Восточного Индокитая, Китая, Японии и Корейского полуострова. В России она первоначально водилась только в Уссурийском крае и в южной части Амурской области.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6804248" y="188640"/>
            <a:ext cx="1080120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-119063"/>
            <a:ext cx="7310437" cy="1555751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Питание и размножение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19250"/>
            <a:ext cx="4860032" cy="3600450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/>
              <a:t>● Енотовидная собака всеядна. Питается животной и растительной пищей: летом — мышевидными грызунами, птицами и их яйцами, лягушками, жуками, осенью — зерном овса, ягодами, опавшими плодами и т. д. Не брезгует падалью, снулой рыбой и пищевыми отбросами. К зиме енотовидные собаки откармливаются, так что их масса увеличивается на 2 кг и  более, и залегают в спячку 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454" y="1619250"/>
            <a:ext cx="3966083" cy="2745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4293096"/>
            <a:ext cx="9145588" cy="234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●Енотовидная собака — единственный представитель семейства псовых, залегающий на зиму в спячку. Сон продолжается с декабря-января по февраль-март; в оттепели он прерывается. Настоящей зимней спячки у енотовидных собак нет, но интенсивность обмена веществ у них снижается примерно на 25%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● Живут енотовидные собаки парами. Беременность длится около 60 дней. Рождаются  6—8 щенят, максимум — до 14—16.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 ●  Длительность жизни — 3—4 года в природе и 11 лет в неволе.</a:t>
            </a:r>
          </a:p>
          <a:p>
            <a:pPr marL="342900" indent="-341313">
              <a:spcBef>
                <a:spcPts val="725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 bwMode="auto">
          <a:xfrm>
            <a:off x="7380312" y="404664"/>
            <a:ext cx="1008112" cy="72008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2708919"/>
            <a:ext cx="7308850" cy="3816425"/>
          </a:xfrm>
        </p:spPr>
        <p:txBody>
          <a:bodyPr/>
          <a:lstStyle/>
          <a:p>
            <a:r>
              <a:rPr lang="ru-RU" dirty="0" smtClean="0"/>
              <a:t>Составить географическую карту с яркими представителями фауны.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2708920"/>
            <a:ext cx="7308850" cy="3816424"/>
          </a:xfrm>
        </p:spPr>
        <p:txBody>
          <a:bodyPr/>
          <a:lstStyle/>
          <a:p>
            <a:r>
              <a:rPr lang="ru-RU" dirty="0" smtClean="0"/>
              <a:t>Познакомиться с видами животных разных стран</a:t>
            </a:r>
          </a:p>
          <a:p>
            <a:r>
              <a:rPr lang="ru-RU" dirty="0" smtClean="0"/>
              <a:t>Определить представителей фауны</a:t>
            </a:r>
          </a:p>
          <a:p>
            <a:r>
              <a:rPr lang="ru-RU" dirty="0" smtClean="0"/>
              <a:t>Занести животных на географическую карту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16422" t="4624" r="14749" b="6934"/>
          <a:stretch>
            <a:fillRect/>
          </a:stretch>
        </p:blipFill>
        <p:spPr bwMode="auto">
          <a:xfrm>
            <a:off x="4716016" y="3429000"/>
            <a:ext cx="792088" cy="1357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501008"/>
            <a:ext cx="1103903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941168"/>
            <a:ext cx="1189563" cy="963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204864"/>
            <a:ext cx="899146" cy="109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1052736"/>
            <a:ext cx="1391726" cy="107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4005064"/>
            <a:ext cx="1162226" cy="885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84168" y="2420888"/>
            <a:ext cx="1412299" cy="869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 bwMode="auto">
          <a:xfrm>
            <a:off x="6732240" y="5733256"/>
            <a:ext cx="1296144" cy="72008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30488" y="360363"/>
            <a:ext cx="4749800" cy="825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95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Гепарды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1800225"/>
            <a:ext cx="3373437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6963" y="1800225"/>
            <a:ext cx="5543550" cy="5030788"/>
          </a:xfrm>
          <a:ln/>
        </p:spPr>
        <p:txBody>
          <a:bodyPr/>
          <a:lstStyle/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/>
              <a:t>● Гепард-хищное млекопитающее семейства кошачьих,самое быстрое животное.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/>
              <a:t>● Тело стройное с развитой мускулатурой .Окраска песочно-жёлтая,с мелкими чёрными пятнами по всему телу,по бокам морды-тонкие чёрные полосы. Масса взрослого гепарда-от 40 до 65 кг.,длина тела-от 115 до 140 см.,довольно массивный хвост имеет длину до 80 см.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/>
              <a:t>● Гепарды-дневные хищники. Они охотятся на некрупных копытных:газелей,телят гну , а также на зайцев. В погоне за жертвой развивает скорость до 110 км/ч. 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 bwMode="auto">
          <a:xfrm>
            <a:off x="7380312" y="692696"/>
            <a:ext cx="1080120" cy="69269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49513" y="65088"/>
            <a:ext cx="4030662" cy="11953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FF95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Потомство</a:t>
            </a:r>
            <a:endParaRPr lang="ru-RU" sz="4800" b="1" dirty="0">
              <a:solidFill>
                <a:srgbClr val="FF950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47825"/>
            <a:ext cx="3060700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0088" y="1800225"/>
            <a:ext cx="5940425" cy="4940300"/>
          </a:xfrm>
          <a:ln/>
        </p:spPr>
        <p:txBody>
          <a:bodyPr/>
          <a:lstStyle/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/>
              <a:t>● Беременность у гепардов длится 85-95 суток, на свет появляются от 2 до 6 котят. Котята остаются с матерью от 13 до 20 месяцев. В дикой природе гепарды живут в среднем до 20 лет, в зоопарках- значительно дольше.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/>
              <a:t>● Основная часть популяции гепардов находится в Африке. В Азии гепард почти полностью исчез, некоторые остались в центральной части Ирана. Раньше гепарды обитали в </a:t>
            </a:r>
            <a:r>
              <a:rPr lang="ru-RU" sz="1800" dirty="0" err="1"/>
              <a:t>Индии,Казахстане,Таджикистане,Туркменистане,Израиле</a:t>
            </a:r>
            <a:r>
              <a:rPr lang="ru-RU" sz="1800" dirty="0"/>
              <a:t>, большинстве арабских стран .</a:t>
            </a:r>
          </a:p>
          <a:p>
            <a:pPr marL="339725" indent="-338138">
              <a:buClrTx/>
              <a:buSzPct val="7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1800" dirty="0"/>
              <a:t>● По состоянию на 2007 год </a:t>
            </a:r>
            <a:r>
              <a:rPr lang="ru-RU" sz="1800" dirty="0" smtClean="0"/>
              <a:t>в </a:t>
            </a:r>
            <a:r>
              <a:rPr lang="ru-RU" sz="1800" dirty="0"/>
              <a:t>Африке сохранилось всего 4500 взрослых особей, причём наибольшее  кол-во в </a:t>
            </a:r>
            <a:r>
              <a:rPr lang="ru-RU" sz="1800" dirty="0" err="1"/>
              <a:t>Ботване-около</a:t>
            </a:r>
            <a:r>
              <a:rPr lang="ru-RU" sz="1800" dirty="0"/>
              <a:t> 1800.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4319588"/>
            <a:ext cx="3125788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 bwMode="auto">
          <a:xfrm>
            <a:off x="7812360" y="764704"/>
            <a:ext cx="720080" cy="47667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Африка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 bwMode="auto">
          <a:xfrm>
            <a:off x="6876256" y="5733256"/>
            <a:ext cx="1152128" cy="72008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  <a:ea typeface="SimSun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SimSun"/>
        <a:cs typeface=""/>
      </a:majorFont>
      <a:minorFont>
        <a:latin typeface="Verdan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SimSun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SimSun"/>
        <a:cs typeface=""/>
      </a:majorFont>
      <a:minorFont>
        <a:latin typeface="Verdan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SimSun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40F5E70BBD62B4F8A4010A15BCD8D0D" ma:contentTypeVersion="49" ma:contentTypeDescription="Создание документа." ma:contentTypeScope="" ma:versionID="98df15ead3c69b14a21f9a68a926635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AWJJH2MPE6E2-346582758-39</_dlc_DocId>
    <_dlc_DocIdUrl xmlns="4a252ca3-5a62-4c1c-90a6-29f4710e47f8">
      <Url>http://xn--44-6kcadhwnl3cfdx.xn--p1ai/Kostroma_EDU/kos-sch-29/29-old/_layouts/15/DocIdRedir.aspx?ID=AWJJH2MPE6E2-346582758-39</Url>
      <Description>AWJJH2MPE6E2-346582758-39</Description>
    </_dlc_DocIdUrl>
  </documentManagement>
</p:properties>
</file>

<file path=customXml/itemProps1.xml><?xml version="1.0" encoding="utf-8"?>
<ds:datastoreItem xmlns:ds="http://schemas.openxmlformats.org/officeDocument/2006/customXml" ds:itemID="{A1484FF5-6B95-4405-A45D-51EC455FD5BF}"/>
</file>

<file path=customXml/itemProps2.xml><?xml version="1.0" encoding="utf-8"?>
<ds:datastoreItem xmlns:ds="http://schemas.openxmlformats.org/officeDocument/2006/customXml" ds:itemID="{9D167423-C091-499B-90F6-92C6AB61EDA5}"/>
</file>

<file path=customXml/itemProps3.xml><?xml version="1.0" encoding="utf-8"?>
<ds:datastoreItem xmlns:ds="http://schemas.openxmlformats.org/officeDocument/2006/customXml" ds:itemID="{3401DCFB-759B-40EB-8C16-E567BC347A44}"/>
</file>

<file path=customXml/itemProps4.xml><?xml version="1.0" encoding="utf-8"?>
<ds:datastoreItem xmlns:ds="http://schemas.openxmlformats.org/officeDocument/2006/customXml" ds:itemID="{A7BB2629-63F9-40AB-80B7-A44CEBED6E7A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1719</Words>
  <Application>Microsoft Office PowerPoint</Application>
  <PresentationFormat>Экран (4:3)</PresentationFormat>
  <Paragraphs>93</Paragraphs>
  <Slides>25</Slides>
  <Notes>15</Notes>
  <HiddenSlides>20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Оформление по умолчанию</vt:lpstr>
      <vt:lpstr>Оформление по умолчанию</vt:lpstr>
      <vt:lpstr>Слайд 1</vt:lpstr>
      <vt:lpstr>Актуальность </vt:lpstr>
      <vt:lpstr>Цель</vt:lpstr>
      <vt:lpstr>Задачи:</vt:lpstr>
      <vt:lpstr>Слайд 5</vt:lpstr>
      <vt:lpstr>Африка</vt:lpstr>
      <vt:lpstr>Гепарды</vt:lpstr>
      <vt:lpstr>Потомство</vt:lpstr>
      <vt:lpstr>Северная Африка</vt:lpstr>
      <vt:lpstr>Фенёк</vt:lpstr>
      <vt:lpstr>Питание и интересные факты</vt:lpstr>
      <vt:lpstr>Южная Америка</vt:lpstr>
      <vt:lpstr>Шиншилла</vt:lpstr>
      <vt:lpstr>Шиншилла</vt:lpstr>
      <vt:lpstr>Анаконда</vt:lpstr>
      <vt:lpstr>Образ жизни Анаконды</vt:lpstr>
      <vt:lpstr>Россия</vt:lpstr>
      <vt:lpstr>Ёж</vt:lpstr>
      <vt:lpstr>Слайд 19</vt:lpstr>
      <vt:lpstr>Австралия</vt:lpstr>
      <vt:lpstr>Коала</vt:lpstr>
      <vt:lpstr>Образ жизни и питание</vt:lpstr>
      <vt:lpstr>Азия</vt:lpstr>
      <vt:lpstr>Енотовидная собака</vt:lpstr>
      <vt:lpstr>Питание и размножение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6</cp:revision>
  <cp:lastPrinted>1601-01-01T00:00:00Z</cp:lastPrinted>
  <dcterms:created xsi:type="dcterms:W3CDTF">2014-04-06T16:23:24Z</dcterms:created>
  <dcterms:modified xsi:type="dcterms:W3CDTF">2014-05-09T19:13:56Z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0x010100640F5E70BBD62B4F8A4010A15BCD8D0D</vt:lpwstr>
  </property>
  <property fmtid="{D5CDD505-2E9C-101B-9397-08002B2CF9AE}" pid="3" name="_dlc_DocIdItemGuid">
    <vt:lpwstr>d749d807-4648-424f-b463-b60dd845a40a</vt:lpwstr>
  </property>
</Properties>
</file>