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33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E826B-71CD-4C27-AD04-8FDE189D4046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B043D-5BDF-437B-8F68-A7451EF532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B043D-5BDF-437B-8F68-A7451EF5322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s://us.123rf.com/450wm/keviz/keviz1803/keviz180300214/97048015-teamwork-handshake-hands-icon.jpg?ver=6"/>
          <p:cNvPicPr>
            <a:picLocks noChangeAspect="1" noChangeArrowheads="1"/>
          </p:cNvPicPr>
          <p:nvPr/>
        </p:nvPicPr>
        <p:blipFill>
          <a:blip r:embed="rId3" cstate="print"/>
          <a:srcRect l="14131" t="15120" r="12579" b="14321"/>
          <a:stretch>
            <a:fillRect/>
          </a:stretch>
        </p:blipFill>
        <p:spPr bwMode="auto">
          <a:xfrm>
            <a:off x="6516216" y="1556792"/>
            <a:ext cx="2240627" cy="226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016" y="332656"/>
            <a:ext cx="2987824" cy="36004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это работает?</a:t>
            </a:r>
            <a:br>
              <a:rPr lang="ru-RU" sz="2400" b="1" dirty="0" smtClean="0">
                <a:ln w="10541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n w="10541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6216" y="260648"/>
            <a:ext cx="2376264" cy="1584176"/>
          </a:xfrm>
        </p:spPr>
        <p:txBody>
          <a:bodyPr>
            <a:prstTxWarp prst="textCanUp">
              <a:avLst>
                <a:gd name="adj" fmla="val 100000"/>
              </a:avLst>
            </a:prstTxWarp>
            <a:normAutofit fontScale="77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Школьная служба </a:t>
            </a:r>
            <a:r>
              <a:rPr lang="ru-RU" sz="2800" b="1" cap="all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примирения</a:t>
            </a:r>
          </a:p>
          <a:p>
            <a:r>
              <a:rPr lang="ru-RU" sz="31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«Согласие»</a:t>
            </a:r>
            <a:endParaRPr lang="ru-RU" sz="3100" b="1" cap="all" dirty="0" smtClean="0">
              <a:ln w="0"/>
              <a:solidFill>
                <a:schemeClr val="accent5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9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13184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5617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87824" y="0"/>
            <a:ext cx="33843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 ШСП: 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 «Средняя общеобразовательная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школа № 18»   г. Кострома,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Кабинет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3.9</a:t>
            </a:r>
          </a:p>
          <a:p>
            <a:pPr algn="ctr"/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Тел.  8 (906)-523-38-55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840" y="3645024"/>
            <a:ext cx="302433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работы ШСП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«Согласие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Добровольность участия сторон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Информированность сторон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Нейтральность ведущего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Равноправие сторон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600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Конфиденциальность</a:t>
            </a:r>
          </a:p>
          <a:p>
            <a:pPr marL="342900" indent="-342900" algn="just">
              <a:buAutoNum type="arabicPeriod"/>
            </a:pPr>
            <a:r>
              <a:rPr lang="ru-RU" sz="1600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Ответственность сторон и ведущего</a:t>
            </a:r>
            <a:endParaRPr lang="ru-RU" sz="1600" dirty="0" smtClean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1412776"/>
            <a:ext cx="331236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Куратор ШСП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учитель химии </a:t>
            </a:r>
          </a:p>
          <a:p>
            <a:pPr algn="ctr"/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Петрова Александра Сергеевна</a:t>
            </a:r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0" name="Picture 12" descr="https://img.depo.ua/original/Aug2018/4259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2636912"/>
            <a:ext cx="1387952" cy="104400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6228184" y="3749457"/>
            <a:ext cx="29158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«Как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ты научишься зеркально смотреть на конфликтную ситуацию – не погружаясь в неё по уши, как мы все это делаем, а созерцая со стороны – то поверь, она непременно разрешится с минимальными потерями для тебя! Надо всего лишь поставить себя на место другого человека и представить: а что бы ты сам сделал или захотел сделать в данном случае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?»</a:t>
            </a:r>
          </a:p>
          <a:p>
            <a:pPr algn="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Чеповой В.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48680"/>
            <a:ext cx="3059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rabicPeriod"/>
            </a:pP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Восстановительная программа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процесс, в рамках которого участники с помощью беспристрастной третьей стороны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(куратора ШСП)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разрешают конфликт.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Куратор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создает условия для восстановления способности людей понимать друг друга и договариваться о приемлемых для них вариантах разрешения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проблем.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ходе восстановительной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стороны,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имеют возможность освободиться от негативных состояний и обрести ресурс для совместного поиска выхода из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ситуации</a:t>
            </a:r>
          </a:p>
          <a:p>
            <a:pPr marL="228600" indent="-228600" algn="just">
              <a:buAutoNum type="arabicPeriod"/>
            </a:pPr>
            <a:endParaRPr lang="ru-RU" sz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rabicPeriod"/>
            </a:pPr>
            <a:r>
              <a:rPr lang="ru-RU" sz="12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Профилактические круги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 это программы, работающие с групповыми конфликтами, ситуации изгоев в классе,  для поддержки пострадавших и пр.  В ходе нее участники обсуждают свои ценности и ищут вместе пути выхода из сложившейся ситуации.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2" name="Picture 14" descr="https://st2.depositphotos.com/3643473/5961/i/950/depositphotos_59610731-stock-photo-human-characters-sitting-on-chair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869160"/>
            <a:ext cx="2354023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athschool6.edu.minskregion.by/gallery/133/133521-bud.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5517232"/>
            <a:ext cx="1734940" cy="1080000"/>
          </a:xfrm>
          <a:prstGeom prst="rect">
            <a:avLst/>
          </a:prstGeom>
          <a:noFill/>
        </p:spPr>
      </p:pic>
      <p:pic>
        <p:nvPicPr>
          <p:cNvPr id="1048" name="Picture 24" descr="https://dynamic-cdn.tinystep.in/image/admin-panel-image-9623d899-ee0b-4f1b-a9ca-0d50fcecfec0-1510044303717.jpeg"/>
          <p:cNvPicPr>
            <a:picLocks noChangeAspect="1" noChangeArrowheads="1"/>
          </p:cNvPicPr>
          <p:nvPr/>
        </p:nvPicPr>
        <p:blipFill>
          <a:blip r:embed="rId3" cstate="print"/>
          <a:srcRect r="14019" b="-11"/>
          <a:stretch>
            <a:fillRect/>
          </a:stretch>
        </p:blipFill>
        <p:spPr bwMode="auto">
          <a:xfrm>
            <a:off x="0" y="4797152"/>
            <a:ext cx="1547664" cy="1800200"/>
          </a:xfrm>
          <a:prstGeom prst="rect">
            <a:avLst/>
          </a:prstGeom>
          <a:noFill/>
        </p:spPr>
      </p:pic>
      <p:pic>
        <p:nvPicPr>
          <p:cNvPr id="1040" name="Picture 16" descr="https://i.pinimg.com/736x/ac/9d/2a/ac9d2a05c172a992d6bfa785162e820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4149080"/>
            <a:ext cx="820043" cy="540000"/>
          </a:xfrm>
          <a:prstGeom prst="rect">
            <a:avLst/>
          </a:prstGeom>
          <a:noFill/>
        </p:spPr>
      </p:pic>
      <p:pic>
        <p:nvPicPr>
          <p:cNvPr id="1032" name="Picture 8" descr="http://sch4.luninec.edu.by/en/sm.aspx?guid=2468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980728"/>
            <a:ext cx="1404000" cy="935064"/>
          </a:xfrm>
          <a:prstGeom prst="rect">
            <a:avLst/>
          </a:prstGeom>
          <a:noFill/>
        </p:spPr>
      </p:pic>
      <p:pic>
        <p:nvPicPr>
          <p:cNvPr id="1026" name="Picture 2" descr="http://clipart-library.com/img/182674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04664"/>
            <a:ext cx="1333240" cy="792000"/>
          </a:xfrm>
          <a:prstGeom prst="rect">
            <a:avLst/>
          </a:prstGeom>
          <a:noFill/>
        </p:spPr>
      </p:pic>
      <p:pic>
        <p:nvPicPr>
          <p:cNvPr id="1028" name="Picture 4" descr="http://4.bp.blogspot.com/-lBm9zfxNHBw/VejyX1ih5hI/AAAAAAAAACU/Mir12vtTuHA/s1600/social-exclusion-Haley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8" y="332656"/>
            <a:ext cx="1487046" cy="9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://xn--80aabfdbpwxwcgdbe6ahikj6g.xn--p1ai/wp-content/uploads/2018/08/2-52-1024x74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7666" y="908720"/>
            <a:ext cx="1339607" cy="972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9512" y="1124744"/>
            <a:ext cx="1224136" cy="64633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Что делать?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832" y="1124744"/>
            <a:ext cx="1224136" cy="646331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Как быть?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656" y="260648"/>
            <a:ext cx="1512168" cy="58477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Куда обратиться?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38" name="Picture 14" descr="https://pbs.twimg.com/media/DcTQXHcWkAE9aiL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47664" y="3429000"/>
            <a:ext cx="1592313" cy="9000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39552" y="292494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8000">
                  <a:solidFill>
                    <a:schemeClr val="accent4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ШКОЛЬНАЯ СЛУЖБА ПРИМИРЕНИЯ</a:t>
            </a:r>
            <a:endParaRPr lang="ru-RU" b="1" dirty="0">
              <a:ln w="18000">
                <a:solidFill>
                  <a:schemeClr val="accent4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1979712" y="2276872"/>
            <a:ext cx="720080" cy="288032"/>
          </a:xfrm>
          <a:prstGeom prst="rightArrow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олния 18"/>
          <p:cNvSpPr/>
          <p:nvPr/>
        </p:nvSpPr>
        <p:spPr>
          <a:xfrm rot="2985064">
            <a:off x="42583" y="181057"/>
            <a:ext cx="382378" cy="306955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Скругленная соединительная линия 22"/>
          <p:cNvCxnSpPr/>
          <p:nvPr/>
        </p:nvCxnSpPr>
        <p:spPr>
          <a:xfrm>
            <a:off x="1043608" y="2060848"/>
            <a:ext cx="1008112" cy="648072"/>
          </a:xfrm>
          <a:prstGeom prst="curvedConnector3">
            <a:avLst>
              <a:gd name="adj1" fmla="val 50000"/>
            </a:avLst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кругленная соединительная линия 23"/>
          <p:cNvCxnSpPr/>
          <p:nvPr/>
        </p:nvCxnSpPr>
        <p:spPr>
          <a:xfrm rot="10800000" flipV="1">
            <a:off x="2555776" y="2060848"/>
            <a:ext cx="936104" cy="648072"/>
          </a:xfrm>
          <a:prstGeom prst="curvedConnector3">
            <a:avLst>
              <a:gd name="adj1" fmla="val 50000"/>
            </a:avLst>
          </a:prstGeom>
          <a:ln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Минус 28"/>
          <p:cNvSpPr/>
          <p:nvPr/>
        </p:nvSpPr>
        <p:spPr>
          <a:xfrm rot="19106557">
            <a:off x="2951996" y="4166316"/>
            <a:ext cx="1595644" cy="63235"/>
          </a:xfrm>
          <a:prstGeom prst="mathMinus">
            <a:avLst/>
          </a:prstGeom>
          <a:solidFill>
            <a:srgbClr val="AC3312"/>
          </a:solidFill>
          <a:ln>
            <a:solidFill>
              <a:srgbClr val="AC3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0" name="Минус 29"/>
          <p:cNvSpPr/>
          <p:nvPr/>
        </p:nvSpPr>
        <p:spPr>
          <a:xfrm rot="13549311">
            <a:off x="2917281" y="4184549"/>
            <a:ext cx="1523905" cy="45719"/>
          </a:xfrm>
          <a:prstGeom prst="mathMinus">
            <a:avLst/>
          </a:prstGeom>
          <a:solidFill>
            <a:srgbClr val="AC3312"/>
          </a:solidFill>
          <a:ln>
            <a:solidFill>
              <a:srgbClr val="AC3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42" name="Picture 18" descr="http://itd0.mycdn.me/image?id=871797533721&amp;t=20&amp;plc=WEB&amp;tkn=*vAjzELgLRGekC_mpTTnrD6kcPjE"/>
          <p:cNvPicPr>
            <a:picLocks noChangeAspect="1" noChangeArrowheads="1"/>
          </p:cNvPicPr>
          <p:nvPr/>
        </p:nvPicPr>
        <p:blipFill>
          <a:blip r:embed="rId10" cstate="print"/>
          <a:srcRect l="9072" t="4942" r="6257" b="6119"/>
          <a:stretch>
            <a:fillRect/>
          </a:stretch>
        </p:blipFill>
        <p:spPr bwMode="auto">
          <a:xfrm>
            <a:off x="899592" y="4077072"/>
            <a:ext cx="476000" cy="612000"/>
          </a:xfrm>
          <a:prstGeom prst="rect">
            <a:avLst/>
          </a:prstGeom>
          <a:noFill/>
        </p:spPr>
      </p:pic>
      <p:pic>
        <p:nvPicPr>
          <p:cNvPr id="1044" name="Picture 20" descr="http://media.lpgenerator.ru/images/153486/original-truboprovodnyie-gonki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3284984"/>
            <a:ext cx="828400" cy="1728000"/>
          </a:xfrm>
          <a:prstGeom prst="rect">
            <a:avLst/>
          </a:prstGeom>
          <a:noFill/>
        </p:spPr>
      </p:pic>
      <p:cxnSp>
        <p:nvCxnSpPr>
          <p:cNvPr id="34" name="Прямая со стрелкой 33"/>
          <p:cNvCxnSpPr/>
          <p:nvPr/>
        </p:nvCxnSpPr>
        <p:spPr>
          <a:xfrm flipH="1">
            <a:off x="1259632" y="4581128"/>
            <a:ext cx="504056" cy="36004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2339752" y="4581128"/>
            <a:ext cx="8384" cy="576064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843808" y="4581128"/>
            <a:ext cx="504056" cy="36004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4" descr="http://3.bp.blogspot.com/-WxB4wmJXkVU/Vq_53wiHb3I/AAAAAAAAGoo/RZdhOg9JoWc/s1600/teacher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75856" y="4941168"/>
            <a:ext cx="891001" cy="154800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5004048" y="5301208"/>
            <a:ext cx="3816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Обращайтесь в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Школьную службу примирения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«Согласие»</a:t>
            </a:r>
            <a:endParaRPr lang="ru-RU" sz="2800" b="1" dirty="0">
              <a:ln w="10541" cmpd="sng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20072" y="332656"/>
            <a:ext cx="3923928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вы поругались или подрались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у вас что-то украли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вас побили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вас обижают в классе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вас оскорбляют в социальных сетях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у вас плохие взаимоотношения с учителем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конфликт с родителями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pic>
        <p:nvPicPr>
          <p:cNvPr id="5" name="Picture 4" descr="https://www.yourmoney.com/wp-content/uploads/sites/3/oldimg/2221351-shutterstock-104081192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0192" y="4077072"/>
            <a:ext cx="1296000" cy="12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CC5C5DD13B9184F83C9A94CBE9DC574" ma:contentTypeVersion="49" ma:contentTypeDescription="Создание документа." ma:contentTypeScope="" ma:versionID="99b4eb951015de3325c5e2c7dc0dc2c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AWJJH2MPE6E2-691470095-1816</_dlc_DocId>
    <_dlc_DocIdUrl xmlns="4a252ca3-5a62-4c1c-90a6-29f4710e47f8">
      <Url>http://edu-sps.koiro.local/Kostroma_EDU/kos-sch-18/_layouts/15/DocIdRedir.aspx?ID=AWJJH2MPE6E2-691470095-1816</Url>
      <Description>AWJJH2MPE6E2-691470095-1816</Description>
    </_dlc_DocIdUrl>
  </documentManagement>
</p:properties>
</file>

<file path=customXml/itemProps1.xml><?xml version="1.0" encoding="utf-8"?>
<ds:datastoreItem xmlns:ds="http://schemas.openxmlformats.org/officeDocument/2006/customXml" ds:itemID="{46C60784-B17A-4DD0-92AA-AD1D2D4FF735}"/>
</file>

<file path=customXml/itemProps2.xml><?xml version="1.0" encoding="utf-8"?>
<ds:datastoreItem xmlns:ds="http://schemas.openxmlformats.org/officeDocument/2006/customXml" ds:itemID="{17833EC1-D5E0-4102-8AAD-554854617A90}"/>
</file>

<file path=customXml/itemProps3.xml><?xml version="1.0" encoding="utf-8"?>
<ds:datastoreItem xmlns:ds="http://schemas.openxmlformats.org/officeDocument/2006/customXml" ds:itemID="{9CF974B1-CAD2-4021-86ED-2684273C9DB0}"/>
</file>

<file path=customXml/itemProps4.xml><?xml version="1.0" encoding="utf-8"?>
<ds:datastoreItem xmlns:ds="http://schemas.openxmlformats.org/officeDocument/2006/customXml" ds:itemID="{46C4DE6E-6CEE-4894-8B7C-8EB2DA0E83AA}"/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231</Words>
  <Application>Microsoft Office PowerPoint</Application>
  <PresentationFormat>Экран (4:3)</PresentationFormat>
  <Paragraphs>42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Как это работает?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Dom</dc:creator>
  <cp:lastModifiedBy>Dom</cp:lastModifiedBy>
  <cp:revision>26</cp:revision>
  <dcterms:created xsi:type="dcterms:W3CDTF">2019-02-04T17:24:21Z</dcterms:created>
  <dcterms:modified xsi:type="dcterms:W3CDTF">2019-02-10T11:25:48Z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0x010100ACC5C5DD13B9184F83C9A94CBE9DC574</vt:lpwstr>
  </property>
  <property fmtid="{D5CDD505-2E9C-101B-9397-08002B2CF9AE}" pid="3" name="_dlc_DocIdItemGuid">
    <vt:lpwstr>034d789a-a5ac-4b99-9941-1c886686016b</vt:lpwstr>
  </property>
</Properties>
</file>