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0" r:id="rId2"/>
    <p:sldId id="257" r:id="rId3"/>
    <p:sldId id="261" r:id="rId4"/>
    <p:sldId id="259" r:id="rId5"/>
    <p:sldId id="263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DE80E-E5B4-42D3-957E-CABE50FA51A9}" type="doc">
      <dgm:prSet loTypeId="urn:microsoft.com/office/officeart/2005/8/layout/venn1" loCatId="relationship" qsTypeId="urn:microsoft.com/office/officeart/2005/8/quickstyle/simple1" qsCatId="simple" csTypeId="urn:microsoft.com/office/officeart/2005/8/colors/accent2_4" csCatId="accent2" phldr="1"/>
      <dgm:spPr/>
    </dgm:pt>
    <dgm:pt modelId="{31A6E908-0370-468C-9562-50B6C978F0E6}">
      <dgm:prSet phldrT="[Текст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ru-RU" sz="4400" b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Хочу</a:t>
          </a:r>
          <a:endParaRPr lang="ru-RU" sz="4400" b="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740788-4E58-4E19-A4E2-99C9E361D2F5}" type="parTrans" cxnId="{8F2B5D60-B215-4684-8D85-28EF2815C84E}">
      <dgm:prSet/>
      <dgm:spPr/>
      <dgm:t>
        <a:bodyPr/>
        <a:lstStyle/>
        <a:p>
          <a:endParaRPr lang="ru-RU"/>
        </a:p>
      </dgm:t>
    </dgm:pt>
    <dgm:pt modelId="{3E2F30CA-590F-4279-8E36-73DA2630BE88}" type="sibTrans" cxnId="{8F2B5D60-B215-4684-8D85-28EF2815C84E}">
      <dgm:prSet/>
      <dgm:spPr/>
      <dgm:t>
        <a:bodyPr/>
        <a:lstStyle/>
        <a:p>
          <a:endParaRPr lang="ru-RU"/>
        </a:p>
      </dgm:t>
    </dgm:pt>
    <dgm:pt modelId="{4CF9EB1C-D2D3-46A4-A8C4-1C92B312151A}">
      <dgm:prSet phldrT="[Текст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ru-RU" sz="4400" b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Надо</a:t>
          </a:r>
          <a:endParaRPr lang="ru-RU" sz="4400" b="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6FD3FF-6680-4FCF-B402-736B3F268BBE}" type="parTrans" cxnId="{681938A9-09D4-4E31-BDB9-E6780877CB14}">
      <dgm:prSet/>
      <dgm:spPr/>
      <dgm:t>
        <a:bodyPr/>
        <a:lstStyle/>
        <a:p>
          <a:endParaRPr lang="ru-RU"/>
        </a:p>
      </dgm:t>
    </dgm:pt>
    <dgm:pt modelId="{CE5D10A2-3F81-49D6-BA20-D418C9B9DB5A}" type="sibTrans" cxnId="{681938A9-09D4-4E31-BDB9-E6780877CB14}">
      <dgm:prSet/>
      <dgm:spPr/>
      <dgm:t>
        <a:bodyPr/>
        <a:lstStyle/>
        <a:p>
          <a:endParaRPr lang="ru-RU"/>
        </a:p>
      </dgm:t>
    </dgm:pt>
    <dgm:pt modelId="{BB128769-CCE1-4307-8F8B-6A89846CD952}">
      <dgm:prSet phldrT="[Текст]"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r>
            <a:rPr lang="ru-RU" sz="4400" b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Могу</a:t>
          </a:r>
          <a:endParaRPr lang="ru-RU" sz="4800" b="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98E0D9-69FB-40CB-94EF-6660C4A8D5C8}" type="parTrans" cxnId="{6A4B06FE-6D55-46A6-B9D5-668F2B41D1D1}">
      <dgm:prSet/>
      <dgm:spPr/>
      <dgm:t>
        <a:bodyPr/>
        <a:lstStyle/>
        <a:p>
          <a:endParaRPr lang="ru-RU"/>
        </a:p>
      </dgm:t>
    </dgm:pt>
    <dgm:pt modelId="{FA2FA805-FE29-4529-9A72-825CE34F5066}" type="sibTrans" cxnId="{6A4B06FE-6D55-46A6-B9D5-668F2B41D1D1}">
      <dgm:prSet/>
      <dgm:spPr/>
      <dgm:t>
        <a:bodyPr/>
        <a:lstStyle/>
        <a:p>
          <a:endParaRPr lang="ru-RU"/>
        </a:p>
      </dgm:t>
    </dgm:pt>
    <dgm:pt modelId="{7288213B-D124-45E9-AAEE-8D0056F690AF}" type="pres">
      <dgm:prSet presAssocID="{875DE80E-E5B4-42D3-957E-CABE50FA51A9}" presName="compositeShape" presStyleCnt="0">
        <dgm:presLayoutVars>
          <dgm:chMax val="7"/>
          <dgm:dir/>
          <dgm:resizeHandles val="exact"/>
        </dgm:presLayoutVars>
      </dgm:prSet>
      <dgm:spPr/>
    </dgm:pt>
    <dgm:pt modelId="{3FEA23EE-D92E-497D-8F12-826F9334DD87}" type="pres">
      <dgm:prSet presAssocID="{31A6E908-0370-468C-9562-50B6C978F0E6}" presName="circ1" presStyleLbl="vennNode1" presStyleIdx="0" presStyleCnt="3"/>
      <dgm:spPr/>
      <dgm:t>
        <a:bodyPr/>
        <a:lstStyle/>
        <a:p>
          <a:endParaRPr lang="ru-RU"/>
        </a:p>
      </dgm:t>
    </dgm:pt>
    <dgm:pt modelId="{EC467CA1-730D-45BE-BBB9-381B8833AE10}" type="pres">
      <dgm:prSet presAssocID="{31A6E908-0370-468C-9562-50B6C978F0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C0864-2834-4372-BF41-D45A0DEF719D}" type="pres">
      <dgm:prSet presAssocID="{4CF9EB1C-D2D3-46A4-A8C4-1C92B312151A}" presName="circ2" presStyleLbl="vennNode1" presStyleIdx="1" presStyleCnt="3"/>
      <dgm:spPr/>
      <dgm:t>
        <a:bodyPr/>
        <a:lstStyle/>
        <a:p>
          <a:endParaRPr lang="ru-RU"/>
        </a:p>
      </dgm:t>
    </dgm:pt>
    <dgm:pt modelId="{552E6A9F-2D31-49F2-B2B9-F4A47AA3EEA6}" type="pres">
      <dgm:prSet presAssocID="{4CF9EB1C-D2D3-46A4-A8C4-1C92B31215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3BBF8-1926-4122-AAC3-A203EEABFC0D}" type="pres">
      <dgm:prSet presAssocID="{BB128769-CCE1-4307-8F8B-6A89846CD952}" presName="circ3" presStyleLbl="vennNode1" presStyleIdx="2" presStyleCnt="3"/>
      <dgm:spPr/>
      <dgm:t>
        <a:bodyPr/>
        <a:lstStyle/>
        <a:p>
          <a:endParaRPr lang="ru-RU"/>
        </a:p>
      </dgm:t>
    </dgm:pt>
    <dgm:pt modelId="{16FBE6D7-F54A-4D2F-B13A-E52B36ADBD54}" type="pres">
      <dgm:prSet presAssocID="{BB128769-CCE1-4307-8F8B-6A89846CD9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6004E-CFE7-4CB4-94E6-856864B20B4C}" type="presOf" srcId="{BB128769-CCE1-4307-8F8B-6A89846CD952}" destId="{01F3BBF8-1926-4122-AAC3-A203EEABFC0D}" srcOrd="0" destOrd="0" presId="urn:microsoft.com/office/officeart/2005/8/layout/venn1"/>
    <dgm:cxn modelId="{35DF833A-397B-4796-9F5E-F70A674CE47D}" type="presOf" srcId="{BB128769-CCE1-4307-8F8B-6A89846CD952}" destId="{16FBE6D7-F54A-4D2F-B13A-E52B36ADBD54}" srcOrd="1" destOrd="0" presId="urn:microsoft.com/office/officeart/2005/8/layout/venn1"/>
    <dgm:cxn modelId="{908ABE54-50B0-4430-94C6-F599062421A8}" type="presOf" srcId="{4CF9EB1C-D2D3-46A4-A8C4-1C92B312151A}" destId="{F50C0864-2834-4372-BF41-D45A0DEF719D}" srcOrd="0" destOrd="0" presId="urn:microsoft.com/office/officeart/2005/8/layout/venn1"/>
    <dgm:cxn modelId="{681938A9-09D4-4E31-BDB9-E6780877CB14}" srcId="{875DE80E-E5B4-42D3-957E-CABE50FA51A9}" destId="{4CF9EB1C-D2D3-46A4-A8C4-1C92B312151A}" srcOrd="1" destOrd="0" parTransId="{DA6FD3FF-6680-4FCF-B402-736B3F268BBE}" sibTransId="{CE5D10A2-3F81-49D6-BA20-D418C9B9DB5A}"/>
    <dgm:cxn modelId="{8F2B5D60-B215-4684-8D85-28EF2815C84E}" srcId="{875DE80E-E5B4-42D3-957E-CABE50FA51A9}" destId="{31A6E908-0370-468C-9562-50B6C978F0E6}" srcOrd="0" destOrd="0" parTransId="{81740788-4E58-4E19-A4E2-99C9E361D2F5}" sibTransId="{3E2F30CA-590F-4279-8E36-73DA2630BE88}"/>
    <dgm:cxn modelId="{F53393AB-10F2-4A27-A89E-251829E8753A}" type="presOf" srcId="{31A6E908-0370-468C-9562-50B6C978F0E6}" destId="{EC467CA1-730D-45BE-BBB9-381B8833AE10}" srcOrd="1" destOrd="0" presId="urn:microsoft.com/office/officeart/2005/8/layout/venn1"/>
    <dgm:cxn modelId="{0D2501E6-2B5A-476C-A5C5-E3308C7E827D}" type="presOf" srcId="{31A6E908-0370-468C-9562-50B6C978F0E6}" destId="{3FEA23EE-D92E-497D-8F12-826F9334DD87}" srcOrd="0" destOrd="0" presId="urn:microsoft.com/office/officeart/2005/8/layout/venn1"/>
    <dgm:cxn modelId="{36D7CBA7-B2C8-4D39-8CC0-4B77B6D11744}" type="presOf" srcId="{875DE80E-E5B4-42D3-957E-CABE50FA51A9}" destId="{7288213B-D124-45E9-AAEE-8D0056F690AF}" srcOrd="0" destOrd="0" presId="urn:microsoft.com/office/officeart/2005/8/layout/venn1"/>
    <dgm:cxn modelId="{6A4B06FE-6D55-46A6-B9D5-668F2B41D1D1}" srcId="{875DE80E-E5B4-42D3-957E-CABE50FA51A9}" destId="{BB128769-CCE1-4307-8F8B-6A89846CD952}" srcOrd="2" destOrd="0" parTransId="{DB98E0D9-69FB-40CB-94EF-6660C4A8D5C8}" sibTransId="{FA2FA805-FE29-4529-9A72-825CE34F5066}"/>
    <dgm:cxn modelId="{7124F17B-F51B-4364-BDA8-B7D5326B26AC}" type="presOf" srcId="{4CF9EB1C-D2D3-46A4-A8C4-1C92B312151A}" destId="{552E6A9F-2D31-49F2-B2B9-F4A47AA3EEA6}" srcOrd="1" destOrd="0" presId="urn:microsoft.com/office/officeart/2005/8/layout/venn1"/>
    <dgm:cxn modelId="{3D65EEE8-34FC-4EC9-90F8-855D99485719}" type="presParOf" srcId="{7288213B-D124-45E9-AAEE-8D0056F690AF}" destId="{3FEA23EE-D92E-497D-8F12-826F9334DD87}" srcOrd="0" destOrd="0" presId="urn:microsoft.com/office/officeart/2005/8/layout/venn1"/>
    <dgm:cxn modelId="{55FB560C-2B29-403C-8C4A-C019BCF24D79}" type="presParOf" srcId="{7288213B-D124-45E9-AAEE-8D0056F690AF}" destId="{EC467CA1-730D-45BE-BBB9-381B8833AE10}" srcOrd="1" destOrd="0" presId="urn:microsoft.com/office/officeart/2005/8/layout/venn1"/>
    <dgm:cxn modelId="{1118451F-BC6F-4489-A1E2-1B209F9F963C}" type="presParOf" srcId="{7288213B-D124-45E9-AAEE-8D0056F690AF}" destId="{F50C0864-2834-4372-BF41-D45A0DEF719D}" srcOrd="2" destOrd="0" presId="urn:microsoft.com/office/officeart/2005/8/layout/venn1"/>
    <dgm:cxn modelId="{D38F77A8-E2D3-4D81-9A3D-AE214D1FD803}" type="presParOf" srcId="{7288213B-D124-45E9-AAEE-8D0056F690AF}" destId="{552E6A9F-2D31-49F2-B2B9-F4A47AA3EEA6}" srcOrd="3" destOrd="0" presId="urn:microsoft.com/office/officeart/2005/8/layout/venn1"/>
    <dgm:cxn modelId="{55A40A1D-E488-40E9-8614-81ABFC73921A}" type="presParOf" srcId="{7288213B-D124-45E9-AAEE-8D0056F690AF}" destId="{01F3BBF8-1926-4122-AAC3-A203EEABFC0D}" srcOrd="4" destOrd="0" presId="urn:microsoft.com/office/officeart/2005/8/layout/venn1"/>
    <dgm:cxn modelId="{7C767BB5-A36F-4273-B93D-CF6AC8C8506D}" type="presParOf" srcId="{7288213B-D124-45E9-AAEE-8D0056F690AF}" destId="{16FBE6D7-F54A-4D2F-B13A-E52B36ADBD5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A23EE-D92E-497D-8F12-826F9334DD87}">
      <dsp:nvSpPr>
        <dsp:cNvPr id="0" name=""/>
        <dsp:cNvSpPr/>
      </dsp:nvSpPr>
      <dsp:spPr>
        <a:xfrm>
          <a:off x="2243201" y="52365"/>
          <a:ext cx="2513536" cy="2513536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0" kern="12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Хочу</a:t>
          </a:r>
          <a:endParaRPr lang="ru-RU" sz="4400" b="0" kern="120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8339" y="492234"/>
        <a:ext cx="1843260" cy="1131091"/>
      </dsp:txXfrm>
    </dsp:sp>
    <dsp:sp modelId="{F50C0864-2834-4372-BF41-D45A0DEF719D}">
      <dsp:nvSpPr>
        <dsp:cNvPr id="0" name=""/>
        <dsp:cNvSpPr/>
      </dsp:nvSpPr>
      <dsp:spPr>
        <a:xfrm>
          <a:off x="3150169" y="1623325"/>
          <a:ext cx="2513536" cy="2513536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0" kern="12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Надо</a:t>
          </a:r>
          <a:endParaRPr lang="ru-RU" sz="4400" b="0" kern="120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8892" y="2272656"/>
        <a:ext cx="1508122" cy="1382445"/>
      </dsp:txXfrm>
    </dsp:sp>
    <dsp:sp modelId="{01F3BBF8-1926-4122-AAC3-A203EEABFC0D}">
      <dsp:nvSpPr>
        <dsp:cNvPr id="0" name=""/>
        <dsp:cNvSpPr/>
      </dsp:nvSpPr>
      <dsp:spPr>
        <a:xfrm>
          <a:off x="1336233" y="1623325"/>
          <a:ext cx="2513536" cy="2513536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0" kern="12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Могу</a:t>
          </a:r>
          <a:endParaRPr lang="ru-RU" sz="4800" b="0" kern="120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2925" y="2272656"/>
        <a:ext cx="1508122" cy="138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336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52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12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80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371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91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55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58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259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853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EC5676-C46D-42CC-BF1C-42251E53DBDE}" type="datetimeFigureOut">
              <a:rPr lang="ru-RU" smtClean="0"/>
              <a:t>20.12.2021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852494-40BC-4F60-AB63-159B92F71D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62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h.ru/rating?from=article_2557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6071191" y="850605"/>
            <a:ext cx="2573079" cy="13822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4237" y="2309895"/>
            <a:ext cx="8545929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143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Твоя Профориентация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3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cdn140.picsart.com/2807844540052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43" y="1481912"/>
            <a:ext cx="57531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nplus.com/files/resources/original/5cd82bf03dce116aac6ba27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5" y="-1535955"/>
            <a:ext cx="10181233" cy="50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534208"/>
              </p:ext>
            </p:extLst>
          </p:nvPr>
        </p:nvGraphicFramePr>
        <p:xfrm>
          <a:off x="-116958" y="2211572"/>
          <a:ext cx="6999940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9020" y="313502"/>
            <a:ext cx="8897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ВЫ единственный человек, который знает, какая работа нужна именно Вам.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30389" y="6400800"/>
            <a:ext cx="463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Формула выбора профессии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21149715">
            <a:off x="7414559" y="2222561"/>
            <a:ext cx="39265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Хочу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– личные цели, интересы, потребности. </a:t>
            </a: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«Могу»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учет своих возможностей, способностей, состояния здоровья. 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Надо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– потребности рынка труда, востребованность профессии. 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9450" y="1261181"/>
            <a:ext cx="4803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Будь реалистом –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разделяй фантазии и реальность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0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54" y="425302"/>
            <a:ext cx="7091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Если Вы сможете совместить свои ХОЧУ, МОГУ и НАДО, то Ваш профессиональный выбор или задача теперь заключается в том, чтобы найти профессию которая…</a:t>
            </a:r>
            <a:endParaRPr lang="ru-RU" sz="2400" dirty="0"/>
          </a:p>
        </p:txBody>
      </p:sp>
      <p:pic>
        <p:nvPicPr>
          <p:cNvPr id="3078" name="Picture 6" descr="https://www.onlygfx.com/wp-content/uploads/2017/08/yellow-watercolor-brush-stroke-2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4962"/>
            <a:ext cx="8894839" cy="4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218" y="2881424"/>
            <a:ext cx="7517219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400" dirty="0" smtClean="0"/>
              <a:t>Интересна и привлекает Вас.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400" dirty="0" smtClean="0"/>
              <a:t>Соответствует вашим способностям и возможностям.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400" dirty="0" smtClean="0"/>
              <a:t>Пользуется спросом на рынке труда.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32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clipartmax.com/png/full/124-1249367_sticker-clip-art-medium-size-sticker-peel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" y="0"/>
            <a:ext cx="2268676" cy="20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438" y="557680"/>
            <a:ext cx="2037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 Советов, </a:t>
            </a:r>
          </a:p>
          <a:p>
            <a:pPr algn="ctr"/>
            <a:r>
              <a:rPr lang="ru-RU" dirty="0" smtClean="0"/>
              <a:t>при выборе профессии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3448" y="106737"/>
            <a:ext cx="4920487" cy="224676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  <a:effectLst>
            <a:softEdge rad="1651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/>
                </a:solidFill>
              </a:rPr>
              <a:t>Совет №1.</a:t>
            </a:r>
            <a:r>
              <a:rPr lang="ru-RU" sz="2000" dirty="0"/>
              <a:t> </a:t>
            </a:r>
            <a:r>
              <a:rPr lang="ru-RU" sz="2000" dirty="0">
                <a:solidFill>
                  <a:schemeClr val="accent5"/>
                </a:solidFill>
              </a:rPr>
              <a:t>При выборе профессии уделите внимание самоизучению </a:t>
            </a:r>
            <a:r>
              <a:rPr lang="ru-RU" sz="2000" dirty="0">
                <a:solidFill>
                  <a:schemeClr val="tx1"/>
                </a:solidFill>
              </a:rPr>
              <a:t>–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</a:rPr>
              <a:t>изучение собственного характера, а также изучение родов деятельности, знания в области которых могут помочь принять обоснованное решение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772" y="2406874"/>
            <a:ext cx="7089949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>
              <a:schemeClr val="accent1">
                <a:alpha val="63000"/>
              </a:schemeClr>
            </a:glow>
            <a:softEdge rad="2159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/>
                </a:solidFill>
              </a:rPr>
              <a:t>Совет №3.</a:t>
            </a:r>
            <a:r>
              <a:rPr lang="ru-RU" sz="2000" b="1" dirty="0" smtClean="0"/>
              <a:t> 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chemeClr val="accent5"/>
                </a:solidFill>
              </a:rPr>
              <a:t>Не стоит идти по стопам мамы, папы, друга и так </a:t>
            </a:r>
            <a:r>
              <a:rPr lang="ru-RU" sz="2000" dirty="0" smtClean="0">
                <a:solidFill>
                  <a:schemeClr val="accent5"/>
                </a:solidFill>
              </a:rPr>
              <a:t>далее </a:t>
            </a:r>
            <a:r>
              <a:rPr lang="ru-RU" sz="2000" dirty="0" smtClean="0"/>
              <a:t>–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/>
              <a:t>то</a:t>
            </a:r>
            <a:r>
              <a:rPr lang="ru-RU" sz="2000" dirty="0"/>
              <a:t>, что какой-нибудь </a:t>
            </a:r>
            <a:r>
              <a:rPr lang="ru-RU" sz="2000" dirty="0" smtClean="0"/>
              <a:t>Ваш </a:t>
            </a:r>
            <a:r>
              <a:rPr lang="ru-RU" sz="2000" dirty="0"/>
              <a:t>родственник безумно счастлив в своей профессии, отнюдь не означает, что вы в ней будете также счастливы. </a:t>
            </a:r>
            <a:r>
              <a:rPr lang="ru-RU" sz="2000" dirty="0" smtClean="0"/>
              <a:t> Если </a:t>
            </a:r>
            <a:r>
              <a:rPr lang="ru-RU" sz="2000" dirty="0"/>
              <a:t>кто-то из </a:t>
            </a:r>
            <a:r>
              <a:rPr lang="ru-RU" sz="2000" dirty="0" smtClean="0"/>
              <a:t>Ваших </a:t>
            </a:r>
            <a:r>
              <a:rPr lang="ru-RU" sz="2000" dirty="0"/>
              <a:t>знакомых работает в сфере, которая вас интересует, изучите ее. Это будет прекрасным опытом, ведь вы сможете заглянуть в самую суть этой профессии, так вам будет проще понять: подходит она вам или нет</a:t>
            </a:r>
            <a:r>
              <a:rPr lang="ru-RU" sz="2000" dirty="0" smtClean="0"/>
              <a:t>.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93935" y="0"/>
            <a:ext cx="478228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/>
                </a:solidFill>
              </a:rPr>
              <a:t>Совет №2.</a:t>
            </a:r>
            <a:r>
              <a:rPr lang="ru-RU" sz="2000" b="1" dirty="0"/>
              <a:t> </a:t>
            </a:r>
            <a:r>
              <a:rPr lang="ru-RU" sz="2000" dirty="0">
                <a:solidFill>
                  <a:schemeClr val="accent5"/>
                </a:solidFill>
              </a:rPr>
              <a:t>Не доверяйте выбор профессии консультанту в области профориентации </a:t>
            </a:r>
            <a:r>
              <a:rPr lang="ru-RU" sz="2000" dirty="0"/>
              <a:t>– ни один консультант по профориентации не сможет сказать Вам, какая профессия станет для вас идеальной, он всего лишь даёт человеку рекомендации в выборе профессии.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85" y="5275481"/>
            <a:ext cx="7128936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/>
                </a:solidFill>
              </a:rPr>
              <a:t>Совет №4.</a:t>
            </a:r>
            <a:r>
              <a:rPr lang="ru-RU" sz="2000" dirty="0"/>
              <a:t> </a:t>
            </a:r>
            <a:r>
              <a:rPr lang="ru-RU" sz="2000" dirty="0">
                <a:solidFill>
                  <a:schemeClr val="accent5"/>
                </a:solidFill>
              </a:rPr>
              <a:t>Не думайте, что выбранная профессия должна закрепиться за вами на </a:t>
            </a:r>
            <a:r>
              <a:rPr lang="ru-RU" sz="2000" dirty="0" smtClean="0">
                <a:solidFill>
                  <a:schemeClr val="accent5"/>
                </a:solidFill>
              </a:rPr>
              <a:t>века </a:t>
            </a:r>
            <a:r>
              <a:rPr lang="ru-RU" sz="2000" dirty="0" smtClean="0"/>
              <a:t>–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/>
              <a:t>если </a:t>
            </a:r>
            <a:r>
              <a:rPr lang="ru-RU" sz="2000" dirty="0"/>
              <a:t>по какой-либо причине выбранная вами профессия перестанет приносить вам удовольствие, не бойтесь ее менять.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279734" y="2764572"/>
            <a:ext cx="4782288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2921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/>
                </a:solidFill>
              </a:rPr>
              <a:t>Совет №9. </a:t>
            </a:r>
            <a:r>
              <a:rPr lang="ru-RU" sz="2000" dirty="0">
                <a:solidFill>
                  <a:schemeClr val="accent5"/>
                </a:solidFill>
              </a:rPr>
              <a:t>Используйте любую возможность, для того, чтобы изучить определенную </a:t>
            </a:r>
            <a:r>
              <a:rPr lang="ru-RU" sz="2000" dirty="0" smtClean="0">
                <a:solidFill>
                  <a:schemeClr val="accent5"/>
                </a:solidFill>
              </a:rPr>
              <a:t>профессию </a:t>
            </a:r>
            <a:r>
              <a:rPr lang="ru-RU" sz="2000" dirty="0" smtClean="0"/>
              <a:t>–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/>
              <a:t>да, собственный </a:t>
            </a:r>
            <a:r>
              <a:rPr lang="ru-RU" sz="2000" dirty="0"/>
              <a:t>опыт не сможет заменить ничто. Однако есть много других способов изучить ту или иную сферу деятельности, фактически не работая в </a:t>
            </a:r>
            <a:r>
              <a:rPr lang="ru-RU" sz="2000" dirty="0" smtClean="0"/>
              <a:t>ней (можно </a:t>
            </a:r>
            <a:r>
              <a:rPr lang="ru-RU" sz="2000" dirty="0"/>
              <a:t>почитать о ней в печатных изданиях, или интернет </a:t>
            </a:r>
            <a:r>
              <a:rPr lang="ru-RU" sz="2000" dirty="0" smtClean="0"/>
              <a:t>ресурсах, встречи и беседы с </a:t>
            </a:r>
            <a:r>
              <a:rPr lang="ru-RU" sz="2000" dirty="0"/>
              <a:t>людьми, которые работают в этой профессии</a:t>
            </a:r>
            <a:r>
              <a:rPr lang="ru-RU" sz="2000" dirty="0" smtClean="0"/>
              <a:t>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erserkon.com/images/ink-vector-curved-brush-stroke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481087" y="1971133"/>
            <a:ext cx="7402882" cy="28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134" y="2693390"/>
            <a:ext cx="4985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Переходи по ссылке и изучай профессии будущего</a:t>
            </a:r>
          </a:p>
          <a:p>
            <a:pPr algn="ctr"/>
            <a:r>
              <a:rPr lang="en-US" sz="2400" b="1" dirty="0" smtClean="0"/>
              <a:t>https://atlas100.ru/catalog/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21795" y="2707375"/>
            <a:ext cx="5068186" cy="378565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glow rad="101600">
              <a:schemeClr val="accent1">
                <a:lumMod val="20000"/>
                <a:lumOff val="80000"/>
                <a:alpha val="25000"/>
              </a:schemeClr>
            </a:glow>
            <a:softEdge rad="1778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0" dirty="0" smtClean="0">
                <a:solidFill>
                  <a:schemeClr val="bg1"/>
                </a:solidFill>
                <a:effectLst/>
                <a:latin typeface="+mj-lt"/>
              </a:rPr>
              <a:t>Вот некоторые профессии будущего: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i="0" dirty="0" smtClean="0">
                <a:solidFill>
                  <a:schemeClr val="bg1"/>
                </a:solidFill>
                <a:effectLst/>
                <a:latin typeface="+mj-lt"/>
              </a:rPr>
              <a:t>Онлайн-терапевт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i="0" dirty="0" smtClean="0">
                <a:solidFill>
                  <a:schemeClr val="bg1"/>
                </a:solidFill>
                <a:effectLst/>
                <a:latin typeface="+mj-lt"/>
              </a:rPr>
              <a:t>Инженер-генетик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i="0" dirty="0" err="1" smtClean="0">
                <a:solidFill>
                  <a:schemeClr val="bg1"/>
                </a:solidFill>
                <a:effectLst/>
                <a:latin typeface="+mj-lt"/>
              </a:rPr>
              <a:t>Биофармаколог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i="0" dirty="0" smtClean="0">
                <a:solidFill>
                  <a:schemeClr val="bg1"/>
                </a:solidFill>
                <a:effectLst/>
                <a:latin typeface="+mj-lt"/>
              </a:rPr>
              <a:t>Архитектор «зеленых» городов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i="0" dirty="0" smtClean="0">
                <a:solidFill>
                  <a:schemeClr val="bg1"/>
                </a:solidFill>
                <a:effectLst/>
                <a:latin typeface="+mj-lt"/>
              </a:rPr>
              <a:t>Тайм-менеджер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i="0" dirty="0" err="1" smtClean="0">
                <a:solidFill>
                  <a:schemeClr val="bg1"/>
                </a:solidFill>
                <a:effectLst/>
                <a:latin typeface="+mj-lt"/>
              </a:rPr>
              <a:t>Игромастер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8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onlygfx.com/wp-content/uploads/2017/08/yellow-watercolor-brush-stroke-2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44" y="138223"/>
            <a:ext cx="8226056" cy="558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8509" y="882894"/>
            <a:ext cx="63968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Активизирующая </a:t>
            </a:r>
            <a:r>
              <a:rPr lang="ru-RU" sz="2000" dirty="0" err="1"/>
              <a:t>профоринтационная</a:t>
            </a:r>
            <a:r>
              <a:rPr lang="ru-RU" sz="2000" dirty="0"/>
              <a:t> методика </a:t>
            </a:r>
            <a:r>
              <a:rPr lang="ru-RU" sz="2000" dirty="0" err="1"/>
              <a:t>Пряжникова</a:t>
            </a:r>
            <a:r>
              <a:rPr lang="ru-RU" sz="2000" dirty="0"/>
              <a:t>;                                                                  </a:t>
            </a:r>
          </a:p>
          <a:p>
            <a:pPr marL="342900" indent="-342900" algn="ctr"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Карта интересов. Опросник разработан А.Е. </a:t>
            </a:r>
            <a:r>
              <a:rPr lang="ru-RU" sz="2000" dirty="0" err="1"/>
              <a:t>Голомштоком</a:t>
            </a:r>
            <a:r>
              <a:rPr lang="ru-RU" sz="2000" dirty="0"/>
              <a:t>;</a:t>
            </a:r>
          </a:p>
          <a:p>
            <a:pPr marL="342900" indent="-342900" algn="ctr"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Карта интересов, модификация О.Г. Филимоновой;</a:t>
            </a:r>
          </a:p>
          <a:p>
            <a:pPr marL="342900" indent="-342900" algn="ctr"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Матрица выбора профессии;</a:t>
            </a:r>
          </a:p>
          <a:p>
            <a:pPr marL="342900" indent="-342900" algn="ctr"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Методика Л.А. </a:t>
            </a:r>
            <a:r>
              <a:rPr lang="ru-RU" sz="2000" dirty="0" err="1" smtClean="0"/>
              <a:t>Йовайши</a:t>
            </a:r>
            <a:r>
              <a:rPr lang="ru-RU" sz="2000" dirty="0" smtClean="0"/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59" y="175008"/>
            <a:ext cx="5241851" cy="7078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glow rad="63500">
              <a:schemeClr val="accent5">
                <a:alpha val="40000"/>
              </a:schemeClr>
            </a:glow>
            <a:softEdge rad="762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методик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ориентации: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2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3376" y="0"/>
            <a:ext cx="4451860" cy="830997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ВЫБОР ВУЗА:               </a:t>
            </a:r>
          </a:p>
          <a:p>
            <a:r>
              <a:rPr lang="ru-RU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ТРИ ВАЖНЫХ ПРИНЦИПА      </a:t>
            </a:r>
            <a:endParaRPr lang="ru-RU" sz="24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" y="1052112"/>
            <a:ext cx="5476567" cy="23083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chemeClr val="bg1"/>
                </a:solidFill>
                <a:effectLst/>
                <a:latin typeface="+mj-lt"/>
              </a:rPr>
              <a:t>1. Оцените шансы на успех</a:t>
            </a:r>
          </a:p>
          <a:p>
            <a:pPr algn="just"/>
            <a:r>
              <a:rPr lang="ru-RU" b="0" i="0" dirty="0" smtClean="0">
                <a:solidFill>
                  <a:schemeClr val="bg1"/>
                </a:solidFill>
                <a:effectLst/>
                <a:latin typeface="+mj-lt"/>
              </a:rPr>
              <a:t>Надежное учебное заведение должно работать не меньше 7–10 лет. Выясните, есть ли у вуза международные связи и возможности для студенческих стажировок. Изучите преподавательский состав. Важно, чтобы ключевые дисциплины вели практикующие профессионалы.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ru-RU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9306" y="1047367"/>
            <a:ext cx="6567948" cy="23083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chemeClr val="bg1"/>
                </a:solidFill>
                <a:effectLst/>
                <a:latin typeface="+mj-lt"/>
              </a:rPr>
              <a:t>2. Выбирайте подходящий формат обучения</a:t>
            </a:r>
          </a:p>
          <a:p>
            <a:pPr algn="just"/>
            <a:r>
              <a:rPr lang="ru-RU" b="0" i="0" dirty="0" smtClean="0">
                <a:solidFill>
                  <a:schemeClr val="bg1"/>
                </a:solidFill>
                <a:effectLst/>
                <a:latin typeface="+mj-lt"/>
              </a:rPr>
              <a:t>Узнайте, какие возможности для обучения есть в разных вузах: практикуют ли международный студенческий обмен, сотрудничают ли с известными в этой профессиональной области работодателями по практическим программам и стажировкам, проводят ли летние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+mj-lt"/>
              </a:rPr>
              <a:t>интенсивы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+mj-lt"/>
              </a:rPr>
              <a:t> или практические лаборатории с защитой групповых проектов.</a:t>
            </a:r>
            <a:endParaRPr lang="ru-RU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" y="3655686"/>
            <a:ext cx="12191998" cy="258532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/>
                <a:latin typeface="+mj-lt"/>
              </a:rPr>
              <a:t>3. Прислушайтесь к себе</a:t>
            </a:r>
          </a:p>
          <a:p>
            <a:pPr algn="just"/>
            <a:r>
              <a:rPr lang="ru-RU" b="0" i="0" dirty="0" smtClean="0">
                <a:solidFill>
                  <a:schemeClr val="bg1"/>
                </a:solidFill>
                <a:effectLst/>
                <a:latin typeface="+mj-lt"/>
              </a:rPr>
              <a:t>Выбор вуза складывается из нескольких составляющих. Можно положиться на формальные критерии: смотреть рейтинги, читать отзывы выпускников. Например, hh.ru составляет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+mj-lt"/>
                <a:hlinkClick r:id="rId3"/>
              </a:rPr>
              <a:t>свой рейтинг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+mj-lt"/>
              </a:rPr>
              <a:t> вузов и факультетов Москвы на основе востребованности выпускников на рынке труда. В топе этого рейтинга факультеты, выпускники которых получают больше приглашений на собеседования, предложения с более высокой зарплатой и чаще ищут работу по специальности по сравнению с другими.</a:t>
            </a:r>
          </a:p>
          <a:p>
            <a:pPr algn="just"/>
            <a:r>
              <a:rPr lang="ru-RU" b="0" i="0" dirty="0" smtClean="0">
                <a:solidFill>
                  <a:schemeClr val="bg1"/>
                </a:solidFill>
                <a:effectLst/>
                <a:latin typeface="+mj-lt"/>
              </a:rPr>
              <a:t>Также важно опираться при выборе на личный опыт: поговорить со студентами во время дней открытых дверей, побывать на открытых мероприятиях факультетов. Третий компонент выбора — внутреннее решение, которое может идти вразрез с рациональными доводами.</a:t>
            </a:r>
            <a:endParaRPr lang="ru-RU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37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9089" y="442780"/>
            <a:ext cx="7612911" cy="608400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chemeClr val="bg1"/>
                </a:solidFill>
                <a:effectLst/>
                <a:latin typeface="+mj-lt"/>
              </a:rPr>
              <a:t>Проверьте вуз по отзывам и </a:t>
            </a:r>
            <a:r>
              <a:rPr lang="ru-RU" dirty="0" smtClean="0">
                <a:solidFill>
                  <a:schemeClr val="bg1"/>
                </a:solidFill>
              </a:rPr>
              <a:t>рейтингам.</a:t>
            </a:r>
            <a:endParaRPr lang="ru-RU" sz="2000" b="0" i="0" dirty="0" smtClean="0">
              <a:solidFill>
                <a:schemeClr val="bg1"/>
              </a:solidFill>
              <a:effectLst/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chemeClr val="bg1"/>
                </a:solidFill>
                <a:effectLst/>
                <a:latin typeface="+mj-lt"/>
              </a:rPr>
              <a:t>Оцените преподавательский состав: есть ли практикующие профессионалы или только теоретики, сколько лет работают в вузе ключевые эксперты.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chemeClr val="bg1"/>
                </a:solidFill>
                <a:effectLst/>
                <a:latin typeface="+mj-lt"/>
              </a:rPr>
              <a:t>Изучите форматы обучения и стажировки: международный студенческий обмен, летние стажировки, практика в компаниях — партнерах вуза, студенческие лаборатории, инкубаторы, форматы дебатов, проектов,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+mj-lt"/>
              </a:rPr>
              <a:t>интенсивов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chemeClr val="bg1"/>
                </a:solidFill>
                <a:effectLst/>
                <a:latin typeface="+mj-lt"/>
              </a:rPr>
              <a:t>Сходите на дни открытых дверей, чтобы оценить атмосферу в вузе.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0" i="0" dirty="0" smtClean="0">
                <a:solidFill>
                  <a:schemeClr val="bg1"/>
                </a:solidFill>
                <a:effectLst/>
                <a:latin typeface="+mj-lt"/>
              </a:rPr>
              <a:t>Поговорите с выпускниками или студентами старших курсов.</a:t>
            </a:r>
            <a:endParaRPr lang="ru-RU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7700" y="1316251"/>
            <a:ext cx="2860077" cy="1130118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  <a:ln>
            <a:noFill/>
          </a:ln>
          <a:effectLst>
            <a:glow rad="508000">
              <a:schemeClr val="accent3">
                <a:satMod val="175000"/>
                <a:alpha val="2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ЧЕК-ЛИСТ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ПО ВЫБОРУ ВУЗА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C5C5DD13B9184F83C9A94CBE9DC574" ma:contentTypeVersion="49" ma:contentTypeDescription="Создание документа." ma:contentTypeScope="" ma:versionID="99b4eb951015de3325c5e2c7dc0dc2c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9F0BB0-0407-4F8C-80E6-5994A79603C7}"/>
</file>

<file path=customXml/itemProps2.xml><?xml version="1.0" encoding="utf-8"?>
<ds:datastoreItem xmlns:ds="http://schemas.openxmlformats.org/officeDocument/2006/customXml" ds:itemID="{BE80AC89-BECA-4FE6-B913-B806D061C3B2}"/>
</file>

<file path=customXml/itemProps3.xml><?xml version="1.0" encoding="utf-8"?>
<ds:datastoreItem xmlns:ds="http://schemas.openxmlformats.org/officeDocument/2006/customXml" ds:itemID="{A19DF97A-14DE-490D-993B-A11E31CE15BC}"/>
</file>

<file path=customXml/itemProps4.xml><?xml version="1.0" encoding="utf-8"?>
<ds:datastoreItem xmlns:ds="http://schemas.openxmlformats.org/officeDocument/2006/customXml" ds:itemID="{41EB1164-882B-4295-A20C-2B65EEEBBB91}"/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172</TotalTime>
  <Words>323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Courier New</vt:lpstr>
      <vt:lpstr>Garamond</vt:lpstr>
      <vt:lpstr>Wingdings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24</cp:revision>
  <dcterms:created xsi:type="dcterms:W3CDTF">2021-12-20T07:57:18Z</dcterms:created>
  <dcterms:modified xsi:type="dcterms:W3CDTF">2021-12-20T12:46:00Z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0x010100ACC5C5DD13B9184F83C9A94CBE9DC574</vt:lpwstr>
  </property>
</Properties>
</file>