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4" r:id="rId4"/>
    <p:sldId id="315" r:id="rId5"/>
    <p:sldId id="314" r:id="rId6"/>
    <p:sldId id="265" r:id="rId7"/>
    <p:sldId id="316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317" r:id="rId18"/>
    <p:sldId id="276" r:id="rId19"/>
    <p:sldId id="277" r:id="rId20"/>
    <p:sldId id="318" r:id="rId21"/>
    <p:sldId id="319" r:id="rId22"/>
    <p:sldId id="320" r:id="rId23"/>
    <p:sldId id="321" r:id="rId24"/>
    <p:sldId id="278" r:id="rId25"/>
    <p:sldId id="279" r:id="rId26"/>
    <p:sldId id="280" r:id="rId27"/>
    <p:sldId id="281" r:id="rId28"/>
    <p:sldId id="282" r:id="rId29"/>
    <p:sldId id="322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969"/>
    <a:srgbClr val="FFD13F"/>
    <a:srgbClr val="FFFFAB"/>
    <a:srgbClr val="DB93FF"/>
    <a:srgbClr val="FF9393"/>
    <a:srgbClr val="FFAFFF"/>
    <a:srgbClr val="FFCCFF"/>
    <a:srgbClr val="FF66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free-powerpoint-templates-desig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4" t="33646" r="15325" b="13342"/>
          <a:stretch/>
        </p:blipFill>
        <p:spPr bwMode="auto">
          <a:xfrm>
            <a:off x="2267744" y="1746853"/>
            <a:ext cx="5328592" cy="4832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hlinkClick r:id="rId4"/>
          </p:cNvPr>
          <p:cNvSpPr txBox="1"/>
          <p:nvPr/>
        </p:nvSpPr>
        <p:spPr>
          <a:xfrm>
            <a:off x="0" y="6597932"/>
            <a:ext cx="831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6213" y="3919014"/>
            <a:ext cx="71465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«Химия  Земли»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7297" y="2967335"/>
            <a:ext cx="228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Georgia" panose="02040502050405020303" pitchFamily="18" charset="0"/>
              </a:rPr>
              <a:t>ИГРА</a:t>
            </a:r>
            <a:endParaRPr lang="ru-RU" sz="5400" b="1" cap="none" spc="0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Железо</a:t>
            </a:r>
            <a:endParaRPr lang="ru-RU" sz="3600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571744"/>
            <a:ext cx="4280477" cy="31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68" y="357166"/>
            <a:ext cx="1908000" cy="540000"/>
          </a:xfrm>
          <a:prstGeom prst="roundRect">
            <a:avLst/>
          </a:prstGeom>
          <a:solidFill>
            <a:srgbClr val="D0004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Команда 3</a:t>
            </a:r>
            <a:endParaRPr lang="ru-RU" sz="24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357430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металл не менее красив, чем золото.  Самородки розово-красного цвета под действием влаги со временем облачаются в темно-зеленую мантию, что придает металлу солидность и декоративность. Характер у него необычайно пластичный и дружелюбный, он очень музыкален и обладает прекрасным голосом. Важным достоинством его является электропроводность.</a:t>
            </a:r>
            <a:endParaRPr lang="ru-RU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Медь</a:t>
            </a:r>
            <a:endParaRPr lang="ru-RU" sz="3600" dirty="0"/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643182"/>
            <a:ext cx="3901966" cy="29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92" y="357166"/>
            <a:ext cx="2071702" cy="540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000232" y="1214422"/>
            <a:ext cx="5643602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так податливо – упряма;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так спокойна, но горда,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Шепча, веками точишь камни,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побеждаешь их всегда!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жизнь дала всему живому,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без тебя никак нельзя…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грустишь – ты тихий омут;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гневе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грозная река!..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4572008"/>
            <a:ext cx="4143404" cy="1928826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398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43306" y="285728"/>
            <a:ext cx="2071702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Команда 2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643306" y="1071546"/>
            <a:ext cx="5072066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землей и под водой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 вечной мерзлотой,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золотых песках пустыни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Спрятан ценный клад земной!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углеводород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Добывают круглый год,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потом трубопроводом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Отправляют на заводы…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2" descr="http://voronezh.rusuper.ru/photos/351236/voronezh/51ee5bac70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29337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77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8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68" y="357166"/>
            <a:ext cx="1908000" cy="540000"/>
          </a:xfrm>
          <a:prstGeom prst="roundRect">
            <a:avLst/>
          </a:prstGeom>
          <a:solidFill>
            <a:srgbClr val="D0004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Команда 3</a:t>
            </a:r>
            <a:endParaRPr lang="ru-RU" sz="24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1571612"/>
            <a:ext cx="5643602" cy="31239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тебя не прожить ни минуты,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Проникаешь везде и повсюду.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Окружаешь весь мир ты незримо,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Твоя сущность непостижима.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питаешь своею любовью,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даруешь непроизвольно.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для жизни нашей основа,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в дыхании всего живого...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dok.opredelim.com/pars_docs/refs/20/19265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71094" b="57292"/>
          <a:stretch>
            <a:fillRect/>
          </a:stretch>
        </p:blipFill>
        <p:spPr bwMode="auto">
          <a:xfrm>
            <a:off x="5072066" y="3913589"/>
            <a:ext cx="3643338" cy="2658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1714488"/>
            <a:ext cx="3818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357562"/>
            <a:ext cx="72866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«Логические </a:t>
            </a:r>
          </a:p>
          <a:p>
            <a:pPr algn="r"/>
            <a:r>
              <a:rPr lang="ru-RU" sz="96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цепочки»</a:t>
            </a:r>
            <a:endParaRPr lang="ru-RU" sz="9600" b="1" i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071570"/>
          </a:xfrm>
        </p:spPr>
        <p:txBody>
          <a:bodyPr anchor="t"/>
          <a:lstStyle/>
          <a:p>
            <a:pPr marL="457200" indent="-457200" algn="ctr">
              <a:buAutoNum type="arabicPeriod"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Какое из веществ является искусственным по </a:t>
            </a:r>
          </a:p>
          <a:p>
            <a:pPr marL="457200" indent="-457200"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происхождению?</a:t>
            </a:r>
          </a:p>
          <a:p>
            <a:pPr algn="ctr"/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28596" y="3000372"/>
            <a:ext cx="250033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Алмаз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857884" y="3000372"/>
            <a:ext cx="250033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Лёд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3000372"/>
            <a:ext cx="250033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Стекло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143240" y="3000372"/>
            <a:ext cx="2500330" cy="914400"/>
            <a:chOff x="3428992" y="4786322"/>
            <a:chExt cx="2500330" cy="914400"/>
          </a:xfrm>
        </p:grpSpPr>
        <p:sp>
          <p:nvSpPr>
            <p:cNvPr id="10" name="Шестиугольник 9"/>
            <p:cNvSpPr/>
            <p:nvPr/>
          </p:nvSpPr>
          <p:spPr>
            <a:xfrm>
              <a:off x="3428992" y="4786322"/>
              <a:ext cx="2500330" cy="914400"/>
            </a:xfrm>
            <a:prstGeom prst="hexag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14744" y="4857760"/>
              <a:ext cx="198599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Стекло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2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143932" cy="1071570"/>
          </a:xfrm>
        </p:spPr>
        <p:txBody>
          <a:bodyPr anchor="t"/>
          <a:lstStyle/>
          <a:p>
            <a:pPr marL="457200" indent="-457200" algn="ctr">
              <a:buAutoNum type="arabicPeriod" startAt="2"/>
            </a:pPr>
            <a:r>
              <a:rPr lang="ru-RU" sz="2800" b="1" dirty="0" smtClean="0">
                <a:solidFill>
                  <a:srgbClr val="0033CC"/>
                </a:solidFill>
              </a:rPr>
              <a:t>Какое газообразное вещество вызывает образование «кислотных дождей»?</a:t>
            </a:r>
          </a:p>
          <a:p>
            <a:pPr algn="ctr"/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072198" y="3143248"/>
            <a:ext cx="250033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endParaRPr lang="ru-RU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286116" y="3143248"/>
            <a:ext cx="250033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80996" y="3152772"/>
            <a:ext cx="250033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71472" y="3071810"/>
            <a:ext cx="2500330" cy="1015663"/>
            <a:chOff x="3428992" y="4714884"/>
            <a:chExt cx="2500330" cy="1015663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3428992" y="4786322"/>
              <a:ext cx="2500330" cy="914400"/>
            </a:xfrm>
            <a:prstGeom prst="hexag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29058" y="4714884"/>
              <a:ext cx="160973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SO</a:t>
              </a:r>
              <a:r>
                <a:rPr lang="en-US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4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285860"/>
            <a:ext cx="7572428" cy="1071570"/>
          </a:xfrm>
        </p:spPr>
        <p:txBody>
          <a:bodyPr anchor="t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 Какой минерал не используется для получения железа?</a:t>
            </a:r>
          </a:p>
          <a:p>
            <a:pPr algn="ctr"/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3500430" y="3143248"/>
            <a:ext cx="250033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Пирит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57158" y="3143248"/>
            <a:ext cx="3000396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Магнетит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6286512" y="3143248"/>
            <a:ext cx="250033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Боксит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9"/>
          <p:cNvGrpSpPr/>
          <p:nvPr/>
        </p:nvGrpSpPr>
        <p:grpSpPr>
          <a:xfrm>
            <a:off x="6286512" y="3143248"/>
            <a:ext cx="2500330" cy="914400"/>
            <a:chOff x="3428992" y="4786322"/>
            <a:chExt cx="2500330" cy="914400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3428992" y="4786322"/>
              <a:ext cx="2500330" cy="914400"/>
            </a:xfrm>
            <a:prstGeom prst="hexag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57620" y="4929198"/>
              <a:ext cx="178959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Боксит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4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1714488"/>
            <a:ext cx="28598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429000"/>
            <a:ext cx="84176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istral" pitchFamily="66" charset="0"/>
              </a:rPr>
              <a:t>ЭКСПРЕСС  - ОПРОС</a:t>
            </a:r>
            <a:endParaRPr lang="ru-RU" sz="8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1500198"/>
          </a:xfrm>
        </p:spPr>
        <p:txBody>
          <a:bodyPr anchor="t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Раствор, какого вещества используется в 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сельском хозяйстве для опрыскивания растений 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 возникновения грибковых заболевания?</a:t>
            </a:r>
          </a:p>
          <a:p>
            <a:pPr algn="ctr"/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143636" y="3643314"/>
            <a:ext cx="2500330" cy="9720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Хлорид 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натрия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357554" y="3714752"/>
            <a:ext cx="2500330" cy="9720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Нитрат 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калия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00034" y="3643314"/>
            <a:ext cx="2500330" cy="10080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Медный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купорос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9"/>
          <p:cNvGrpSpPr/>
          <p:nvPr/>
        </p:nvGrpSpPr>
        <p:grpSpPr>
          <a:xfrm>
            <a:off x="500034" y="3643314"/>
            <a:ext cx="2500330" cy="1008000"/>
            <a:chOff x="3428992" y="4786322"/>
            <a:chExt cx="2500330" cy="972000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3428992" y="4786322"/>
              <a:ext cx="2500330" cy="972000"/>
            </a:xfrm>
            <a:prstGeom prst="hexag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86182" y="4786322"/>
              <a:ext cx="1656223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Медный</a:t>
              </a:r>
            </a:p>
            <a:p>
              <a:pPr algn="ctr"/>
              <a:r>
                <a:rPr lang="ru-RU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купорос</a:t>
              </a:r>
              <a:endPara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4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1500198"/>
          </a:xfrm>
        </p:spPr>
        <p:txBody>
          <a:bodyPr anchor="t"/>
          <a:lstStyle/>
          <a:p>
            <a:pPr marL="514350" indent="-514350" algn="ctr">
              <a:buAutoNum type="arabicPeriod" startAt="5"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Какой природный минерал не входит в </a:t>
            </a:r>
          </a:p>
          <a:p>
            <a:pPr marL="514350" indent="-514350"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состав цемента?</a:t>
            </a:r>
          </a:p>
          <a:p>
            <a:pPr algn="ctr"/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072198" y="3643314"/>
            <a:ext cx="2857520" cy="9720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Известняк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071802" y="3643314"/>
            <a:ext cx="2928958" cy="9720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Кремнезём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00034" y="3643314"/>
            <a:ext cx="2500330" cy="10080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Гипс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9"/>
          <p:cNvGrpSpPr/>
          <p:nvPr/>
        </p:nvGrpSpPr>
        <p:grpSpPr>
          <a:xfrm>
            <a:off x="500034" y="3643314"/>
            <a:ext cx="2500330" cy="1008000"/>
            <a:chOff x="3357554" y="3684136"/>
            <a:chExt cx="2500330" cy="972000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3357554" y="3684136"/>
              <a:ext cx="2500330" cy="972000"/>
            </a:xfrm>
            <a:prstGeom prst="hexag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57620" y="3821909"/>
              <a:ext cx="1493101" cy="74196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Гипс</a:t>
              </a:r>
              <a:endParaRPr lang="ru-RU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4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1714488"/>
            <a:ext cx="37273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357562"/>
            <a:ext cx="72866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«Природные</a:t>
            </a:r>
          </a:p>
          <a:p>
            <a:pPr algn="r"/>
            <a:r>
              <a:rPr lang="ru-RU" sz="96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превращения»</a:t>
            </a:r>
            <a:endParaRPr lang="ru-RU" sz="9600" b="1" i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 l="29883" t="26367" r="27929" b="39209"/>
          <a:stretch>
            <a:fillRect/>
          </a:stretch>
        </p:blipFill>
        <p:spPr bwMode="auto">
          <a:xfrm>
            <a:off x="642910" y="1357298"/>
            <a:ext cx="7903778" cy="51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428992" y="357166"/>
            <a:ext cx="2071702" cy="540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2"/>
          <a:srcRect l="2353" t="10434" r="2364" b="8072"/>
          <a:stretch>
            <a:fillRect/>
          </a:stretch>
        </p:blipFill>
        <p:spPr bwMode="auto">
          <a:xfrm>
            <a:off x="1035337" y="1287006"/>
            <a:ext cx="7105749" cy="521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643306" y="285728"/>
            <a:ext cx="2071702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Команда 2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85860"/>
            <a:ext cx="7176222" cy="5214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3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68" y="357166"/>
            <a:ext cx="1908000" cy="540000"/>
          </a:xfrm>
          <a:prstGeom prst="roundRect">
            <a:avLst/>
          </a:prstGeom>
          <a:solidFill>
            <a:srgbClr val="D0004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Команда 3</a:t>
            </a:r>
            <a:endParaRPr lang="ru-RU" sz="24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 l="30469" t="46875" r="28515" b="18701"/>
          <a:stretch>
            <a:fillRect/>
          </a:stretch>
        </p:blipFill>
        <p:spPr bwMode="auto">
          <a:xfrm>
            <a:off x="928662" y="1428736"/>
            <a:ext cx="7358114" cy="494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52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 игры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0"/>
          </p:nvPr>
        </p:nvGraphicFramePr>
        <p:xfrm>
          <a:off x="714348" y="1857364"/>
          <a:ext cx="7461273" cy="325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571636"/>
                <a:gridCol w="1714512"/>
                <a:gridCol w="1674795"/>
              </a:tblGrid>
              <a:tr h="5810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Команда 1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Команда 2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Команда 3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6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 тур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Экспресс-опрос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96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 тур –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«Знакомые –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незнакомцы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96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 тур –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«Логические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цепочки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969"/>
                    </a:solidFill>
                  </a:tcPr>
                </a:tc>
              </a:tr>
              <a:tr h="778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 тур –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«Природные 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превращения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96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5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285992"/>
            <a:ext cx="84247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участие в игре!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8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31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6213" y="3919014"/>
            <a:ext cx="71465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«Химия  Земли»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7297" y="2967335"/>
            <a:ext cx="228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ИГРА</a:t>
            </a:r>
            <a:endParaRPr lang="ru-RU" sz="5400" b="1" cap="none" spc="0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14810" y="285728"/>
            <a:ext cx="2071702" cy="540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1142984"/>
            <a:ext cx="2143140" cy="785818"/>
          </a:xfrm>
          <a:prstGeom prst="roundRect">
            <a:avLst/>
          </a:prstGeom>
          <a:solidFill>
            <a:srgbClr val="0091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Наш дом - Земля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071678"/>
            <a:ext cx="2143140" cy="785818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Самый–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самый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000372"/>
            <a:ext cx="2143140" cy="78581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Латиница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929066"/>
            <a:ext cx="2143140" cy="78581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Что-то общее 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намечается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857760"/>
            <a:ext cx="2143140" cy="785818"/>
          </a:xfrm>
          <a:prstGeom prst="roundRect">
            <a:avLst/>
          </a:prstGeom>
          <a:solidFill>
            <a:srgbClr val="FF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… и быту 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применяются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5786454"/>
            <a:ext cx="2143140" cy="7858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Штрафные 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571736" y="1142984"/>
          <a:ext cx="6286544" cy="539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6544"/>
              </a:tblGrid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Твердая оболочка </a:t>
                      </a:r>
                      <a:r>
                        <a:rPr lang="ru-RU" sz="2100" b="1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</a:t>
                      </a: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Самое распространенное вещество на Земле</a:t>
                      </a: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означает слово галоген?</a:t>
                      </a: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общего между алмазом и графитом?</a:t>
                      </a: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помощью этого измельченного минерала белого </a:t>
                      </a:r>
                      <a:endParaRPr lang="ru-RU" sz="2100" b="1" dirty="0" smtClean="0">
                        <a:solidFill>
                          <a:srgbClr val="0033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цвета </a:t>
                      </a:r>
                      <a:r>
                        <a:rPr lang="ru-RU" sz="21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можно удалить налет с серебряной ложки.</a:t>
                      </a: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Какое вещество вызывает разрушение железа </a:t>
                      </a:r>
                      <a:r>
                        <a:rPr lang="ru-RU" sz="2100" b="1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во влажной </a:t>
                      </a:r>
                      <a:r>
                        <a:rPr lang="ru-RU" sz="21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среде?</a:t>
                      </a: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2571736" y="1142984"/>
            <a:ext cx="6286544" cy="785818"/>
          </a:xfrm>
          <a:prstGeom prst="roundRect">
            <a:avLst/>
          </a:prstGeom>
          <a:solidFill>
            <a:srgbClr val="79C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71736" y="2071678"/>
            <a:ext cx="6286544" cy="785818"/>
          </a:xfrm>
          <a:prstGeom prst="roundRect">
            <a:avLst/>
          </a:prstGeom>
          <a:solidFill>
            <a:srgbClr val="DB9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1736" y="3000372"/>
            <a:ext cx="6286544" cy="785818"/>
          </a:xfrm>
          <a:prstGeom prst="roundRect">
            <a:avLst/>
          </a:prstGeom>
          <a:solidFill>
            <a:srgbClr val="FFDA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1736" y="3929066"/>
            <a:ext cx="6286544" cy="785818"/>
          </a:xfrm>
          <a:prstGeom prst="roundRect">
            <a:avLst/>
          </a:prstGeom>
          <a:solidFill>
            <a:srgbClr val="2FFF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71736" y="4857760"/>
            <a:ext cx="6286544" cy="785818"/>
          </a:xfrm>
          <a:prstGeom prst="roundRect">
            <a:avLst/>
          </a:prstGeom>
          <a:solidFill>
            <a:srgbClr val="FFA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5786454"/>
            <a:ext cx="6286544" cy="785818"/>
          </a:xfrm>
          <a:prstGeom prst="roundRect">
            <a:avLst/>
          </a:prstGeom>
          <a:solidFill>
            <a:srgbClr val="FF93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572000" y="285728"/>
            <a:ext cx="2071702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Команда 2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1142984"/>
            <a:ext cx="2143140" cy="785818"/>
          </a:xfrm>
          <a:prstGeom prst="roundRect">
            <a:avLst/>
          </a:prstGeom>
          <a:solidFill>
            <a:srgbClr val="0091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Наш дом - Земля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071678"/>
            <a:ext cx="2143140" cy="785818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Самый–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самый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000372"/>
            <a:ext cx="2143140" cy="78581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Латиница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929066"/>
            <a:ext cx="2143140" cy="78581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Что-то общее 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намечается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857760"/>
            <a:ext cx="2143140" cy="78581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… и быту 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применяются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5786454"/>
            <a:ext cx="2143140" cy="7858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Штрафные 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571736" y="1142984"/>
          <a:ext cx="6357982" cy="539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7982"/>
              </a:tblGrid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Водная оболочка земли</a:t>
                      </a:r>
                      <a:endParaRPr lang="ru-RU" sz="195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Самый распространенный газ в воздухе</a:t>
                      </a:r>
                      <a:endParaRPr lang="ru-RU" sz="195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означает слово </a:t>
                      </a:r>
                      <a:r>
                        <a:rPr lang="ru-RU" sz="1950" b="1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халькоген</a:t>
                      </a:r>
                      <a:r>
                        <a:rPr lang="ru-RU" sz="195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95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общего между кислородом и озоном?</a:t>
                      </a:r>
                      <a:endParaRPr lang="ru-RU" sz="195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кристаллическое вещество белого цвета используется при стирке белья вместе со стиральным порошком</a:t>
                      </a:r>
                      <a:endParaRPr lang="ru-RU" sz="195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Самое твердое природное вещество</a:t>
                      </a:r>
                      <a:endParaRPr lang="ru-RU" sz="195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71736" y="1142984"/>
          <a:ext cx="6286544" cy="539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6544"/>
              </a:tblGrid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b="1" dirty="0">
                        <a:solidFill>
                          <a:srgbClr val="0033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571736" y="1142984"/>
            <a:ext cx="6286544" cy="785818"/>
          </a:xfrm>
          <a:prstGeom prst="roundRect">
            <a:avLst/>
          </a:prstGeom>
          <a:solidFill>
            <a:srgbClr val="79C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1736" y="2071678"/>
            <a:ext cx="6286544" cy="785818"/>
          </a:xfrm>
          <a:prstGeom prst="roundRect">
            <a:avLst/>
          </a:prstGeom>
          <a:solidFill>
            <a:srgbClr val="DB9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1736" y="3000372"/>
            <a:ext cx="6286544" cy="785818"/>
          </a:xfrm>
          <a:prstGeom prst="roundRect">
            <a:avLst/>
          </a:prstGeom>
          <a:solidFill>
            <a:srgbClr val="FFDA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71736" y="3929066"/>
            <a:ext cx="6286544" cy="785818"/>
          </a:xfrm>
          <a:prstGeom prst="roundRect">
            <a:avLst/>
          </a:prstGeom>
          <a:solidFill>
            <a:srgbClr val="2FFF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4857760"/>
            <a:ext cx="6286544" cy="785818"/>
          </a:xfrm>
          <a:prstGeom prst="roundRect">
            <a:avLst/>
          </a:prstGeom>
          <a:solidFill>
            <a:srgbClr val="FFA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71736" y="5786454"/>
            <a:ext cx="6286544" cy="785818"/>
          </a:xfrm>
          <a:prstGeom prst="roundRect">
            <a:avLst/>
          </a:prstGeom>
          <a:solidFill>
            <a:srgbClr val="FF93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786314" y="285728"/>
            <a:ext cx="1908000" cy="540000"/>
          </a:xfrm>
          <a:prstGeom prst="roundRect">
            <a:avLst/>
          </a:prstGeom>
          <a:solidFill>
            <a:srgbClr val="D0004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Команда 3</a:t>
            </a:r>
            <a:endParaRPr lang="ru-RU" sz="24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1142984"/>
            <a:ext cx="2143140" cy="785818"/>
          </a:xfrm>
          <a:prstGeom prst="roundRect">
            <a:avLst/>
          </a:prstGeom>
          <a:solidFill>
            <a:srgbClr val="0091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Наш дом - Земля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071678"/>
            <a:ext cx="2143140" cy="785818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Самый–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самый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000372"/>
            <a:ext cx="2143140" cy="78581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Латиница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929066"/>
            <a:ext cx="2143140" cy="78581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Что-то общее 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намечается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857760"/>
            <a:ext cx="2143140" cy="78581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… и быту 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применяются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5786454"/>
            <a:ext cx="2143140" cy="7858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Штрафные </a:t>
            </a:r>
          </a:p>
          <a:p>
            <a:pPr algn="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571736" y="1142984"/>
          <a:ext cx="6429420" cy="539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0"/>
              </a:tblGrid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Газообразная оболочка земли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Самый распространенный химический элемент в земной коре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означает слово органоген?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общего между мрамором и мелом?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Минерал </a:t>
                      </a:r>
                      <a:r>
                        <a:rPr lang="ru-RU" sz="2000" b="1" dirty="0" err="1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галит</a:t>
                      </a:r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является 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незаменимым компонентом </a:t>
                      </a:r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пищи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Как называется это вещество в быту?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Какое твердое водородное соединение и в огне не </a:t>
                      </a:r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горит 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в воде не тонет? 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2571736" y="1142984"/>
            <a:ext cx="6286544" cy="785818"/>
          </a:xfrm>
          <a:prstGeom prst="roundRect">
            <a:avLst/>
          </a:prstGeom>
          <a:solidFill>
            <a:srgbClr val="79C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71736" y="2071678"/>
            <a:ext cx="6286544" cy="785818"/>
          </a:xfrm>
          <a:prstGeom prst="roundRect">
            <a:avLst/>
          </a:prstGeom>
          <a:solidFill>
            <a:srgbClr val="DB9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71736" y="3000372"/>
            <a:ext cx="6286544" cy="785818"/>
          </a:xfrm>
          <a:prstGeom prst="roundRect">
            <a:avLst/>
          </a:prstGeom>
          <a:solidFill>
            <a:srgbClr val="FFDA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71736" y="3929066"/>
            <a:ext cx="6286544" cy="785818"/>
          </a:xfrm>
          <a:prstGeom prst="roundRect">
            <a:avLst/>
          </a:prstGeom>
          <a:solidFill>
            <a:srgbClr val="2FFF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71736" y="4786322"/>
            <a:ext cx="6286544" cy="785818"/>
          </a:xfrm>
          <a:prstGeom prst="roundRect">
            <a:avLst/>
          </a:prstGeom>
          <a:solidFill>
            <a:srgbClr val="FFA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71736" y="5715016"/>
            <a:ext cx="6286544" cy="785818"/>
          </a:xfrm>
          <a:prstGeom prst="roundRect">
            <a:avLst/>
          </a:prstGeom>
          <a:solidFill>
            <a:srgbClr val="FF93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1714488"/>
            <a:ext cx="33391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86124"/>
            <a:ext cx="850112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«Знакомые – </a:t>
            </a:r>
          </a:p>
          <a:p>
            <a:pPr algn="r"/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незнакомцы»</a:t>
            </a:r>
            <a:endParaRPr lang="ru-RU" sz="9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428992" y="357166"/>
            <a:ext cx="2071702" cy="540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57158" y="2000240"/>
            <a:ext cx="8358246" cy="342696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металл, безусловно, красив! Жёлтый цвет придает ему благородство и ценность. Характер у него очень мягкий, его легко повредить, но в тоже время он устойчив к атмосферным воздействиям и кислой среде. Многие ругают его и называют кровожадным. В тоже время, без этого металла невозможно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обойтисьпри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совершении торгов, строительстве храмов и запуске искусственных спутников Земли.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Золото</a:t>
            </a:r>
            <a:endParaRPr lang="ru-RU" sz="40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782888" y="2276475"/>
            <a:ext cx="36004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473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43306" y="285728"/>
            <a:ext cx="2071702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Команда 2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57158" y="2214554"/>
            <a:ext cx="8429684" cy="30059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Древние люди называли этот металл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небесным камнем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Под черно-бурой рубашкой окислов этот металл окрашен в оттенки серебристо-серого цвета. Характер у него стальной, закаленный огнем и холодом. Несмотря на это, ему присущи сильные магнитные свойства. Без него человек слаб и немощен. Его называют двигателем  производства и технического прогресса.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591CF91A06C3418FA26F786E0B6C18" ma:contentTypeVersion="49" ma:contentTypeDescription="Создание документа." ma:contentTypeScope="" ma:versionID="ef92c26687a08caa52ba101ed01a538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F1EC25-54F9-45AD-B259-3DCBEC15D8D6}"/>
</file>

<file path=customXml/itemProps2.xml><?xml version="1.0" encoding="utf-8"?>
<ds:datastoreItem xmlns:ds="http://schemas.openxmlformats.org/officeDocument/2006/customXml" ds:itemID="{BC8F8648-8DE1-4708-99A2-21B85BB2C31F}"/>
</file>

<file path=customXml/itemProps3.xml><?xml version="1.0" encoding="utf-8"?>
<ds:datastoreItem xmlns:ds="http://schemas.openxmlformats.org/officeDocument/2006/customXml" ds:itemID="{56631CD6-6F3B-40F6-B23A-317B453C21F4}"/>
</file>

<file path=customXml/itemProps4.xml><?xml version="1.0" encoding="utf-8"?>
<ds:datastoreItem xmlns:ds="http://schemas.openxmlformats.org/officeDocument/2006/customXml" ds:itemID="{6B872014-4301-4E47-932C-64BFF6CF202E}"/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675</Words>
  <Application>Microsoft Office PowerPoint</Application>
  <PresentationFormat>Экран (4:3)</PresentationFormat>
  <Paragraphs>151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 игры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Татьяна Батманова</cp:lastModifiedBy>
  <cp:revision>62</cp:revision>
  <dcterms:created xsi:type="dcterms:W3CDTF">2014-04-01T16:35:38Z</dcterms:created>
  <dcterms:modified xsi:type="dcterms:W3CDTF">2021-12-08T22:37:20Z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0x01010008591CF91A06C3418FA26F786E0B6C18</vt:lpwstr>
  </property>
</Properties>
</file>