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6"/>
  </p:notesMasterIdLst>
  <p:sldIdLst>
    <p:sldId id="256" r:id="rId2"/>
    <p:sldId id="274" r:id="rId3"/>
    <p:sldId id="259" r:id="rId4"/>
    <p:sldId id="258" r:id="rId5"/>
    <p:sldId id="260" r:id="rId6"/>
    <p:sldId id="270" r:id="rId7"/>
    <p:sldId id="273" r:id="rId8"/>
    <p:sldId id="261" r:id="rId9"/>
    <p:sldId id="271" r:id="rId10"/>
    <p:sldId id="275" r:id="rId11"/>
    <p:sldId id="262" r:id="rId12"/>
    <p:sldId id="263" r:id="rId13"/>
    <p:sldId id="272" r:id="rId14"/>
    <p:sldId id="26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7" autoAdjust="0"/>
    <p:restoredTop sz="86477" autoAdjust="0"/>
  </p:normalViewPr>
  <p:slideViewPr>
    <p:cSldViewPr>
      <p:cViewPr varScale="1">
        <p:scale>
          <a:sx n="63" d="100"/>
          <a:sy n="63" d="100"/>
        </p:scale>
        <p:origin x="-135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customXml" Target="../customXml/item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F640C-95BA-484A-9C12-8E466F18E520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08F52-851E-4BF6-91AD-1E0E597207B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432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08F52-851E-4BF6-91AD-1E0E597207B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03516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608F52-851E-4BF6-91AD-1E0E597207B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9386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930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35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702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58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2166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2719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1288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326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339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0316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078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26.08.2020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0730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radkostroma.ru/i/news/empty3623.jp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632848" cy="3816424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cs typeface="Times New Roman" panose="02020603050405020304" pitchFamily="18" charset="0"/>
              </a:rPr>
              <a:t>Реализация проекта </a:t>
            </a:r>
            <a:br>
              <a:rPr lang="ru-RU" sz="4000" b="1" dirty="0" smtClean="0">
                <a:cs typeface="Times New Roman" panose="02020603050405020304" pitchFamily="18" charset="0"/>
              </a:rPr>
            </a:br>
            <a:r>
              <a:rPr lang="ru-RU" sz="4000" b="1" dirty="0" smtClean="0">
                <a:cs typeface="Times New Roman" panose="02020603050405020304" pitchFamily="18" charset="0"/>
              </a:rPr>
              <a:t>«Слагаемые успеха»:</a:t>
            </a:r>
            <a:br>
              <a:rPr lang="ru-RU" sz="4000" b="1" dirty="0" smtClean="0">
                <a:cs typeface="Times New Roman" panose="02020603050405020304" pitchFamily="18" charset="0"/>
              </a:rPr>
            </a:br>
            <a:r>
              <a:rPr lang="ru-RU" sz="4000" b="1" dirty="0" smtClean="0">
                <a:ea typeface="Times New Roman"/>
              </a:rPr>
              <a:t>выполнение </a:t>
            </a:r>
            <a:r>
              <a:rPr lang="ru-RU" sz="4000" b="1" dirty="0">
                <a:ea typeface="Times New Roman"/>
              </a:rPr>
              <a:t>количественных и качественных результатов, итоги, проблемы, перспективы</a:t>
            </a:r>
            <a:r>
              <a:rPr lang="ru-RU" sz="4000" b="1" dirty="0" smtClean="0">
                <a:cs typeface="Times New Roman" panose="02020603050405020304" pitchFamily="18" charset="0"/>
              </a:rPr>
              <a:t/>
            </a:r>
            <a:br>
              <a:rPr lang="ru-RU" sz="4000" b="1" dirty="0" smtClean="0">
                <a:cs typeface="Times New Roman" panose="02020603050405020304" pitchFamily="18" charset="0"/>
              </a:rPr>
            </a:br>
            <a:endParaRPr lang="ru-RU" sz="4000" b="1" dirty="0"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03848" y="4437112"/>
            <a:ext cx="5752728" cy="2420888"/>
          </a:xfrm>
        </p:spPr>
        <p:txBody>
          <a:bodyPr>
            <a:noAutofit/>
          </a:bodyPr>
          <a:lstStyle/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000" b="1" u="sng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Докладчик: </a:t>
            </a:r>
          </a:p>
          <a:p>
            <a:pPr algn="just">
              <a:lnSpc>
                <a:spcPct val="120000"/>
              </a:lnSpc>
              <a:spcBef>
                <a:spcPts val="0"/>
              </a:spcBef>
            </a:pPr>
            <a:r>
              <a:rPr lang="ru-RU" sz="2000" b="1" dirty="0">
                <a:solidFill>
                  <a:schemeClr val="tx1"/>
                </a:solidFill>
                <a:cs typeface="Times New Roman" panose="02020603050405020304" pitchFamily="18" charset="0"/>
              </a:rPr>
              <a:t>н</a:t>
            </a:r>
            <a:r>
              <a:rPr lang="ru-RU" sz="2000" b="1" dirty="0" smtClean="0">
                <a:solidFill>
                  <a:schemeClr val="tx1"/>
                </a:solidFill>
                <a:cs typeface="Times New Roman" panose="02020603050405020304" pitchFamily="18" charset="0"/>
              </a:rPr>
              <a:t>ачальник Управления спорта и работы с молодежью Комитета образования, культуры, спорта и работы с молодежью Администрации города Костромы Т. В. Соболева</a:t>
            </a:r>
            <a:endParaRPr lang="ru-RU" sz="2000" b="1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Рисунок 3" descr="http://www.gradkostroma.ru/i/news/empty3623.jpg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448" y="4653136"/>
            <a:ext cx="2160240" cy="16561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5761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>Летняя занятость и трудоустройство:</a:t>
            </a: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/>
              <a:t>В июле-сентябре 2020 года при содействии общеобразовательных школ и МКУ «Молодежный комплекс «Пале» организована летняя занятость и трудоустройство несовершеннолетних. </a:t>
            </a:r>
          </a:p>
          <a:p>
            <a:pPr algn="just"/>
            <a:r>
              <a:rPr lang="ru-RU" dirty="0" smtClean="0"/>
              <a:t>Всего планируется трудоустроить не менее 25 участников проекта и 171 несовершеннолетнего из социального окружения.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1232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338328"/>
            <a:ext cx="8784976" cy="1252728"/>
          </a:xfrm>
        </p:spPr>
        <p:txBody>
          <a:bodyPr>
            <a:normAutofit/>
          </a:bodyPr>
          <a:lstStyle/>
          <a:p>
            <a:r>
              <a:rPr lang="ru-RU" b="1" u="sng" dirty="0" smtClean="0"/>
              <a:t>ИТОГИ РЕАЛИЗАЦИИ ПРОЕКТА:</a:t>
            </a:r>
            <a:endParaRPr lang="ru-RU" b="1" u="sng" dirty="0"/>
          </a:p>
        </p:txBody>
      </p:sp>
      <p:sp>
        <p:nvSpPr>
          <p:cNvPr id="19" name="Овал 18"/>
          <p:cNvSpPr/>
          <p:nvPr/>
        </p:nvSpPr>
        <p:spPr>
          <a:xfrm>
            <a:off x="251520" y="1412776"/>
            <a:ext cx="4313718" cy="302433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Снижение уровня подростковой преступности на 24,2 % (с 33 до 25)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1756926" y="4149080"/>
            <a:ext cx="5616624" cy="2636912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prstClr val="black"/>
                </a:solidFill>
              </a:rPr>
              <a:t>Стабилизация и улучшение качественной успеваемости детей «</a:t>
            </a:r>
            <a:r>
              <a:rPr lang="ru-RU" b="1" dirty="0">
                <a:solidFill>
                  <a:prstClr val="black"/>
                </a:solidFill>
              </a:rPr>
              <a:t>г</a:t>
            </a:r>
            <a:r>
              <a:rPr lang="ru-RU" b="1" dirty="0" smtClean="0">
                <a:solidFill>
                  <a:prstClr val="black"/>
                </a:solidFill>
              </a:rPr>
              <a:t>руппы риска»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783400" y="1412776"/>
            <a:ext cx="4176464" cy="302433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Снижение количества преступлений средней тяжести, совершенных несовершеннолетними на 26,5 % (с 15 до 11)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073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56792"/>
          </a:xfrm>
        </p:spPr>
        <p:txBody>
          <a:bodyPr>
            <a:normAutofit fontScale="90000"/>
          </a:bodyPr>
          <a:lstStyle/>
          <a:p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>ОСНОВНЫЕ РЕЗУЛЬТАТЫ РЕАЛИЗАЦИИ ПРОЕКТА: </a:t>
            </a:r>
            <a:br>
              <a:rPr lang="ru-RU" b="1" u="sng" dirty="0" smtClean="0"/>
            </a:br>
            <a:endParaRPr lang="ru-RU" b="1" u="sng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94656" y="1556792"/>
            <a:ext cx="3434680" cy="19442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prstClr val="black"/>
                </a:solidFill>
              </a:rPr>
              <a:t>Участниками проекта стали </a:t>
            </a:r>
          </a:p>
          <a:p>
            <a:pPr algn="ctr"/>
            <a:r>
              <a:rPr lang="ru-RU" b="1" dirty="0" smtClean="0">
                <a:solidFill>
                  <a:prstClr val="black"/>
                </a:solidFill>
              </a:rPr>
              <a:t>100 несовершеннолетних, состоящих на различных видах профилактического учета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83568" y="3861048"/>
            <a:ext cx="3434680" cy="2304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В сетевом взаимодействии приняли участие все 9 учреждений дополнительного образования (по плану – увеличение с 3 до 7) 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716016" y="1556792"/>
            <a:ext cx="3672408" cy="194421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b="1" dirty="0">
                <a:solidFill>
                  <a:prstClr val="black"/>
                </a:solidFill>
              </a:rPr>
              <a:t>За период реализации проекта с профилактического учета был снят 41 несовершеннолетний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4716016" y="3861048"/>
            <a:ext cx="3672408" cy="23042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b="1" dirty="0" smtClean="0">
                <a:solidFill>
                  <a:prstClr val="black"/>
                </a:solidFill>
              </a:rPr>
              <a:t>За весь период реализации проекта уровень профессиональной компетенции повысили 308 специалистов</a:t>
            </a:r>
            <a:endParaRPr lang="ru-RU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863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800200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Итоги реализации проекта и эффективные практики представлены в методическом пособии для педагогов и специалистов образовательных организаций Костромской области </a:t>
            </a:r>
            <a:br>
              <a:rPr lang="ru-RU" sz="2000" b="1" dirty="0" smtClean="0"/>
            </a:br>
            <a:r>
              <a:rPr lang="ru-RU" sz="2000" b="1" dirty="0" smtClean="0"/>
              <a:t>«Эффективные практики социализации несовершеннолетних, находящихся в социально опасном положении» </a:t>
            </a:r>
            <a:endParaRPr lang="ru-RU" sz="2000" b="1" dirty="0"/>
          </a:p>
        </p:txBody>
      </p:sp>
      <p:pic>
        <p:nvPicPr>
          <p:cNvPr id="3074" name="Picture 2" descr="C:\Users\Елизавета\Desktop\IMG_20200825_14363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2132856"/>
            <a:ext cx="3888432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9371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71600" y="1412776"/>
            <a:ext cx="7408333" cy="46028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7200" dirty="0" smtClean="0"/>
              <a:t>     </a:t>
            </a:r>
            <a:r>
              <a:rPr lang="ru-RU" sz="7200" b="1" dirty="0" smtClean="0"/>
              <a:t>С П А С И Б О  </a:t>
            </a:r>
          </a:p>
          <a:p>
            <a:pPr marL="0" indent="0">
              <a:buNone/>
            </a:pPr>
            <a:r>
              <a:rPr lang="ru-RU" sz="7200" b="1" dirty="0" smtClean="0"/>
              <a:t>             З А  </a:t>
            </a:r>
          </a:p>
          <a:p>
            <a:pPr marL="0" indent="0">
              <a:buNone/>
            </a:pPr>
            <a:r>
              <a:rPr lang="ru-RU" sz="7200" b="1" dirty="0" smtClean="0"/>
              <a:t>  В Н И М А Н И Е!</a:t>
            </a:r>
            <a:endParaRPr lang="ru-RU" sz="7200" b="1" dirty="0"/>
          </a:p>
        </p:txBody>
      </p:sp>
    </p:spTree>
    <p:extLst>
      <p:ext uri="{BB962C8B-B14F-4D97-AF65-F5344CB8AC3E}">
        <p14:creationId xmlns:p14="http://schemas.microsoft.com/office/powerpoint/2010/main" val="335837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2637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Проект «Конструктивная организация досуга и общественно полезной деятельности несовершеннолетних, находящихся в конфликте с законом, во внеурочное и каникулярное время, «Слагаемые успеха» </a:t>
            </a:r>
            <a:endParaRPr lang="ru-RU" sz="3200" b="1" dirty="0"/>
          </a:p>
        </p:txBody>
      </p:sp>
      <p:sp>
        <p:nvSpPr>
          <p:cNvPr id="7" name="Объект 6"/>
          <p:cNvSpPr>
            <a:spLocks noGrp="1"/>
          </p:cNvSpPr>
          <p:nvPr>
            <p:ph idx="1"/>
          </p:nvPr>
        </p:nvSpPr>
        <p:spPr>
          <a:xfrm>
            <a:off x="27032" y="3608784"/>
            <a:ext cx="9144000" cy="29523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 smtClean="0"/>
              <a:t>          </a:t>
            </a:r>
            <a:r>
              <a:rPr lang="ru-RU" sz="1800" b="1" dirty="0" smtClean="0"/>
              <a:t>Межведомственное взаимодействие </a:t>
            </a:r>
          </a:p>
          <a:p>
            <a:pPr marL="0" indent="0">
              <a:buNone/>
            </a:pPr>
            <a:r>
              <a:rPr lang="ru-RU" sz="1800" b="1" dirty="0" smtClean="0"/>
              <a:t>                 органов и учреждений системы </a:t>
            </a:r>
          </a:p>
          <a:p>
            <a:pPr marL="0" indent="0">
              <a:buNone/>
            </a:pPr>
            <a:r>
              <a:rPr lang="ru-RU" sz="1800" b="1" dirty="0" smtClean="0"/>
              <a:t>                профилактики безнадзорности и</a:t>
            </a:r>
          </a:p>
          <a:p>
            <a:pPr marL="0" indent="0">
              <a:buNone/>
            </a:pPr>
            <a:r>
              <a:rPr lang="ru-RU" sz="1800" b="1" dirty="0" smtClean="0"/>
              <a:t>         правонарушений несовершеннолетних</a:t>
            </a:r>
            <a:endParaRPr lang="ru-RU" sz="1800" b="1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7504" y="3573016"/>
            <a:ext cx="5040560" cy="1584176"/>
          </a:xfrm>
          <a:prstGeom prst="roundRect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725144"/>
            <a:ext cx="4176464" cy="1584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4860032" y="4917067"/>
            <a:ext cx="41764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Скоординированная деятельность всех заинтересованных муниципальных, государственных и общественных структур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8434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72517" y="116632"/>
            <a:ext cx="9252521" cy="3384376"/>
          </a:xfrm>
        </p:spPr>
        <p:txBody>
          <a:bodyPr>
            <a:normAutofit fontScale="90000"/>
          </a:bodyPr>
          <a:lstStyle/>
          <a:p>
            <a:r>
              <a:rPr lang="ru-RU" sz="22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2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u="sng" dirty="0" smtClean="0">
                <a:solidFill>
                  <a:prstClr val="black"/>
                </a:solidFill>
                <a:cs typeface="Times New Roman" panose="02020603050405020304" pitchFamily="18" charset="0"/>
              </a:rPr>
              <a:t>ЦЕЛЬ ПРОЕКТА:</a:t>
            </a:r>
            <a:br>
              <a:rPr lang="ru-RU" sz="3600" b="1" u="sng" dirty="0" smtClean="0">
                <a:solidFill>
                  <a:prstClr val="black"/>
                </a:solidFill>
                <a:cs typeface="Times New Roman" panose="02020603050405020304" pitchFamily="18" charset="0"/>
              </a:rPr>
            </a:br>
            <a:r>
              <a:rPr lang="ru-RU" sz="22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b="1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создание условий </a:t>
            </a:r>
            <a:r>
              <a:rPr lang="ru-RU" sz="2700" dirty="0" smtClean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для </a:t>
            </a:r>
            <a:r>
              <a:rPr lang="ru-RU" sz="2700" dirty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изменения моделей поведения несовершеннолетних, находящихся в конфликте с законом, через включение их в социально значимую </a:t>
            </a:r>
            <a:r>
              <a:rPr lang="ru-RU" sz="2700" dirty="0" smtClean="0">
                <a:solidFill>
                  <a:prstClr val="black"/>
                </a:solidFill>
                <a:latin typeface="+mn-lt"/>
                <a:cs typeface="Times New Roman" panose="02020603050405020304" pitchFamily="18" charset="0"/>
              </a:rPr>
              <a:t>деятельность</a:t>
            </a:r>
            <a:r>
              <a:rPr lang="ru-RU" dirty="0" smtClean="0">
                <a:latin typeface="+mn-lt"/>
              </a:rPr>
              <a:t/>
            </a:r>
            <a:br>
              <a:rPr lang="ru-RU" dirty="0" smtClean="0">
                <a:latin typeface="+mn-lt"/>
              </a:rPr>
            </a:br>
            <a:r>
              <a:rPr lang="ru-RU" sz="3600" dirty="0" smtClean="0"/>
              <a:t>    </a:t>
            </a:r>
            <a:br>
              <a:rPr lang="ru-RU" sz="3600" dirty="0" smtClean="0"/>
            </a:br>
            <a:r>
              <a:rPr lang="ru-RU" sz="3600" b="1" u="sng" dirty="0" smtClean="0">
                <a:cs typeface="Times New Roman" panose="02020603050405020304" pitchFamily="18" charset="0"/>
              </a:rPr>
              <a:t>ЗАДАЧИ ПРОЕКТА: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1" y="3356992"/>
            <a:ext cx="4860030" cy="194421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планов мероприятий «Лабораторий Успеха»:</a:t>
            </a:r>
          </a:p>
          <a:p>
            <a:pPr marL="285750" indent="-285750" algn="ctr">
              <a:buFontTx/>
              <a:buChar char="-"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рудовое воспитание и трудовая адаптация,</a:t>
            </a:r>
          </a:p>
          <a:p>
            <a:pPr marL="285750" indent="-285750" algn="ctr"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формирование традиционных культурно-исторических ценностей,</a:t>
            </a:r>
          </a:p>
          <a:p>
            <a:pPr marL="285750" indent="-285750" algn="ctr">
              <a:buFontTx/>
              <a:buChar char="-"/>
            </a:pP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воспитание чувства патриотизма 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195736" y="5013176"/>
            <a:ext cx="5040559" cy="184482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Осуществление мер, содействующих развитию творческих интересов несовершеннолетних, их полезной социально значимой деятельности во внеурочное и каникулярное время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860031" y="3356992"/>
            <a:ext cx="4176465" cy="1944216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методов и технологий муниципальной системы профилактики делинквентного поведения несовершеннолетних с учетом возможностей сетевого взаимодействия</a:t>
            </a:r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284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92219"/>
            <a:ext cx="9144000" cy="2184653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cs typeface="Times New Roman" panose="02020603050405020304" pitchFamily="18" charset="0"/>
              </a:rPr>
              <a:t> </a:t>
            </a:r>
            <a:r>
              <a:rPr lang="ru-RU" sz="4000" b="1" u="sng" dirty="0" smtClean="0">
                <a:cs typeface="Times New Roman" panose="02020603050405020304" pitchFamily="18" charset="0"/>
              </a:rPr>
              <a:t>БЮДЖЕТ ПРОЕКТА:</a:t>
            </a:r>
            <a:endParaRPr lang="ru-RU" sz="27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988840"/>
            <a:ext cx="9144000" cy="4782309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>
                <a:cs typeface="Times New Roman" panose="02020603050405020304" pitchFamily="18" charset="0"/>
              </a:rPr>
              <a:t>Денежные средства реализованы в полном объеме:                                    </a:t>
            </a:r>
            <a:endParaRPr lang="ru-RU" dirty="0"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899592" y="3429000"/>
            <a:ext cx="7488831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1 754 818 рублей, в том числе: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179513" y="4437112"/>
            <a:ext cx="2655099" cy="2334037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1 333 064 рубля – средства Фонда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3059832" y="4437113"/>
            <a:ext cx="3204687" cy="223224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368 754 рубля – бюджет Администрации города Костромы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Овал 19"/>
          <p:cNvSpPr/>
          <p:nvPr/>
        </p:nvSpPr>
        <p:spPr>
          <a:xfrm>
            <a:off x="6437034" y="4437113"/>
            <a:ext cx="2558289" cy="223224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53 000 рублей – внебюджетные источники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80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68618"/>
            <a:ext cx="9144000" cy="912110"/>
          </a:xfrm>
        </p:spPr>
        <p:txBody>
          <a:bodyPr>
            <a:noAutofit/>
          </a:bodyPr>
          <a:lstStyle/>
          <a:p>
            <a:r>
              <a:rPr lang="ru-RU" sz="3600" u="sng" dirty="0" smtClean="0"/>
              <a:t/>
            </a:r>
            <a:br>
              <a:rPr lang="ru-RU" sz="3600" u="sng" dirty="0" smtClean="0"/>
            </a:br>
            <a:r>
              <a:rPr lang="ru-RU" sz="3600" b="1" u="sng" dirty="0" smtClean="0">
                <a:latin typeface="+mn-lt"/>
                <a:cs typeface="Times New Roman" panose="02020603050405020304" pitchFamily="18" charset="0"/>
              </a:rPr>
              <a:t>«Лаборатории Успеха»:</a:t>
            </a:r>
            <a:r>
              <a:rPr lang="ru-RU" sz="2800" b="1" dirty="0" smtClean="0">
                <a:latin typeface="+mn-lt"/>
              </a:rPr>
              <a:t/>
            </a:r>
            <a:br>
              <a:rPr lang="ru-RU" sz="2800" b="1" dirty="0" smtClean="0">
                <a:latin typeface="+mn-lt"/>
              </a:rPr>
            </a:br>
            <a:endParaRPr lang="ru-RU" sz="2800" dirty="0"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24744"/>
            <a:ext cx="9144000" cy="573325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3100" b="1" dirty="0" smtClean="0">
                <a:cs typeface="Times New Roman" panose="02020603050405020304" pitchFamily="18" charset="0"/>
              </a:rPr>
              <a:t>1. ТРУДОВОЕ ВОСПИТАНИЕ И ТРУДОВАЯ АДАПТАЦИЯ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3100" b="1" dirty="0" smtClean="0">
              <a:ea typeface="Times New Roman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100" b="1" dirty="0" smtClean="0">
                <a:ea typeface="Times New Roman"/>
                <a:cs typeface="Times New Roman" panose="02020603050405020304" pitchFamily="18" charset="0"/>
              </a:rPr>
              <a:t>2. ФОРМИРОВАНИЕ ТРАДИЦИОННЫХ КУЛЬТУРНО-ИСТОРИЧЕСКИХ ЦЕННОСТЕЙ                                                                                                                 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3100" b="1" dirty="0">
              <a:ea typeface="Times New Roman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sz="3100" b="1" dirty="0" smtClean="0">
                <a:ea typeface="Times New Roman"/>
                <a:cs typeface="Times New Roman" panose="02020603050405020304" pitchFamily="18" charset="0"/>
              </a:rPr>
              <a:t>3. ВОСПИТАНИЕ ЧУВСТВА ПАТРИОТИЗМА</a:t>
            </a:r>
          </a:p>
          <a:p>
            <a:pPr marL="0" indent="0">
              <a:buNone/>
            </a:pPr>
            <a:r>
              <a:rPr lang="ru-RU" sz="26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6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                                                             </a:t>
            </a:r>
            <a:endParaRPr lang="ru-RU" sz="2400" b="1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1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ru-RU" sz="3100" b="1" dirty="0" smtClean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1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1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</a:t>
            </a:r>
            <a:r>
              <a:rPr lang="ru-RU" sz="3100" b="1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Проведено</a:t>
            </a:r>
            <a:r>
              <a:rPr lang="ru-RU" sz="31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6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                  </a:t>
            </a:r>
            <a:r>
              <a:rPr lang="ru-RU" sz="3100" b="1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Участники</a:t>
            </a:r>
            <a:r>
              <a:rPr lang="ru-RU" sz="26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               </a:t>
            </a:r>
            <a:r>
              <a:rPr lang="ru-RU" sz="3100" b="1" u="sng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Организовано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                                     </a:t>
            </a:r>
          </a:p>
          <a:p>
            <a:pPr marL="0" lvl="0" indent="0">
              <a:buNone/>
            </a:pP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</a:t>
            </a:r>
          </a:p>
          <a:p>
            <a:pPr marL="0" lvl="0" indent="0">
              <a:buNone/>
            </a:pP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</a:t>
            </a:r>
            <a:r>
              <a:rPr lang="ru-RU" sz="33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</a:t>
            </a:r>
          </a:p>
          <a:p>
            <a:pPr marL="0" lvl="0" indent="0">
              <a:buNone/>
            </a:pPr>
            <a:r>
              <a:rPr lang="ru-RU" sz="33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3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</a:t>
            </a:r>
            <a:r>
              <a:rPr lang="ru-RU" sz="33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164 </a:t>
            </a:r>
            <a:r>
              <a:rPr lang="ru-RU" sz="33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занятия                    100 человек                 20 мероприятий</a:t>
            </a:r>
            <a:endParaRPr lang="ru-RU" sz="3300" b="1" dirty="0">
              <a:solidFill>
                <a:prstClr val="black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                     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                                        </a:t>
            </a:r>
            <a:r>
              <a:rPr lang="ru-RU" sz="30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</a:t>
            </a:r>
            <a:r>
              <a:rPr lang="ru-RU" sz="30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                              </a:t>
            </a:r>
          </a:p>
          <a:p>
            <a:pPr marL="0" indent="0">
              <a:buNone/>
            </a:pPr>
            <a:r>
              <a:rPr lang="ru-RU" sz="3000" b="1" dirty="0" smtClean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  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107504" y="5013176"/>
            <a:ext cx="2736304" cy="1440160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027138" y="5013176"/>
            <a:ext cx="2913014" cy="1512168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5013176"/>
            <a:ext cx="2880320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566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u="sng" dirty="0" smtClean="0"/>
              <a:t>Проект в СМИ:</a:t>
            </a:r>
            <a:endParaRPr lang="ru-RU" sz="4000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507288" cy="5256584"/>
          </a:xfrm>
        </p:spPr>
        <p:txBody>
          <a:bodyPr>
            <a:normAutofit lnSpcReduction="10000"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ru-RU" sz="2800" i="1" dirty="0" smtClean="0">
                <a:cs typeface="Times New Roman" panose="02020603050405020304" pitchFamily="18" charset="0"/>
              </a:rPr>
              <a:t>Сайт Комитета образования, культуры, спорта и работы с молодежью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i="1" dirty="0" smtClean="0">
                <a:cs typeface="Times New Roman" panose="02020603050405020304" pitchFamily="18" charset="0"/>
              </a:rPr>
              <a:t>Администрации города Костромы </a:t>
            </a:r>
            <a:r>
              <a:rPr lang="ru-RU" sz="2800" b="1" i="1" dirty="0" smtClean="0">
                <a:cs typeface="Times New Roman" panose="02020603050405020304" pitchFamily="18" charset="0"/>
              </a:rPr>
              <a:t>–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31 информационное сообщение 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i="1" dirty="0" smtClean="0">
                <a:cs typeface="Times New Roman" panose="02020603050405020304" pitchFamily="18" charset="0"/>
              </a:rPr>
              <a:t>Сайт Администрации города Костромы -</a:t>
            </a:r>
            <a:r>
              <a:rPr lang="ru-RU" sz="2800" b="1" i="1" dirty="0" smtClean="0"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51 информационное сообщение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i="1" dirty="0" smtClean="0">
                <a:cs typeface="Times New Roman" panose="02020603050405020304" pitchFamily="18" charset="0"/>
              </a:rPr>
              <a:t>Интернет-ресурс «Успешные люди» –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 информационных сообщения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i="1" dirty="0" smtClean="0">
                <a:cs typeface="Times New Roman" panose="02020603050405020304" pitchFamily="18" charset="0"/>
              </a:rPr>
              <a:t>«Костромская народная газета»</a:t>
            </a:r>
            <a:r>
              <a:rPr lang="ru-RU" sz="28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публикаций</a:t>
            </a:r>
          </a:p>
          <a:p>
            <a:pPr marL="0" indent="0" algn="ctr">
              <a:spcBef>
                <a:spcPts val="0"/>
              </a:spcBef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371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Совещания о ходе реализации проекта:</a:t>
            </a: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Координационный совет по реализации проекта </a:t>
            </a:r>
          </a:p>
          <a:p>
            <a:r>
              <a:rPr lang="ru-RU" dirty="0" smtClean="0"/>
              <a:t>Социальная комиссия при Думе города Костромы </a:t>
            </a:r>
          </a:p>
          <a:p>
            <a:r>
              <a:rPr lang="ru-RU" dirty="0" smtClean="0"/>
              <a:t>Комиссия по делам несовершеннолетних и защите их прав</a:t>
            </a:r>
          </a:p>
          <a:p>
            <a:r>
              <a:rPr lang="ru-RU" dirty="0" smtClean="0"/>
              <a:t>Рабочие промежуточные совещания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937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/>
            </a:r>
            <a:br>
              <a:rPr lang="ru-RU" b="1" u="sng" dirty="0" smtClean="0"/>
            </a:br>
            <a:r>
              <a:rPr lang="ru-RU" b="1" u="sng" dirty="0" smtClean="0"/>
              <a:t>Курсы повышения квалификации «Эффективные технологии и методы воспитательной работы:                                           </a:t>
            </a:r>
            <a:endParaRPr lang="ru-RU" b="1" u="sng" dirty="0"/>
          </a:p>
        </p:txBody>
      </p:sp>
      <p:sp>
        <p:nvSpPr>
          <p:cNvPr id="11" name="Блок-схема: процесс 10"/>
          <p:cNvSpPr/>
          <p:nvPr/>
        </p:nvSpPr>
        <p:spPr>
          <a:xfrm>
            <a:off x="446792" y="2204864"/>
            <a:ext cx="3837176" cy="2016224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Сентябрь 2019 года, </a:t>
            </a:r>
            <a:endParaRPr lang="ru-RU" b="1" dirty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Апрель 2020 года</a:t>
            </a:r>
          </a:p>
          <a:p>
            <a:pPr algn="ctr"/>
            <a:endParaRPr lang="ru-RU" b="1" dirty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(на базе Костромского областного института повышения качества образования)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2" name="Блок-схема: процесс 11"/>
          <p:cNvSpPr/>
          <p:nvPr/>
        </p:nvSpPr>
        <p:spPr>
          <a:xfrm>
            <a:off x="2411760" y="4509120"/>
            <a:ext cx="4032448" cy="2088232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 итогам курсов получены удостоверения о повышении квалификации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Блок-схема: процесс 13"/>
          <p:cNvSpPr/>
          <p:nvPr/>
        </p:nvSpPr>
        <p:spPr>
          <a:xfrm>
            <a:off x="4700518" y="2204864"/>
            <a:ext cx="4104456" cy="2016224"/>
          </a:xfrm>
          <a:prstGeom prst="flowChart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40 педагогов учреждений дополнительного образования и городских общеобразовательных учреждений</a:t>
            </a:r>
          </a:p>
        </p:txBody>
      </p:sp>
    </p:spTree>
    <p:extLst>
      <p:ext uri="{BB962C8B-B14F-4D97-AF65-F5344CB8AC3E}">
        <p14:creationId xmlns:p14="http://schemas.microsoft.com/office/powerpoint/2010/main" val="718045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u="sng" dirty="0" smtClean="0"/>
              <a:t>Взаимодействие с целевой группой: педагоги и родители</a:t>
            </a:r>
            <a:endParaRPr lang="ru-RU" b="1" u="sng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b="1" dirty="0" smtClean="0"/>
              <a:t>КЛУБ «НАСТАВНИК» </a:t>
            </a:r>
            <a:r>
              <a:rPr lang="ru-RU" dirty="0" smtClean="0"/>
              <a:t>– 8 занятий, участниками которых стали более 210 человек</a:t>
            </a:r>
          </a:p>
          <a:p>
            <a:pPr algn="just"/>
            <a:r>
              <a:rPr lang="ru-RU" b="1" dirty="0" smtClean="0"/>
              <a:t>КЛУБ «РОДИТЕЛЬСКИЕ УНИВЕРСИТЕТЫ» </a:t>
            </a:r>
            <a:r>
              <a:rPr lang="ru-RU" dirty="0" smtClean="0"/>
              <a:t>– 6 занятий и 4 мастер-класса, участниками которых стали более 59 человек</a:t>
            </a:r>
          </a:p>
          <a:p>
            <a:pPr algn="just"/>
            <a:r>
              <a:rPr lang="ru-RU" dirty="0" smtClean="0"/>
              <a:t>Проведены </a:t>
            </a:r>
            <a:r>
              <a:rPr lang="ru-RU" b="1" dirty="0" smtClean="0"/>
              <a:t>3 практико-ориентированных обучающих мероприятия </a:t>
            </a:r>
            <a:r>
              <a:rPr lang="ru-RU" dirty="0" smtClean="0"/>
              <a:t>для специалистов, реализующих проект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764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412EA5C9DB38744B51079717EC76399" ma:contentTypeVersion="49" ma:contentTypeDescription="Создание документа." ma:contentTypeScope="" ma:versionID="c8624d7f6df39beb5eef66b0d476203c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8d04d9c43652114a41dbc3976a31b98e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AWJJH2MPE6E2-113767176-60</_dlc_DocId>
    <_dlc_DocIdUrl xmlns="4a252ca3-5a62-4c1c-90a6-29f4710e47f8">
      <Url>http://edu-sps.koiro.local/Kostroma_EDU/gcoko/profilaktika/www.eduportal44.ru_проект/_layouts/15/DocIdRedir.aspx?ID=AWJJH2MPE6E2-113767176-60</Url>
      <Description>AWJJH2MPE6E2-113767176-60</Description>
    </_dlc_DocIdUrl>
  </documentManagement>
</p:properties>
</file>

<file path=customXml/itemProps1.xml><?xml version="1.0" encoding="utf-8"?>
<ds:datastoreItem xmlns:ds="http://schemas.openxmlformats.org/officeDocument/2006/customXml" ds:itemID="{93754186-C95F-4377-81D9-E8F981129C04}"/>
</file>

<file path=customXml/itemProps2.xml><?xml version="1.0" encoding="utf-8"?>
<ds:datastoreItem xmlns:ds="http://schemas.openxmlformats.org/officeDocument/2006/customXml" ds:itemID="{45957B50-6FBC-425A-BF38-7AAABF2CDC1A}"/>
</file>

<file path=customXml/itemProps3.xml><?xml version="1.0" encoding="utf-8"?>
<ds:datastoreItem xmlns:ds="http://schemas.openxmlformats.org/officeDocument/2006/customXml" ds:itemID="{F37191D1-B6AC-40FD-A867-37262A29B030}"/>
</file>

<file path=customXml/itemProps4.xml><?xml version="1.0" encoding="utf-8"?>
<ds:datastoreItem xmlns:ds="http://schemas.openxmlformats.org/officeDocument/2006/customXml" ds:itemID="{CB012E07-11C3-4879-87F4-83DFE7D446E2}"/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872</TotalTime>
  <Words>557</Words>
  <Application>Microsoft Office PowerPoint</Application>
  <PresentationFormat>Экран (4:3)</PresentationFormat>
  <Paragraphs>89</Paragraphs>
  <Slides>14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Реализация проекта  «Слагаемые успеха»: выполнение количественных и качественных результатов, итоги, проблемы, перспективы </vt:lpstr>
      <vt:lpstr>Проект «Конструктивная организация досуга и общественно полезной деятельности несовершеннолетних, находящихся в конфликте с законом, во внеурочное и каникулярное время, «Слагаемые успеха» </vt:lpstr>
      <vt:lpstr>  ЦЕЛЬ ПРОЕКТА:  создание условий для изменения моделей поведения несовершеннолетних, находящихся в конфликте с законом, через включение их в социально значимую деятельность      ЗАДАЧИ ПРОЕКТА: </vt:lpstr>
      <vt:lpstr> БЮДЖЕТ ПРОЕКТА:</vt:lpstr>
      <vt:lpstr> «Лаборатории Успеха»: </vt:lpstr>
      <vt:lpstr>Проект в СМИ:</vt:lpstr>
      <vt:lpstr>Совещания о ходе реализации проекта:</vt:lpstr>
      <vt:lpstr> Курсы повышения квалификации «Эффективные технологии и методы воспитательной работы:                                           </vt:lpstr>
      <vt:lpstr>Взаимодействие с целевой группой: педагоги и родители</vt:lpstr>
      <vt:lpstr>Летняя занятость и трудоустройство:</vt:lpstr>
      <vt:lpstr>ИТОГИ РЕАЛИЗАЦИИ ПРОЕКТА:</vt:lpstr>
      <vt:lpstr> ОСНОВНЫЕ РЕЗУЛЬТАТЫ РЕАЛИЗАЦИИ ПРОЕКТА:  </vt:lpstr>
      <vt:lpstr>Итоги реализации проекта и эффективные практики представлены в методическом пособии для педагогов и специалистов образовательных организаций Костромской области  «Эффективные практики социализации несовершеннолетних, находящихся в социально опасном положении»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«Конструктивная организация досуга и общественно полезной деятельности несовершеннолетних, находящихся в конфликте с законом, во внеурочное и каникулярное время «Слагаемые успеха»</dc:title>
  <dc:creator>АРСИК</dc:creator>
  <cp:lastModifiedBy>Елизавета</cp:lastModifiedBy>
  <cp:revision>58</cp:revision>
  <dcterms:created xsi:type="dcterms:W3CDTF">2019-08-19T05:23:41Z</dcterms:created>
  <dcterms:modified xsi:type="dcterms:W3CDTF">2020-08-26T06:25:18Z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0x0101004412EA5C9DB38744B51079717EC76399</vt:lpwstr>
  </property>
  <property fmtid="{D5CDD505-2E9C-101B-9397-08002B2CF9AE}" pid="3" name="_dlc_DocIdItemGuid">
    <vt:lpwstr>a2a5a1fa-5190-453f-bc76-b7934a1af0db</vt:lpwstr>
  </property>
</Properties>
</file>