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72" r:id="rId4"/>
    <p:sldId id="264" r:id="rId5"/>
    <p:sldId id="270" r:id="rId6"/>
    <p:sldId id="266" r:id="rId7"/>
    <p:sldId id="267" r:id="rId8"/>
    <p:sldId id="268" r:id="rId9"/>
    <p:sldId id="269" r:id="rId10"/>
    <p:sldId id="271" r:id="rId11"/>
    <p:sldId id="274" r:id="rId12"/>
    <p:sldId id="275" r:id="rId13"/>
    <p:sldId id="273" r:id="rId14"/>
    <p:sldId id="262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9DCE8-E897-4837-A848-20C5817E272A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FF73-AF97-4751-BFE8-1BE41B6B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89" y="2133600"/>
            <a:ext cx="7483499" cy="11430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Модель ОГЭ по информатике 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2020 года. 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Новые типы заданий и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изменение методики подготовки выпускников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9 класса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pic>
        <p:nvPicPr>
          <p:cNvPr id="7171" name="Picture 2" descr="D:\работа 2011\ГЦОКО\Оформление стажир площадки\стаж_пл\fgos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357438"/>
            <a:ext cx="1152525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71670" y="4786322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898989"/>
                </a:solidFill>
                <a:latin typeface="+mn-lt"/>
                <a:cs typeface="+mn-cs"/>
              </a:rPr>
              <a:t>Ехлакова Ж.М., </a:t>
            </a:r>
            <a:br>
              <a:rPr lang="ru-RU" sz="2400" b="1" dirty="0">
                <a:solidFill>
                  <a:srgbClr val="898989"/>
                </a:solidFill>
                <a:latin typeface="+mn-lt"/>
                <a:cs typeface="+mn-cs"/>
              </a:rPr>
            </a:br>
            <a:r>
              <a:rPr lang="ru-RU" sz="2400" b="1" dirty="0">
                <a:solidFill>
                  <a:srgbClr val="898989"/>
                </a:solidFill>
                <a:latin typeface="+mn-lt"/>
                <a:cs typeface="+mn-cs"/>
              </a:rPr>
              <a:t>методист МБУ города Костромы «Городской центр обеспечения качества образования», руководитель ГМО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Система оценивания выполнения отдельных заданий и </a:t>
            </a:r>
            <a:r>
              <a:rPr lang="ru-RU" sz="3200" b="1" dirty="0" smtClean="0"/>
              <a:t>работы в </a:t>
            </a:r>
            <a:r>
              <a:rPr lang="ru-RU" sz="3200" b="1" dirty="0"/>
              <a:t>целом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228724"/>
                <a:gridCol w="42576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1-12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Максимальное количество первичных баллов, которое можно получить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заданий с кратким ответом, равно 12.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0-2</a:t>
                      </a:r>
                      <a:endParaRPr lang="ru-RU" sz="3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Ответы на эти задания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проверяются и оцениваются экспертами (устанавливается соответствие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ответов определённому перечню критериев). Максимальное количество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баллов, которое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можно получить за выполнение заданий с развёрнутым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ответом, равно 7.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0-3</a:t>
                      </a:r>
                      <a:endParaRPr lang="ru-RU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0-2</a:t>
                      </a:r>
                      <a:endParaRPr lang="ru-RU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5857892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Максимальное количество первичных баллов</a:t>
            </a:r>
            <a:r>
              <a:rPr lang="ru-RU" sz="2000" dirty="0"/>
              <a:t>, которое можно получить</a:t>
            </a:r>
          </a:p>
          <a:p>
            <a:r>
              <a:rPr lang="ru-RU" sz="2000" dirty="0"/>
              <a:t>за выполнение всех заданий экзаменационной работы, </a:t>
            </a:r>
            <a:r>
              <a:rPr lang="ru-RU" sz="2000" b="1" dirty="0"/>
              <a:t>равно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858280" cy="647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t="1370" r="2295"/>
          <a:stretch>
            <a:fillRect/>
          </a:stretch>
        </p:blipFill>
        <p:spPr bwMode="auto">
          <a:xfrm>
            <a:off x="571472" y="0"/>
            <a:ext cx="7715304" cy="433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 t="4979"/>
          <a:stretch>
            <a:fillRect/>
          </a:stretch>
        </p:blipFill>
        <p:spPr bwMode="auto">
          <a:xfrm>
            <a:off x="428596" y="4214818"/>
            <a:ext cx="7929618" cy="372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/>
              <a:t>Рекомендации </a:t>
            </a:r>
            <a:r>
              <a:rPr lang="ru-RU" sz="4000" b="1" dirty="0" smtClean="0"/>
              <a:t>педагогам качественной </a:t>
            </a:r>
            <a:r>
              <a:rPr lang="ru-RU" sz="4000" b="1" dirty="0"/>
              <a:t>подготовки  учащихся к ОГЭ 2020 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изучить структуру ОГЭ, демоверсии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провести диагностику  знаний и умений учащихся, выбравших ОГЭ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определить «слабые» темы с разделами за  7-8 класс, сделать на них «упор» в индивидуальных траекториях  подготовки учащихся;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 </a:t>
            </a:r>
            <a:r>
              <a:rPr lang="ru-RU" dirty="0" smtClean="0"/>
              <a:t>выдать качественно темы 9 класса;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 </a:t>
            </a:r>
            <a:r>
              <a:rPr lang="ru-RU" dirty="0" smtClean="0"/>
              <a:t>организовать обобщающее повторение в конце 9 класса за курс 7-9 класса, пробное </a:t>
            </a:r>
            <a:r>
              <a:rPr lang="ru-RU" dirty="0" err="1" smtClean="0"/>
              <a:t>прорешивание</a:t>
            </a:r>
            <a:r>
              <a:rPr lang="ru-RU" dirty="0" smtClean="0"/>
              <a:t> вариантов КИМ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Спасибо за внимание! 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Желаем творческих педагогических успехов!!!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наступающим новым учебным годом!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3" name="Picture 4" descr="https://www.norma.uz/img/91/85/6623472af1098eca2716a2356dc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8"/>
            <a:ext cx="4703763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 descr="http://fb.ru/misc/i/gallery/60373/20930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7088" y="3571875"/>
            <a:ext cx="45069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Контактная информация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1773238"/>
            <a:ext cx="8496300" cy="3692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Ехлакова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Жанна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Михайловна,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методист МБУ  ГЦОКО г. Костромы, руководитель ГМО учителей информатики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E-mail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ehlakova1@mail.ru</a:t>
            </a:r>
            <a:endParaRPr lang="ru-RU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Тел. 89536479121</a:t>
            </a:r>
          </a:p>
          <a:p>
            <a:pPr algn="ctr">
              <a:defRPr/>
            </a:pPr>
            <a:endParaRPr lang="ru-RU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http://www.koipkro.kostroma.ru/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Kostroma_EDU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gcoko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/inform/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inf_ikt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endParaRPr lang="ru-RU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 2020 году ОГЭ пойдут сдавать ученики, обучающиеся по ФГОС с 1 класса. </a:t>
            </a:r>
          </a:p>
          <a:p>
            <a:r>
              <a:rPr lang="ru-RU" dirty="0" smtClean="0"/>
              <a:t>Генеральный директор ФИПИ Решетникова Оксана Александровна сообщила, что </a:t>
            </a:r>
            <a:r>
              <a:rPr lang="ru-RU" b="1" dirty="0" smtClean="0"/>
              <a:t>модель экзамена подвергнется значительным изменениям. </a:t>
            </a:r>
          </a:p>
          <a:p>
            <a:r>
              <a:rPr lang="ru-RU" dirty="0" smtClean="0"/>
              <a:t>Проверку информированности учеников по дисциплине заменит проверка умений, а основной целью заданий станет оценка практико-ориентированных знаний учащихся. </a:t>
            </a:r>
          </a:p>
          <a:p>
            <a:r>
              <a:rPr lang="ru-RU" dirty="0" smtClean="0"/>
              <a:t>На сайте ФИПИ также имеются проекты измененных КИМ  ОГЭ по </a:t>
            </a:r>
            <a:r>
              <a:rPr lang="ru-RU" b="1" dirty="0" smtClean="0"/>
              <a:t>географии, истории, обществознанию, химии, биологии, физике и информатике, </a:t>
            </a:r>
            <a:r>
              <a:rPr lang="ru-RU" dirty="0" smtClean="0"/>
              <a:t> </a:t>
            </a:r>
            <a:r>
              <a:rPr lang="ru-RU" b="1" dirty="0" smtClean="0"/>
              <a:t>по русскому и иностранному языку, а также по математике.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Изменения в КИМ 2020 года </a:t>
            </a:r>
            <a:br>
              <a:rPr lang="ru-RU" b="1" dirty="0" smtClean="0"/>
            </a:br>
            <a:r>
              <a:rPr lang="ru-RU" b="1" dirty="0" smtClean="0"/>
              <a:t>по информатике по сравнению</a:t>
            </a:r>
            <a:br>
              <a:rPr lang="ru-RU" b="1" dirty="0" smtClean="0"/>
            </a:br>
            <a:r>
              <a:rPr lang="ru-RU" b="1" dirty="0" smtClean="0"/>
              <a:t> с 2019 годом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КИМ 2020 г. расширен набор заданий, выполняемых на компьютере</a:t>
            </a:r>
            <a:r>
              <a:rPr lang="ru-RU" dirty="0" smtClean="0"/>
              <a:t>, за </a:t>
            </a:r>
            <a:r>
              <a:rPr lang="ru-RU" dirty="0"/>
              <a:t>счёт включения трёх новых заданий, проверяющих умения и </a:t>
            </a:r>
            <a:r>
              <a:rPr lang="ru-RU" dirty="0" smtClean="0"/>
              <a:t>навыки практической </a:t>
            </a:r>
            <a:r>
              <a:rPr lang="ru-RU" dirty="0"/>
              <a:t>работы с компьютером:</a:t>
            </a:r>
          </a:p>
          <a:p>
            <a:pPr>
              <a:buNone/>
            </a:pPr>
            <a:r>
              <a:rPr lang="ru-RU" baseline="0" dirty="0" smtClean="0"/>
              <a:t>• </a:t>
            </a:r>
            <a:r>
              <a:rPr lang="ru-RU" dirty="0"/>
              <a:t>поиск информации средствами текстового редактора или</a:t>
            </a:r>
          </a:p>
          <a:p>
            <a:pPr>
              <a:buNone/>
            </a:pPr>
            <a:r>
              <a:rPr lang="ru-RU" dirty="0"/>
              <a:t>операционной системы (задание 11);</a:t>
            </a:r>
          </a:p>
          <a:p>
            <a:pPr>
              <a:buNone/>
            </a:pPr>
            <a:r>
              <a:rPr lang="ru-RU" baseline="0" dirty="0" smtClean="0"/>
              <a:t>• </a:t>
            </a:r>
            <a:r>
              <a:rPr lang="ru-RU" dirty="0"/>
              <a:t>анализ содержимого каталогов файловой системы (задание 12);</a:t>
            </a:r>
          </a:p>
          <a:p>
            <a:pPr>
              <a:buNone/>
            </a:pPr>
            <a:r>
              <a:rPr lang="ru-RU" baseline="0" dirty="0" smtClean="0"/>
              <a:t>• </a:t>
            </a:r>
            <a:r>
              <a:rPr lang="ru-RU" dirty="0"/>
              <a:t>создание презентации или текстового документа (задание 13).</a:t>
            </a:r>
          </a:p>
          <a:p>
            <a:pPr>
              <a:buNone/>
            </a:pPr>
            <a:r>
              <a:rPr lang="ru-RU" dirty="0"/>
              <a:t>В отличие от КИМ 2019 г., в КИМ 2020 г. отсутствуют задания с</a:t>
            </a:r>
          </a:p>
          <a:p>
            <a:r>
              <a:rPr lang="ru-RU" dirty="0"/>
              <a:t>выбором ответа из предложенных альтернатив, т.е. во всех заданиях</a:t>
            </a:r>
          </a:p>
          <a:p>
            <a:r>
              <a:rPr lang="ru-RU" dirty="0"/>
              <a:t>предусмотрен либо краткий, либо развёрнутый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Характеристика структуры и содержания КИМ ОГЭ по информатике 2020 г.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42968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Каждый </a:t>
            </a:r>
            <a:r>
              <a:rPr lang="ru-RU" sz="2000" dirty="0"/>
              <a:t>вариант КИМ состоит из двух частей и включает в </a:t>
            </a:r>
            <a:r>
              <a:rPr lang="ru-RU" sz="2000" dirty="0" smtClean="0"/>
              <a:t>себя 15 </a:t>
            </a:r>
            <a:r>
              <a:rPr lang="ru-RU" sz="2000" dirty="0"/>
              <a:t>заданий. </a:t>
            </a:r>
            <a:endParaRPr lang="ru-RU" sz="2000" dirty="0" smtClean="0"/>
          </a:p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u-RU" sz="2000" dirty="0"/>
              <a:t>содержит 10 заданий с кратким ответом.</a:t>
            </a:r>
          </a:p>
          <a:p>
            <a:pPr>
              <a:buNone/>
            </a:pPr>
            <a:r>
              <a:rPr lang="ru-RU" sz="2000" dirty="0"/>
              <a:t>В КИМ предложены следующие разновидности заданий с кратким</a:t>
            </a:r>
          </a:p>
          <a:p>
            <a:pPr>
              <a:buNone/>
            </a:pPr>
            <a:r>
              <a:rPr lang="ru-RU" sz="2000" dirty="0"/>
              <a:t>ответом:</a:t>
            </a:r>
          </a:p>
          <a:p>
            <a:pPr>
              <a:buNone/>
            </a:pPr>
            <a:r>
              <a:rPr lang="ru-RU" sz="2000" dirty="0"/>
              <a:t>– задания на вычисление определённой величины;</a:t>
            </a:r>
          </a:p>
          <a:p>
            <a:pPr>
              <a:buNone/>
            </a:pPr>
            <a:r>
              <a:rPr lang="ru-RU" sz="2000" dirty="0"/>
              <a:t>– задания на установление правильной последовательности,</a:t>
            </a:r>
          </a:p>
          <a:p>
            <a:pPr>
              <a:buNone/>
            </a:pPr>
            <a:r>
              <a:rPr lang="ru-RU" sz="2000" dirty="0"/>
              <a:t>представленной в виде строки символов по определённому алгоритму.</a:t>
            </a:r>
          </a:p>
          <a:p>
            <a:pPr>
              <a:buNone/>
            </a:pPr>
            <a:r>
              <a:rPr lang="ru-RU" sz="2000" dirty="0"/>
              <a:t>Ответы на задания части 1 даются соответствующей записью в виде</a:t>
            </a:r>
          </a:p>
          <a:p>
            <a:pPr>
              <a:buNone/>
            </a:pPr>
            <a:r>
              <a:rPr lang="ru-RU" sz="2000" dirty="0"/>
              <a:t>натурального числа или последовательности символов (букв или цифр),</a:t>
            </a:r>
          </a:p>
          <a:p>
            <a:pPr>
              <a:buNone/>
            </a:pPr>
            <a:r>
              <a:rPr lang="ru-RU" sz="2000" dirty="0"/>
              <a:t>записанных без пробелов и других разделителей.</a:t>
            </a:r>
          </a:p>
          <a:p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2</a:t>
            </a:r>
            <a:r>
              <a:rPr lang="ru-RU" sz="2000" dirty="0"/>
              <a:t> содержит 5 заданий, для выполнения которых необходим</a:t>
            </a:r>
          </a:p>
          <a:p>
            <a:pPr>
              <a:buNone/>
            </a:pPr>
            <a:r>
              <a:rPr lang="ru-RU" sz="2000" dirty="0"/>
              <a:t>компьютер. Задания этой части направлены на проверку практических</a:t>
            </a:r>
          </a:p>
          <a:p>
            <a:pPr>
              <a:buNone/>
            </a:pPr>
            <a:r>
              <a:rPr lang="ru-RU" sz="2000" dirty="0"/>
              <a:t>навыков использования информационных технологий. В этой части 2 </a:t>
            </a:r>
            <a:r>
              <a:rPr lang="ru-RU" sz="2000" dirty="0" smtClean="0"/>
              <a:t>задания с </a:t>
            </a:r>
            <a:r>
              <a:rPr lang="ru-RU" sz="2000" dirty="0"/>
              <a:t>кратким ответом и 3 задания с развёрнутым ответом в виде файла.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7379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Распределение заданий КИМ ОГЭ по содержанию, проверяемым</a:t>
            </a:r>
            <a:br>
              <a:rPr lang="ru-RU" sz="3200" b="1" dirty="0"/>
            </a:br>
            <a:r>
              <a:rPr lang="ru-RU" sz="3200" b="1" dirty="0"/>
              <a:t>умениям и способам деятельности</a:t>
            </a:r>
            <a:endParaRPr lang="ru-RU" sz="3200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887"/>
          <a:stretch>
            <a:fillRect/>
          </a:stretch>
        </p:blipFill>
        <p:spPr bwMode="auto">
          <a:xfrm>
            <a:off x="1142976" y="1357298"/>
            <a:ext cx="7575229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000636"/>
            <a:ext cx="755655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3" name="Picture 5" descr="C:\Users\Жанна\YandexDisk\Скриншоты\2019-08-22_00-08-4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816850" cy="5961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Распределение заданий КИМ ОГЭ по уровням сложности</a:t>
            </a:r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367"/>
          <a:stretch>
            <a:fillRect/>
          </a:stretch>
        </p:blipFill>
        <p:spPr bwMode="auto">
          <a:xfrm>
            <a:off x="0" y="1571612"/>
            <a:ext cx="9119299" cy="316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0034" y="450057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ru-RU" sz="4000" b="1" dirty="0"/>
              <a:t>Продолжительность ОГЭ по информатике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534561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На выполнение всей работы отводится </a:t>
            </a:r>
            <a:r>
              <a:rPr lang="ru-RU" sz="2000" b="1" dirty="0"/>
              <a:t>2 часа 30 минут (150 минут). </a:t>
            </a:r>
            <a:r>
              <a:rPr lang="ru-RU" sz="2000" dirty="0" smtClean="0"/>
              <a:t>Рекомендуемое </a:t>
            </a:r>
            <a:r>
              <a:rPr lang="ru-RU" sz="2000" dirty="0"/>
              <a:t>время на выполнение заданий</a:t>
            </a:r>
          </a:p>
          <a:p>
            <a:r>
              <a:rPr lang="ru-RU" sz="2000" b="1" dirty="0"/>
              <a:t>части 1 – 30 минут</a:t>
            </a:r>
            <a:r>
              <a:rPr lang="ru-RU" sz="2000" dirty="0"/>
              <a:t>, на выполнение заданий части </a:t>
            </a:r>
            <a:r>
              <a:rPr lang="ru-RU" sz="2000" b="1" dirty="0"/>
              <a:t>2 – 2 часа (120 минут).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Дополнительные материалы и оборудование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4972072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части 1 </a:t>
            </a:r>
            <a:r>
              <a:rPr lang="ru-RU" sz="1600" dirty="0"/>
              <a:t>могут выполняться экзаменуемыми без </a:t>
            </a:r>
            <a:r>
              <a:rPr lang="ru-RU" sz="1600" dirty="0" smtClean="0"/>
              <a:t>использования компьютеров</a:t>
            </a:r>
            <a:r>
              <a:rPr lang="ru-RU" sz="1600" dirty="0"/>
              <a:t>. Вычислительная сложность заданий не требует </a:t>
            </a:r>
            <a:r>
              <a:rPr lang="ru-RU" sz="1600" dirty="0" smtClean="0"/>
              <a:t>использования калькуляторов</a:t>
            </a:r>
            <a:r>
              <a:rPr lang="ru-RU" sz="1600" dirty="0"/>
              <a:t>, поэтому в целях обеспечения равенства всех </a:t>
            </a:r>
            <a:r>
              <a:rPr lang="ru-RU" sz="1600" dirty="0" smtClean="0"/>
              <a:t>участников экзамена </a:t>
            </a:r>
            <a:r>
              <a:rPr lang="ru-RU" sz="1600" b="1" dirty="0"/>
              <a:t>использование калькуляторов на экзаменах не разрешается</a:t>
            </a:r>
            <a:r>
              <a:rPr lang="ru-RU" sz="1600" dirty="0" smtClean="0"/>
              <a:t>.</a:t>
            </a:r>
          </a:p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части 2 </a:t>
            </a:r>
            <a:r>
              <a:rPr lang="ru-RU" sz="1600" dirty="0"/>
              <a:t>выполняются на компьютере. На компьютере </a:t>
            </a:r>
            <a:r>
              <a:rPr lang="ru-RU" sz="1600" dirty="0" smtClean="0"/>
              <a:t>должны быть </a:t>
            </a:r>
            <a:r>
              <a:rPr lang="ru-RU" sz="1600" dirty="0"/>
              <a:t>установлены знакомые экзаменуемым программы.</a:t>
            </a:r>
          </a:p>
          <a:p>
            <a:r>
              <a:rPr lang="ru-RU" sz="1600" dirty="0"/>
              <a:t>Для выполнения задания 13.1 необходима </a:t>
            </a:r>
            <a:r>
              <a:rPr lang="ru-RU" sz="1600" b="1" dirty="0"/>
              <a:t>программа для работы </a:t>
            </a:r>
            <a:r>
              <a:rPr lang="ru-RU" sz="1600" b="1" dirty="0" smtClean="0"/>
              <a:t>с презентациями.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Для </a:t>
            </a:r>
            <a:r>
              <a:rPr lang="ru-RU" sz="1600" dirty="0"/>
              <a:t>выполнения задания 13.2 необходим </a:t>
            </a:r>
            <a:r>
              <a:rPr lang="ru-RU" sz="1600" b="1" dirty="0"/>
              <a:t>текстовый процессор</a:t>
            </a:r>
            <a:r>
              <a:rPr lang="ru-RU" sz="1600" b="1" dirty="0" smtClean="0"/>
              <a:t>. </a:t>
            </a:r>
          </a:p>
          <a:p>
            <a:r>
              <a:rPr lang="ru-RU" sz="1600" dirty="0" smtClean="0"/>
              <a:t>Для </a:t>
            </a:r>
            <a:r>
              <a:rPr lang="ru-RU" sz="1600" dirty="0"/>
              <a:t>выполнения задания 14 </a:t>
            </a:r>
            <a:r>
              <a:rPr lang="ru-RU" sz="1600" b="1" dirty="0"/>
              <a:t>необходима программа для работы </a:t>
            </a:r>
            <a:r>
              <a:rPr lang="ru-RU" sz="1600" b="1" dirty="0" smtClean="0"/>
              <a:t>с электронными </a:t>
            </a:r>
            <a:r>
              <a:rPr lang="ru-RU" sz="1600" b="1" dirty="0"/>
              <a:t>таблицами</a:t>
            </a:r>
            <a:r>
              <a:rPr lang="ru-RU" sz="1600" b="1" dirty="0" smtClean="0"/>
              <a:t>. </a:t>
            </a:r>
          </a:p>
          <a:p>
            <a:r>
              <a:rPr lang="ru-RU" sz="1600" dirty="0" smtClean="0"/>
              <a:t>Задание </a:t>
            </a:r>
            <a:r>
              <a:rPr lang="ru-RU" sz="1600" dirty="0"/>
              <a:t>15.1 предусматривает разработку алгоритма для </a:t>
            </a:r>
            <a:r>
              <a:rPr lang="ru-RU" sz="1600" dirty="0" smtClean="0"/>
              <a:t>исполнителя «</a:t>
            </a:r>
            <a:r>
              <a:rPr lang="ru-RU" sz="1600" dirty="0"/>
              <a:t>Робот». Для выполнения задания 15.1 рекомендуется </a:t>
            </a:r>
            <a:r>
              <a:rPr lang="ru-RU" sz="1600" b="1" dirty="0" smtClean="0"/>
              <a:t>использование учебной </a:t>
            </a:r>
            <a:r>
              <a:rPr lang="ru-RU" sz="1600" b="1" dirty="0"/>
              <a:t>среды исполнителя «Робот». </a:t>
            </a:r>
            <a:r>
              <a:rPr lang="ru-RU" sz="1600" dirty="0"/>
              <a:t>В качестве такой среды </a:t>
            </a:r>
            <a:r>
              <a:rPr lang="ru-RU" sz="1600" dirty="0" smtClean="0"/>
              <a:t>может использоваться</a:t>
            </a:r>
            <a:r>
              <a:rPr lang="ru-RU" sz="1600" dirty="0"/>
              <a:t>, например, учебная среда разработки «Кумир</a:t>
            </a:r>
            <a:r>
              <a:rPr lang="ru-RU" sz="1600" dirty="0" smtClean="0"/>
              <a:t>», разработанная </a:t>
            </a:r>
            <a:r>
              <a:rPr lang="ru-RU" sz="1600" dirty="0"/>
              <a:t>в НИИСИ РАН (http://www.niisi.ru/kumir) или любая </a:t>
            </a:r>
            <a:r>
              <a:rPr lang="ru-RU" sz="1600" dirty="0" smtClean="0"/>
              <a:t>другая среда</a:t>
            </a:r>
            <a:r>
              <a:rPr lang="ru-RU" sz="1600" dirty="0"/>
              <a:t>, позволяющая моделировать исполнителя «Робот</a:t>
            </a:r>
            <a:r>
              <a:rPr lang="ru-RU" sz="1600" dirty="0" smtClean="0"/>
              <a:t>».</a:t>
            </a:r>
          </a:p>
          <a:p>
            <a:r>
              <a:rPr lang="ru-RU" sz="1600" dirty="0"/>
              <a:t>Задание 15.2 предусматривает запись алгоритма на универсальном </a:t>
            </a:r>
            <a:r>
              <a:rPr lang="ru-RU" sz="1600" dirty="0" smtClean="0"/>
              <a:t>языке программирования</a:t>
            </a:r>
            <a:r>
              <a:rPr lang="ru-RU" sz="1600" dirty="0"/>
              <a:t>. В этом случае для выполнения </a:t>
            </a:r>
            <a:r>
              <a:rPr lang="ru-RU" sz="1600" b="1" dirty="0"/>
              <a:t>задания </a:t>
            </a:r>
            <a:r>
              <a:rPr lang="ru-RU" sz="1600" b="1" dirty="0" smtClean="0"/>
              <a:t>необходима система </a:t>
            </a:r>
            <a:r>
              <a:rPr lang="ru-RU" sz="1600" b="1" dirty="0"/>
              <a:t>программирования, используемая при обучении.</a:t>
            </a:r>
          </a:p>
          <a:p>
            <a:r>
              <a:rPr lang="ru-RU" sz="1600" dirty="0"/>
              <a:t>Решением каждого задания части 2 является отдельный файл</a:t>
            </a:r>
            <a:r>
              <a:rPr lang="ru-RU" sz="1600" dirty="0" smtClean="0"/>
              <a:t>, подготовленный </a:t>
            </a:r>
            <a:r>
              <a:rPr lang="ru-RU" sz="1600" dirty="0"/>
              <a:t>в соответствующей программе (текстовом редакторе </a:t>
            </a:r>
            <a:r>
              <a:rPr lang="ru-RU" sz="1600" dirty="0" smtClean="0"/>
              <a:t>или электронной </a:t>
            </a:r>
            <a:r>
              <a:rPr lang="ru-RU" sz="1600" dirty="0"/>
              <a:t>таблице). </a:t>
            </a:r>
            <a:r>
              <a:rPr lang="ru-RU" sz="1600" dirty="0" smtClean="0"/>
              <a:t> Экзаменуемые </a:t>
            </a:r>
            <a:r>
              <a:rPr lang="ru-RU" sz="1600" dirty="0"/>
              <a:t>сохраняют данные файлы в </a:t>
            </a:r>
            <a:r>
              <a:rPr lang="ru-RU" sz="1600" dirty="0" smtClean="0"/>
              <a:t>каталог под </a:t>
            </a:r>
            <a:r>
              <a:rPr lang="ru-RU" sz="1600" dirty="0"/>
              <a:t>именами, указанными техническим специалистом.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1BD9C6A57B26D4F8F35168F34B289E0" ma:contentTypeVersion="49" ma:contentTypeDescription="Создание документа." ma:contentTypeScope="" ma:versionID="06874932d00d6b8c2bf891b1b528a5f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AWJJH2MPE6E2-1492560467-72</_dlc_DocId>
    <_dlc_DocIdUrl xmlns="4a252ca3-5a62-4c1c-90a6-29f4710e47f8">
      <Url>http://edu-sps.koiro.local/Kostroma_EDU/gcoko/inform/inf_ikt/_layouts/15/DocIdRedir.aspx?ID=AWJJH2MPE6E2-1492560467-72</Url>
      <Description>AWJJH2MPE6E2-1492560467-72</Description>
    </_dlc_DocIdUrl>
  </documentManagement>
</p:properties>
</file>

<file path=customXml/itemProps1.xml><?xml version="1.0" encoding="utf-8"?>
<ds:datastoreItem xmlns:ds="http://schemas.openxmlformats.org/officeDocument/2006/customXml" ds:itemID="{0ADF0573-27AA-4CEF-A5B1-EC967491EAE5}"/>
</file>

<file path=customXml/itemProps2.xml><?xml version="1.0" encoding="utf-8"?>
<ds:datastoreItem xmlns:ds="http://schemas.openxmlformats.org/officeDocument/2006/customXml" ds:itemID="{8D94A8A2-A7A7-4935-B510-06DD3427ADD5}"/>
</file>

<file path=customXml/itemProps3.xml><?xml version="1.0" encoding="utf-8"?>
<ds:datastoreItem xmlns:ds="http://schemas.openxmlformats.org/officeDocument/2006/customXml" ds:itemID="{A188A99B-8EC7-4E4D-9E56-3321BBE76820}"/>
</file>

<file path=customXml/itemProps4.xml><?xml version="1.0" encoding="utf-8"?>
<ds:datastoreItem xmlns:ds="http://schemas.openxmlformats.org/officeDocument/2006/customXml" ds:itemID="{02004017-D0CE-4A4D-B2B2-1F2BB2EE1A14}"/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749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Модель ОГЭ по информатике  2020 года.  Новые типы заданий и  изменение методики подготовки выпускников  9 класса</vt:lpstr>
      <vt:lpstr>Введение</vt:lpstr>
      <vt:lpstr>Изменения в КИМ 2020 года  по информатике по сравнению  с 2019 годом</vt:lpstr>
      <vt:lpstr>Характеристика структуры и содержания КИМ ОГЭ по информатике 2020 г.</vt:lpstr>
      <vt:lpstr>Слайд 5</vt:lpstr>
      <vt:lpstr>Распределение заданий КИМ ОГЭ по содержанию, проверяемым умениям и способам деятельности</vt:lpstr>
      <vt:lpstr>Слайд 7</vt:lpstr>
      <vt:lpstr>Распределение заданий КИМ ОГЭ по уровням сложности</vt:lpstr>
      <vt:lpstr>Дополнительные материалы и оборудование</vt:lpstr>
      <vt:lpstr>Система оценивания выполнения отдельных заданий и работы в целом</vt:lpstr>
      <vt:lpstr>Слайд 11</vt:lpstr>
      <vt:lpstr>Слайд 12</vt:lpstr>
      <vt:lpstr>Рекомендации педагогам качественной подготовки  учащихся к ОГЭ 2020 г.</vt:lpstr>
      <vt:lpstr>  Спасибо за внимание!  Желаем творческих педагогических успехов!!! С наступающим новым учебным годом! 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«Эффективное использование потенциала городских методических объединений  в развитии профессионализма педагогов как главный ресурс повышения качества образования»</dc:title>
  <dc:creator>Жанна</dc:creator>
  <cp:lastModifiedBy>Жанна</cp:lastModifiedBy>
  <cp:revision>13</cp:revision>
  <dcterms:created xsi:type="dcterms:W3CDTF">2019-08-21T19:39:08Z</dcterms:created>
  <dcterms:modified xsi:type="dcterms:W3CDTF">2019-10-27T22:58:56Z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0x010100E1BD9C6A57B26D4F8F35168F34B289E0</vt:lpwstr>
  </property>
  <property fmtid="{D5CDD505-2E9C-101B-9397-08002B2CF9AE}" pid="3" name="_dlc_DocIdItemGuid">
    <vt:lpwstr>d9005235-c677-426c-8fb8-6c44911fc5ba</vt:lpwstr>
  </property>
</Properties>
</file>