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77" r:id="rId2"/>
    <p:sldId id="259" r:id="rId3"/>
    <p:sldId id="296" r:id="rId4"/>
    <p:sldId id="294" r:id="rId5"/>
    <p:sldId id="263" r:id="rId6"/>
    <p:sldId id="264" r:id="rId7"/>
    <p:sldId id="267" r:id="rId8"/>
    <p:sldId id="270" r:id="rId9"/>
    <p:sldId id="268" r:id="rId10"/>
    <p:sldId id="265" r:id="rId11"/>
    <p:sldId id="266" r:id="rId12"/>
    <p:sldId id="269" r:id="rId13"/>
    <p:sldId id="301" r:id="rId14"/>
    <p:sldId id="295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8" r:id="rId28"/>
    <p:sldId id="261" r:id="rId29"/>
    <p:sldId id="262" r:id="rId30"/>
    <p:sldId id="278" r:id="rId31"/>
    <p:sldId id="292" r:id="rId32"/>
    <p:sldId id="293" r:id="rId33"/>
    <p:sldId id="29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9642" autoAdjust="0"/>
  </p:normalViewPr>
  <p:slideViewPr>
    <p:cSldViewPr>
      <p:cViewPr>
        <p:scale>
          <a:sx n="80" d="100"/>
          <a:sy n="80" d="100"/>
        </p:scale>
        <p:origin x="-10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customXml" Target="../customXml/item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2;&#1077;&#1090;&#1086;&#1076;&#1080;&#1095;&#1077;&#1089;&#1082;&#1072;&#1103;%20&#1088;&#1072;&#1073;&#1086;&#1090;&#1072;%20&#1043;&#1062;&#1054;&#1050;&#1054;\&#1043;&#1052;&#1054;%20&#1091;&#1095;&#1080;&#1090;&#1077;&#1083;&#1077;&#1081;%20&#1080;&#1085;&#1092;&#1086;&#1088;&#1084;&#1072;&#1090;&#1080;&#1082;&#1080;%202019-20\&#1045;&#1052;&#1044;%202019\&#1043;&#1048;&#1040;%20&#1084;&#1072;&#1090;&#1077;&#1088;&#1080;&#1072;&#1083;&#1099;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Средний балл ЕГЭ по информатике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11 - Информатика</c:v>
                </c:pt>
              </c:strCache>
            </c:strRef>
          </c:tx>
          <c:dLbls>
            <c:dLbl>
              <c:idx val="1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</c:dLbl>
            <c:dLbl>
              <c:idx val="11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Лист1!$B$1:$M$1</c:f>
              <c:strCache>
                <c:ptCount val="12"/>
                <c:pt idx="0">
                  <c:v>2008 г.</c:v>
                </c:pt>
                <c:pt idx="1">
                  <c:v>2009 г.</c:v>
                </c:pt>
                <c:pt idx="2">
                  <c:v>2010 г.</c:v>
                </c:pt>
                <c:pt idx="3">
                  <c:v>2011 г.</c:v>
                </c:pt>
                <c:pt idx="4">
                  <c:v>2012 г.</c:v>
                </c:pt>
                <c:pt idx="5">
                  <c:v>2013 г.</c:v>
                </c:pt>
                <c:pt idx="6">
                  <c:v>2014 г.</c:v>
                </c:pt>
                <c:pt idx="7">
                  <c:v>2015 г.</c:v>
                </c:pt>
                <c:pt idx="8">
                  <c:v>2016 г.</c:v>
                </c:pt>
                <c:pt idx="9">
                  <c:v>2017 г.</c:v>
                </c:pt>
                <c:pt idx="10">
                  <c:v>2018 г.</c:v>
                </c:pt>
                <c:pt idx="11">
                  <c:v>2019 г.</c:v>
                </c:pt>
              </c:strCache>
            </c:strRef>
          </c:cat>
          <c:val>
            <c:numRef>
              <c:f>Лист1!$B$2:$M$2</c:f>
              <c:numCache>
                <c:formatCode>General</c:formatCode>
                <c:ptCount val="12"/>
                <c:pt idx="0">
                  <c:v>61.48</c:v>
                </c:pt>
                <c:pt idx="1">
                  <c:v>63.42</c:v>
                </c:pt>
                <c:pt idx="2">
                  <c:v>68.95</c:v>
                </c:pt>
                <c:pt idx="3">
                  <c:v>69</c:v>
                </c:pt>
                <c:pt idx="4">
                  <c:v>65.95</c:v>
                </c:pt>
                <c:pt idx="5">
                  <c:v>67.63</c:v>
                </c:pt>
                <c:pt idx="6">
                  <c:v>64.42</c:v>
                </c:pt>
                <c:pt idx="7">
                  <c:v>61.53</c:v>
                </c:pt>
                <c:pt idx="8">
                  <c:v>57.95</c:v>
                </c:pt>
                <c:pt idx="9">
                  <c:v>59.93</c:v>
                </c:pt>
                <c:pt idx="10">
                  <c:v>61</c:v>
                </c:pt>
                <c:pt idx="11">
                  <c:v>63.59</c:v>
                </c:pt>
              </c:numCache>
            </c:numRef>
          </c:val>
        </c:ser>
        <c:dLbls>
          <c:showVal val="1"/>
        </c:dLbls>
        <c:gapWidth val="75"/>
        <c:overlap val="-25"/>
        <c:axId val="109295872"/>
        <c:axId val="110382080"/>
      </c:barChart>
      <c:catAx>
        <c:axId val="109295872"/>
        <c:scaling>
          <c:orientation val="minMax"/>
        </c:scaling>
        <c:axPos val="b"/>
        <c:numFmt formatCode="General" sourceLinked="1"/>
        <c:majorTickMark val="none"/>
        <c:tickLblPos val="nextTo"/>
        <c:crossAx val="110382080"/>
        <c:crosses val="autoZero"/>
        <c:auto val="1"/>
        <c:lblAlgn val="ctr"/>
        <c:lblOffset val="100"/>
      </c:catAx>
      <c:valAx>
        <c:axId val="11038208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109295872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7E73C-4760-4743-98BE-B8C3C21531A9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26235-D1EC-4A0A-B1D5-4065CE7E8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Рост доли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высокобалльников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(81–100 т.б.) объясняется улучшением подготовки участников экзамена и отчасти стабильностью экзаменационной модели.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26235-D1EC-4A0A-B1D5-4065CE7E8BA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3BA86-5EA9-4B74-92DD-D7818A6E21D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26235-D1EC-4A0A-B1D5-4065CE7E8BA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0DE4-6FB1-4511-8DD2-46B6BC3FE829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E1B3-A07E-4378-ADDA-6418F960E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0DE4-6FB1-4511-8DD2-46B6BC3FE829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E1B3-A07E-4378-ADDA-6418F960E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0DE4-6FB1-4511-8DD2-46B6BC3FE829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E1B3-A07E-4378-ADDA-6418F960E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0DE4-6FB1-4511-8DD2-46B6BC3FE829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E1B3-A07E-4378-ADDA-6418F960E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0DE4-6FB1-4511-8DD2-46B6BC3FE829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E1B3-A07E-4378-ADDA-6418F960E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0DE4-6FB1-4511-8DD2-46B6BC3FE829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E1B3-A07E-4378-ADDA-6418F960E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0DE4-6FB1-4511-8DD2-46B6BC3FE829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E1B3-A07E-4378-ADDA-6418F960E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0DE4-6FB1-4511-8DD2-46B6BC3FE829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E1B3-A07E-4378-ADDA-6418F960E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0DE4-6FB1-4511-8DD2-46B6BC3FE829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E1B3-A07E-4378-ADDA-6418F960E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0DE4-6FB1-4511-8DD2-46B6BC3FE829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E1B3-A07E-4378-ADDA-6418F960E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0DE4-6FB1-4511-8DD2-46B6BC3FE829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E1B3-A07E-4378-ADDA-6418F960E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30DE4-6FB1-4511-8DD2-46B6BC3FE829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4E1B3-A07E-4378-ADDA-6418F960E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bz.ru/" TargetMode="External"/><Relationship Id="rId2" Type="http://schemas.openxmlformats.org/officeDocument/2006/relationships/hyperlink" Target="http://files.lbz.ru/authors/informatika/3/webinar3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s://www.youtube.com/playlist?list=PLzwOM2zfl-YAgS8lUeC0ViCh6_aGVFeYb" TargetMode="External"/><Relationship Id="rId4" Type="http://schemas.openxmlformats.org/officeDocument/2006/relationships/hyperlink" Target="https://www.youtube.com/channel/UC0O5zdGOhe16lvBIWIZewG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polyakov.spb.ru/school/ogetest2020/b6py.htm" TargetMode="External"/><Relationship Id="rId13" Type="http://schemas.openxmlformats.org/officeDocument/2006/relationships/hyperlink" Target="https://www.kpolyakov.spb.ru/school/ogetest2020/b9.htm" TargetMode="External"/><Relationship Id="rId3" Type="http://schemas.openxmlformats.org/officeDocument/2006/relationships/hyperlink" Target="https://www.kpolyakov.spb.ru/school/ogetest2020/b1.htm" TargetMode="External"/><Relationship Id="rId7" Type="http://schemas.openxmlformats.org/officeDocument/2006/relationships/hyperlink" Target="https://www.kpolyakov.spb.ru/school/ogetest2020/b5.htm" TargetMode="External"/><Relationship Id="rId12" Type="http://schemas.openxmlformats.org/officeDocument/2006/relationships/hyperlink" Target="https://www.kpolyakov.spb.ru/school/ogetest2020/b8.htm" TargetMode="External"/><Relationship Id="rId2" Type="http://schemas.openxmlformats.org/officeDocument/2006/relationships/hyperlink" Target="https://www.kpolyakov.spb.ru/school/oge/online.htm" TargetMode="Externa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polyakov.spb.ru/school/ogetest2020/b4.htm" TargetMode="External"/><Relationship Id="rId11" Type="http://schemas.openxmlformats.org/officeDocument/2006/relationships/hyperlink" Target="https://www.kpolyakov.spb.ru/school/ogetest2020/b7.htm" TargetMode="External"/><Relationship Id="rId5" Type="http://schemas.openxmlformats.org/officeDocument/2006/relationships/hyperlink" Target="https://www.kpolyakov.spb.ru/school/ogetest2020/b3.htm" TargetMode="External"/><Relationship Id="rId15" Type="http://schemas.openxmlformats.org/officeDocument/2006/relationships/image" Target="../media/image18.png"/><Relationship Id="rId10" Type="http://schemas.openxmlformats.org/officeDocument/2006/relationships/hyperlink" Target="https://www.kpolyakov.spb.ru/school/ogetest2020/b6cpp.htm" TargetMode="External"/><Relationship Id="rId4" Type="http://schemas.openxmlformats.org/officeDocument/2006/relationships/hyperlink" Target="https://www.kpolyakov.spb.ru/school/ogetest2020/b2.htm" TargetMode="External"/><Relationship Id="rId9" Type="http://schemas.openxmlformats.org/officeDocument/2006/relationships/hyperlink" Target="https://www.kpolyakov.spb.ru/school/ogetest2020/b6pas.htm" TargetMode="External"/><Relationship Id="rId14" Type="http://schemas.openxmlformats.org/officeDocument/2006/relationships/hyperlink" Target="https://www.kpolyakov.spb.ru/school/ogetest2020/b10.htm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polyakov.spb.ru/" TargetMode="External"/><Relationship Id="rId7" Type="http://schemas.openxmlformats.org/officeDocument/2006/relationships/hyperlink" Target="https://www.youtube.com/playlist?list=PLzwOM2zfl-YAgS8lUeC0ViCh6_aGVFeYb" TargetMode="External"/><Relationship Id="rId2" Type="http://schemas.openxmlformats.org/officeDocument/2006/relationships/hyperlink" Target="https://www.kpolyakov.spb.ru/download/analis2019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channel/UC0O5zdGOhe16lvBIWIZewGA" TargetMode="External"/><Relationship Id="rId5" Type="http://schemas.openxmlformats.org/officeDocument/2006/relationships/hyperlink" Target="http://www.lbz.ru/" TargetMode="External"/><Relationship Id="rId4" Type="http://schemas.openxmlformats.org/officeDocument/2006/relationships/hyperlink" Target="https://ege-kostroma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polyakov.spb.ru/download/analis2019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-kostroma.ru/sta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ege-kostroma.ru/stat/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ege-kostroma.ru/stat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-kostroma.ru/sta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714620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Государственная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итоговая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аттестации по информатике: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решения и перспективы 	</a:t>
            </a:r>
            <a:endParaRPr lang="ru-RU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450057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000" i="1" dirty="0" smtClean="0"/>
              <a:t>Ехлакова  Жанна Михайловна,  </a:t>
            </a:r>
            <a:br>
              <a:rPr lang="ru-RU" sz="2000" i="1" dirty="0" smtClean="0"/>
            </a:br>
            <a:r>
              <a:rPr lang="ru-RU" sz="2000" i="1" dirty="0" smtClean="0"/>
              <a:t>методист МБУ  ГЦОКО,</a:t>
            </a:r>
            <a:br>
              <a:rPr lang="ru-RU" sz="2000" i="1" dirty="0" smtClean="0"/>
            </a:br>
            <a:r>
              <a:rPr lang="ru-RU" sz="2000" i="1" dirty="0" smtClean="0"/>
              <a:t> руководитель ГМО учителей информатики </a:t>
            </a:r>
            <a:br>
              <a:rPr lang="ru-RU" sz="2000" i="1" dirty="0" smtClean="0"/>
            </a:br>
            <a:r>
              <a:rPr lang="ru-RU" sz="2000" i="1" dirty="0" smtClean="0"/>
              <a:t>г. Костромы</a:t>
            </a:r>
            <a:endParaRPr lang="ru-RU" sz="2000" dirty="0"/>
          </a:p>
        </p:txBody>
      </p:sp>
      <p:pic>
        <p:nvPicPr>
          <p:cNvPr id="4" name="Picture 2" descr="логотип ГЦОК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285729"/>
            <a:ext cx="1357322" cy="8568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857356" y="1285860"/>
            <a:ext cx="5786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Единый методический день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2019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учителей города Костромы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  </a:t>
            </a:r>
            <a:r>
              <a:rPr lang="ru-RU" b="1" dirty="0" smtClean="0"/>
              <a:t>Предметная секция </a:t>
            </a:r>
            <a:r>
              <a:rPr lang="ru-RU" b="1" dirty="0" smtClean="0"/>
              <a:t> профессионального </a:t>
            </a:r>
            <a:r>
              <a:rPr lang="ru-RU" b="1" dirty="0" smtClean="0"/>
              <a:t>сообщества </a:t>
            </a:r>
            <a:r>
              <a:rPr lang="ru-RU" b="1" dirty="0" smtClean="0"/>
              <a:t>учителей информатики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357554" y="628652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28 октября 2019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1670" y="214290"/>
            <a:ext cx="4929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/>
              <a:t>МЕЖМУНИЦИПАЛЬНОГО СЕМИНАРА </a:t>
            </a:r>
          </a:p>
          <a:p>
            <a:pPr algn="ctr"/>
            <a:r>
              <a:rPr lang="ru-RU" b="1" dirty="0" smtClean="0"/>
              <a:t>«ЭФФЕКТИВНЫЕ ПРАКТИКИ ПОВЫШЕНИЯ </a:t>
            </a:r>
          </a:p>
          <a:p>
            <a:pPr algn="ctr"/>
            <a:r>
              <a:rPr lang="ru-RU" b="1" dirty="0" smtClean="0"/>
              <a:t>КАЧЕСТВА ОБРАЗОВАНИЯ В ШКОЛЕ» </a:t>
            </a:r>
            <a:endParaRPr lang="ru-RU" dirty="0"/>
          </a:p>
        </p:txBody>
      </p:sp>
      <p:pic>
        <p:nvPicPr>
          <p:cNvPr id="10" name="Рисунок 9" descr="na_s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57166"/>
            <a:ext cx="1950164" cy="4286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150017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выполнения заданий экзаменационной работы ЕГЭ </a:t>
            </a:r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</a:t>
            </a:r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укрупненным разделам школьного курса информатики</a:t>
            </a:r>
            <a:endParaRPr lang="ru-RU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2332037"/>
            <a:ext cx="8229600" cy="4525963"/>
          </a:xfrm>
        </p:spPr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2800" dirty="0" smtClean="0"/>
          </a:p>
          <a:p>
            <a:r>
              <a:rPr lang="ru-RU" sz="2800" dirty="0" smtClean="0"/>
              <a:t>Средний процент выполнения заданий по всей работе – </a:t>
            </a:r>
            <a:r>
              <a:rPr lang="ru-RU" sz="2800" dirty="0" smtClean="0"/>
              <a:t>5</a:t>
            </a:r>
            <a:r>
              <a:rPr lang="en-US" sz="2800" dirty="0" smtClean="0"/>
              <a:t>7</a:t>
            </a:r>
            <a:r>
              <a:rPr lang="ru-RU" sz="2800" dirty="0" smtClean="0"/>
              <a:t>,</a:t>
            </a:r>
            <a:r>
              <a:rPr lang="en-US" sz="2800" dirty="0" smtClean="0"/>
              <a:t>4</a:t>
            </a:r>
            <a:r>
              <a:rPr lang="ru-RU" sz="2800" dirty="0" smtClean="0"/>
              <a:t> </a:t>
            </a:r>
            <a:r>
              <a:rPr lang="ru-RU" sz="2800" dirty="0" smtClean="0"/>
              <a:t>(в </a:t>
            </a:r>
            <a:r>
              <a:rPr lang="ru-RU" sz="2800" dirty="0" smtClean="0"/>
              <a:t>2018 </a:t>
            </a:r>
            <a:r>
              <a:rPr lang="ru-RU" sz="2800" dirty="0" smtClean="0"/>
              <a:t>г. – </a:t>
            </a:r>
            <a:r>
              <a:rPr lang="ru-RU" sz="2800" dirty="0" smtClean="0"/>
              <a:t>5</a:t>
            </a:r>
            <a:r>
              <a:rPr lang="en-US" sz="2800" dirty="0" smtClean="0"/>
              <a:t>4</a:t>
            </a:r>
            <a:r>
              <a:rPr lang="ru-RU" sz="2800" dirty="0" smtClean="0"/>
              <a:t>; </a:t>
            </a:r>
            <a:r>
              <a:rPr lang="ru-RU" sz="2800" dirty="0" smtClean="0"/>
              <a:t>по Костромской области – </a:t>
            </a:r>
            <a:r>
              <a:rPr lang="ru-RU" sz="2800" dirty="0" smtClean="0"/>
              <a:t>63</a:t>
            </a:r>
            <a:r>
              <a:rPr lang="ru-RU" sz="2800" dirty="0" smtClean="0">
                <a:solidFill>
                  <a:srgbClr val="FF0000"/>
                </a:solidFill>
              </a:rPr>
              <a:t>,6%</a:t>
            </a:r>
            <a:r>
              <a:rPr lang="ru-RU" sz="2800" dirty="0" smtClean="0"/>
              <a:t>).</a:t>
            </a:r>
            <a:endParaRPr lang="ru-RU" sz="28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57158" y="0"/>
            <a:ext cx="807249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СТАТИСТИКА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ЕГЭ-2019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 информатике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 Российской Федерации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143248"/>
            <a:ext cx="77724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img_5_ege2018.jpg"/>
          <p:cNvPicPr>
            <a:picLocks noChangeAspect="1"/>
          </p:cNvPicPr>
          <p:nvPr/>
        </p:nvPicPr>
        <p:blipFill>
          <a:blip r:embed="rId3" cstate="print"/>
          <a:srcRect l="45312"/>
          <a:stretch>
            <a:fillRect/>
          </a:stretch>
        </p:blipFill>
        <p:spPr>
          <a:xfrm>
            <a:off x="7429520" y="500042"/>
            <a:ext cx="1571636" cy="722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12144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У экзаменуемых </a:t>
            </a:r>
            <a:r>
              <a:rPr lang="ru-RU" sz="2800" b="1" dirty="0" smtClean="0">
                <a:solidFill>
                  <a:schemeClr val="tx2"/>
                </a:solidFill>
              </a:rPr>
              <a:t>возникли затруднения </a:t>
            </a:r>
            <a:r>
              <a:rPr lang="ru-RU" sz="2800" dirty="0" smtClean="0">
                <a:solidFill>
                  <a:schemeClr val="tx2"/>
                </a:solidFill>
              </a:rPr>
              <a:t>при выполнении заданий, контролирующих следующие знания и умения: </a:t>
            </a:r>
            <a:br>
              <a:rPr lang="ru-RU" sz="2800" dirty="0" smtClean="0">
                <a:solidFill>
                  <a:schemeClr val="tx2"/>
                </a:solidFill>
              </a:rPr>
            </a:b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знание о методах измерения количества </a:t>
            </a:r>
            <a:r>
              <a:rPr lang="ru-RU" dirty="0" smtClean="0"/>
              <a:t>информации</a:t>
            </a:r>
            <a:r>
              <a:rPr lang="en-US" dirty="0" smtClean="0"/>
              <a:t> </a:t>
            </a:r>
            <a:r>
              <a:rPr lang="ru-RU" dirty="0" smtClean="0"/>
              <a:t>(</a:t>
            </a:r>
            <a:r>
              <a:rPr lang="en-US" dirty="0" smtClean="0"/>
              <a:t>B</a:t>
            </a:r>
            <a:r>
              <a:rPr lang="ru-RU" dirty="0" smtClean="0"/>
              <a:t>13,</a:t>
            </a:r>
            <a:r>
              <a:rPr lang="en-US" dirty="0" smtClean="0"/>
              <a:t> B9)</a:t>
            </a:r>
            <a:r>
              <a:rPr lang="ru-RU" dirty="0" smtClean="0"/>
              <a:t>; </a:t>
            </a:r>
            <a:endParaRPr lang="ru-RU" dirty="0" smtClean="0"/>
          </a:p>
          <a:p>
            <a:r>
              <a:rPr lang="ru-RU" dirty="0" smtClean="0"/>
              <a:t>знание </a:t>
            </a:r>
            <a:r>
              <a:rPr lang="ru-RU" dirty="0" smtClean="0"/>
              <a:t>базовых принципов адресации в компьютерной </a:t>
            </a:r>
            <a:r>
              <a:rPr lang="ru-RU" dirty="0" smtClean="0"/>
              <a:t>сети</a:t>
            </a:r>
            <a:r>
              <a:rPr lang="en-US" dirty="0" smtClean="0"/>
              <a:t> (B12)</a:t>
            </a:r>
            <a:r>
              <a:rPr lang="ru-RU" dirty="0" smtClean="0"/>
              <a:t>; </a:t>
            </a:r>
            <a:endParaRPr lang="ru-RU" dirty="0" smtClean="0"/>
          </a:p>
          <a:p>
            <a:r>
              <a:rPr lang="ru-RU" dirty="0" smtClean="0"/>
              <a:t>умение исполнять рекурсивный </a:t>
            </a:r>
            <a:r>
              <a:rPr lang="ru-RU" dirty="0" smtClean="0"/>
              <a:t>алгоритм</a:t>
            </a:r>
            <a:r>
              <a:rPr lang="en-US" dirty="0" smtClean="0"/>
              <a:t> </a:t>
            </a:r>
            <a:r>
              <a:rPr lang="ru-RU" dirty="0" smtClean="0"/>
              <a:t>(В11, В21); </a:t>
            </a:r>
            <a:endParaRPr lang="ru-RU" dirty="0" smtClean="0"/>
          </a:p>
          <a:p>
            <a:r>
              <a:rPr lang="ru-RU" dirty="0" smtClean="0"/>
              <a:t> умение анализировать алгоритмы и </a:t>
            </a:r>
            <a:r>
              <a:rPr lang="ru-RU" dirty="0" smtClean="0"/>
              <a:t>программы (</a:t>
            </a:r>
            <a:r>
              <a:rPr lang="en-US" dirty="0" smtClean="0"/>
              <a:t>B8, B20, C24)</a:t>
            </a:r>
            <a:r>
              <a:rPr lang="ru-RU" dirty="0" smtClean="0"/>
              <a:t>; </a:t>
            </a:r>
            <a:endParaRPr lang="ru-RU" dirty="0" smtClean="0"/>
          </a:p>
          <a:p>
            <a:r>
              <a:rPr lang="ru-RU" dirty="0" smtClean="0"/>
              <a:t>знание основных понятий и законов математической </a:t>
            </a:r>
            <a:r>
              <a:rPr lang="ru-RU" dirty="0" smtClean="0"/>
              <a:t>логики</a:t>
            </a:r>
            <a:r>
              <a:rPr lang="en-US" dirty="0" smtClean="0"/>
              <a:t> (B2)</a:t>
            </a:r>
            <a:r>
              <a:rPr lang="ru-RU" dirty="0" smtClean="0"/>
              <a:t>; </a:t>
            </a:r>
            <a:endParaRPr lang="ru-RU" dirty="0" smtClean="0"/>
          </a:p>
          <a:p>
            <a:r>
              <a:rPr lang="ru-RU" dirty="0" smtClean="0"/>
              <a:t>умение строить и преобразовывать логические </a:t>
            </a:r>
            <a:r>
              <a:rPr lang="ru-RU" dirty="0" smtClean="0"/>
              <a:t>выражения</a:t>
            </a:r>
            <a:r>
              <a:rPr lang="en-US" dirty="0" smtClean="0"/>
              <a:t> (</a:t>
            </a:r>
            <a:r>
              <a:rPr lang="en-US" dirty="0" smtClean="0"/>
              <a:t>B18</a:t>
            </a:r>
            <a:r>
              <a:rPr lang="en-US" dirty="0" smtClean="0"/>
              <a:t>, B23)</a:t>
            </a:r>
            <a:r>
              <a:rPr lang="ru-RU" dirty="0" smtClean="0"/>
              <a:t>; </a:t>
            </a:r>
            <a:endParaRPr lang="ru-RU" dirty="0" smtClean="0"/>
          </a:p>
          <a:p>
            <a:r>
              <a:rPr lang="ru-RU" dirty="0" smtClean="0"/>
              <a:t>умение создавать собственные программы для решения задач средней </a:t>
            </a:r>
            <a:r>
              <a:rPr lang="ru-RU" dirty="0" smtClean="0"/>
              <a:t>сложности</a:t>
            </a:r>
            <a:r>
              <a:rPr lang="en-US" dirty="0" smtClean="0"/>
              <a:t> (C25, C27)</a:t>
            </a:r>
            <a:r>
              <a:rPr lang="ru-RU" dirty="0" smtClean="0"/>
              <a:t>. 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5000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dirty="0" smtClean="0"/>
              <a:t>СТАТИСТИКА  </a:t>
            </a:r>
            <a:r>
              <a:rPr lang="ru-RU" dirty="0" smtClean="0"/>
              <a:t>ЕГЭ-201</a:t>
            </a:r>
            <a:r>
              <a:rPr lang="en-US" dirty="0" smtClean="0"/>
              <a:t>9</a:t>
            </a:r>
            <a:r>
              <a:rPr lang="ru-RU" dirty="0" smtClean="0"/>
              <a:t> </a:t>
            </a:r>
            <a:r>
              <a:rPr lang="ru-RU" dirty="0" smtClean="0"/>
              <a:t>по информатике</a:t>
            </a:r>
            <a:br>
              <a:rPr lang="ru-RU" dirty="0" smtClean="0"/>
            </a:br>
            <a:r>
              <a:rPr lang="ru-RU" dirty="0" smtClean="0"/>
              <a:t>по Российской Федерации</a:t>
            </a:r>
            <a:endParaRPr lang="ru-RU" dirty="0"/>
          </a:p>
        </p:txBody>
      </p:sp>
      <p:pic>
        <p:nvPicPr>
          <p:cNvPr id="7" name="Рисунок 6" descr="img_5_ege2018.jpg"/>
          <p:cNvPicPr>
            <a:picLocks noChangeAspect="1"/>
          </p:cNvPicPr>
          <p:nvPr/>
        </p:nvPicPr>
        <p:blipFill>
          <a:blip r:embed="rId2" cstate="print"/>
          <a:srcRect l="45312"/>
          <a:stretch>
            <a:fillRect/>
          </a:stretch>
        </p:blipFill>
        <p:spPr>
          <a:xfrm>
            <a:off x="7286644" y="214290"/>
            <a:ext cx="1571636" cy="722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5716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tx2"/>
                </a:solidFill>
              </a:rPr>
              <a:t>У экзаменуемых </a:t>
            </a:r>
            <a:r>
              <a:rPr lang="ru-RU" sz="3100" b="1" dirty="0" smtClean="0">
                <a:solidFill>
                  <a:schemeClr val="tx2"/>
                </a:solidFill>
              </a:rPr>
              <a:t>возникли затруднения </a:t>
            </a:r>
            <a:r>
              <a:rPr lang="ru-RU" sz="3100" dirty="0" smtClean="0">
                <a:solidFill>
                  <a:schemeClr val="tx2"/>
                </a:solidFill>
              </a:rPr>
              <a:t>при выполнении заданий (</a:t>
            </a:r>
            <a:r>
              <a:rPr lang="ru-RU" sz="3100" b="1" dirty="0" smtClean="0">
                <a:solidFill>
                  <a:schemeClr val="tx2"/>
                </a:solidFill>
              </a:rPr>
              <a:t>% </a:t>
            </a:r>
            <a:r>
              <a:rPr lang="ru-RU" sz="3100" b="1" dirty="0" smtClean="0">
                <a:solidFill>
                  <a:schemeClr val="tx2"/>
                </a:solidFill>
              </a:rPr>
              <a:t>кол-во</a:t>
            </a:r>
            <a:r>
              <a:rPr lang="ru-RU" sz="3100" b="1" dirty="0" smtClean="0">
                <a:solidFill>
                  <a:schemeClr val="tx2"/>
                </a:solidFill>
              </a:rPr>
              <a:t>) </a:t>
            </a:r>
            <a:r>
              <a:rPr lang="ru-RU" sz="3100" dirty="0" smtClean="0">
                <a:solidFill>
                  <a:schemeClr val="tx2"/>
                </a:solidFill>
              </a:rPr>
              <a:t>: </a:t>
            </a:r>
            <a:r>
              <a:rPr lang="ru-RU" sz="2800" dirty="0" smtClean="0">
                <a:solidFill>
                  <a:schemeClr val="tx2"/>
                </a:solidFill>
              </a:rPr>
              <a:t/>
            </a:r>
            <a:br>
              <a:rPr lang="ru-RU" sz="2800" dirty="0" smtClean="0">
                <a:solidFill>
                  <a:schemeClr val="tx2"/>
                </a:solidFill>
              </a:rPr>
            </a:b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34" y="2643182"/>
            <a:ext cx="4071966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1 часть</a:t>
            </a:r>
          </a:p>
          <a:p>
            <a:r>
              <a:rPr lang="ru-RU" b="1" dirty="0" smtClean="0"/>
              <a:t>Задание B2: 33%</a:t>
            </a:r>
            <a:endParaRPr lang="ru-RU" b="1" dirty="0" smtClean="0"/>
          </a:p>
          <a:p>
            <a:r>
              <a:rPr lang="ru-RU" b="1" dirty="0" smtClean="0"/>
              <a:t>Задание B8: </a:t>
            </a:r>
            <a:r>
              <a:rPr lang="ru-RU" dirty="0" smtClean="0"/>
              <a:t>14% </a:t>
            </a:r>
          </a:p>
          <a:p>
            <a:r>
              <a:rPr lang="ru-RU" b="1" dirty="0" smtClean="0"/>
              <a:t>Задание </a:t>
            </a:r>
            <a:r>
              <a:rPr lang="ru-RU" b="1" dirty="0" smtClean="0"/>
              <a:t>B11: 43%</a:t>
            </a:r>
            <a:r>
              <a:rPr lang="ru-RU" dirty="0" smtClean="0"/>
              <a:t>(↘)</a:t>
            </a:r>
            <a:endParaRPr lang="ru-RU" dirty="0" smtClean="0"/>
          </a:p>
          <a:p>
            <a:r>
              <a:rPr lang="ru-RU" b="1" dirty="0" smtClean="0"/>
              <a:t>Задание B18: </a:t>
            </a:r>
            <a:r>
              <a:rPr lang="ru-RU" dirty="0" smtClean="0"/>
              <a:t>69% </a:t>
            </a:r>
            <a:r>
              <a:rPr lang="ru-RU" dirty="0" smtClean="0"/>
              <a:t>(↘</a:t>
            </a:r>
            <a:r>
              <a:rPr lang="ru-RU" dirty="0" smtClean="0"/>
              <a:t>)</a:t>
            </a:r>
          </a:p>
          <a:p>
            <a:r>
              <a:rPr lang="ru-RU" b="1" dirty="0" smtClean="0"/>
              <a:t>Задание </a:t>
            </a:r>
            <a:r>
              <a:rPr lang="ru-RU" b="1" dirty="0" smtClean="0"/>
              <a:t>B19: </a:t>
            </a:r>
            <a:r>
              <a:rPr lang="ru-RU" dirty="0" smtClean="0"/>
              <a:t>71% </a:t>
            </a:r>
            <a:endParaRPr lang="ru-RU" dirty="0" smtClean="0"/>
          </a:p>
          <a:p>
            <a:r>
              <a:rPr lang="ru-RU" b="1" dirty="0" smtClean="0"/>
              <a:t>Задание B20: </a:t>
            </a:r>
            <a:r>
              <a:rPr lang="ru-RU" dirty="0" smtClean="0"/>
              <a:t>56</a:t>
            </a:r>
            <a:r>
              <a:rPr lang="ru-RU" dirty="0" smtClean="0"/>
              <a:t>% (</a:t>
            </a:r>
            <a:r>
              <a:rPr lang="ru-RU" dirty="0" smtClean="0"/>
              <a:t>↘)</a:t>
            </a:r>
            <a:endParaRPr lang="ru-RU" dirty="0" smtClean="0"/>
          </a:p>
          <a:p>
            <a:r>
              <a:rPr lang="ru-RU" b="1" dirty="0" smtClean="0"/>
              <a:t>Задание B21: </a:t>
            </a:r>
            <a:r>
              <a:rPr lang="ru-RU" dirty="0" smtClean="0"/>
              <a:t>60% (↘)</a:t>
            </a:r>
            <a:endParaRPr lang="ru-RU" dirty="0" smtClean="0"/>
          </a:p>
          <a:p>
            <a:r>
              <a:rPr lang="ru-RU" b="1" dirty="0" smtClean="0"/>
              <a:t>Задание B22: </a:t>
            </a:r>
            <a:r>
              <a:rPr lang="ru-RU" b="1" dirty="0" smtClean="0"/>
              <a:t>43</a:t>
            </a:r>
            <a:r>
              <a:rPr lang="ru-RU" dirty="0" smtClean="0"/>
              <a:t>% (↘)</a:t>
            </a:r>
            <a:endParaRPr lang="ru-RU" dirty="0" smtClean="0"/>
          </a:p>
          <a:p>
            <a:r>
              <a:rPr lang="ru-RU" b="1" dirty="0" smtClean="0"/>
              <a:t>Задание B23: </a:t>
            </a:r>
            <a:r>
              <a:rPr lang="ru-RU" b="1" dirty="0" smtClean="0"/>
              <a:t>72</a:t>
            </a:r>
            <a:r>
              <a:rPr lang="ru-RU" dirty="0" smtClean="0"/>
              <a:t>% </a:t>
            </a:r>
            <a:r>
              <a:rPr lang="ru-RU" dirty="0" smtClean="0"/>
              <a:t> (↘)</a:t>
            </a:r>
            <a:endParaRPr lang="ru-RU" dirty="0" smtClean="0"/>
          </a:p>
          <a:p>
            <a:pPr marL="514350" indent="-514350" algn="ctr">
              <a:buNone/>
            </a:pPr>
            <a:r>
              <a:rPr lang="ru-RU" b="1" dirty="0" smtClean="0"/>
              <a:t>Из всех: </a:t>
            </a:r>
            <a:r>
              <a:rPr lang="ru-RU" b="1" dirty="0" smtClean="0"/>
              <a:t>389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214290"/>
            <a:ext cx="66437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dirty="0" smtClean="0"/>
              <a:t>СТАТИСТИКА  </a:t>
            </a:r>
            <a:r>
              <a:rPr lang="ru-RU" sz="2800" dirty="0" smtClean="0"/>
              <a:t>ЕГЭ-2019  </a:t>
            </a:r>
            <a:r>
              <a:rPr lang="ru-RU" sz="2800" dirty="0" smtClean="0"/>
              <a:t>по информатике</a:t>
            </a:r>
            <a:br>
              <a:rPr lang="ru-RU" sz="2800" dirty="0" smtClean="0"/>
            </a:br>
            <a:r>
              <a:rPr lang="ru-RU" sz="2800" dirty="0" smtClean="0"/>
              <a:t>по Костромской области</a:t>
            </a:r>
            <a:endParaRPr lang="ru-RU" sz="2800" dirty="0"/>
          </a:p>
        </p:txBody>
      </p:sp>
      <p:pic>
        <p:nvPicPr>
          <p:cNvPr id="7" name="Рисунок 6" descr="img_5_ege2018.jpg"/>
          <p:cNvPicPr>
            <a:picLocks noChangeAspect="1"/>
          </p:cNvPicPr>
          <p:nvPr/>
        </p:nvPicPr>
        <p:blipFill>
          <a:blip r:embed="rId2" cstate="print"/>
          <a:srcRect l="45312"/>
          <a:stretch>
            <a:fillRect/>
          </a:stretch>
        </p:blipFill>
        <p:spPr>
          <a:xfrm>
            <a:off x="7286644" y="500042"/>
            <a:ext cx="1571636" cy="722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одержимое 3"/>
          <p:cNvSpPr txBox="1">
            <a:spLocks/>
          </p:cNvSpPr>
          <p:nvPr/>
        </p:nvSpPr>
        <p:spPr>
          <a:xfrm>
            <a:off x="4786314" y="2500306"/>
            <a:ext cx="407196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/>
              <a:t>2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часть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Задание С1: 35%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Задание С2: </a:t>
            </a:r>
            <a:r>
              <a:rPr lang="ru-RU" sz="2400" dirty="0" smtClean="0"/>
              <a:t>5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4%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Задание С3: 32%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Задание С4: </a:t>
            </a:r>
            <a:r>
              <a:rPr lang="ru-RU" sz="2400" dirty="0" smtClean="0"/>
              <a:t>74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dirty="0" smtClean="0"/>
              <a:t>	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 всех: 389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5716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tx2"/>
                </a:solidFill>
              </a:rPr>
              <a:t>У экзаменуемых </a:t>
            </a:r>
            <a:r>
              <a:rPr lang="ru-RU" sz="3100" b="1" dirty="0" smtClean="0">
                <a:solidFill>
                  <a:schemeClr val="tx2"/>
                </a:solidFill>
              </a:rPr>
              <a:t>возникли затруднения </a:t>
            </a:r>
            <a:r>
              <a:rPr lang="ru-RU" sz="3100" dirty="0" smtClean="0">
                <a:solidFill>
                  <a:schemeClr val="tx2"/>
                </a:solidFill>
              </a:rPr>
              <a:t>при выполнении заданий (</a:t>
            </a:r>
            <a:r>
              <a:rPr lang="ru-RU" sz="3100" b="1" dirty="0" smtClean="0">
                <a:solidFill>
                  <a:schemeClr val="tx2"/>
                </a:solidFill>
              </a:rPr>
              <a:t>% </a:t>
            </a:r>
            <a:r>
              <a:rPr lang="ru-RU" sz="3100" b="1" dirty="0" smtClean="0">
                <a:solidFill>
                  <a:schemeClr val="tx2"/>
                </a:solidFill>
              </a:rPr>
              <a:t>кол-во</a:t>
            </a:r>
            <a:r>
              <a:rPr lang="ru-RU" sz="3100" b="1" dirty="0" smtClean="0">
                <a:solidFill>
                  <a:schemeClr val="tx2"/>
                </a:solidFill>
              </a:rPr>
              <a:t>) </a:t>
            </a:r>
            <a:r>
              <a:rPr lang="ru-RU" sz="3100" dirty="0" smtClean="0">
                <a:solidFill>
                  <a:schemeClr val="tx2"/>
                </a:solidFill>
              </a:rPr>
              <a:t>: </a:t>
            </a:r>
            <a:r>
              <a:rPr lang="ru-RU" sz="2800" dirty="0" smtClean="0">
                <a:solidFill>
                  <a:schemeClr val="tx2"/>
                </a:solidFill>
              </a:rPr>
              <a:t/>
            </a:r>
            <a:br>
              <a:rPr lang="ru-RU" sz="2800" dirty="0" smtClean="0">
                <a:solidFill>
                  <a:schemeClr val="tx2"/>
                </a:solidFill>
              </a:rPr>
            </a:b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34" y="2643182"/>
            <a:ext cx="4071966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1 часть</a:t>
            </a:r>
          </a:p>
          <a:p>
            <a:r>
              <a:rPr lang="ru-RU" b="1" dirty="0" smtClean="0"/>
              <a:t>Задание B6: </a:t>
            </a:r>
            <a:r>
              <a:rPr lang="ru-RU" dirty="0" smtClean="0"/>
              <a:t>38%</a:t>
            </a:r>
            <a:endParaRPr lang="ru-RU" dirty="0" smtClean="0"/>
          </a:p>
          <a:p>
            <a:r>
              <a:rPr lang="ru-RU" b="1" dirty="0" smtClean="0"/>
              <a:t>Задание B9: </a:t>
            </a:r>
            <a:r>
              <a:rPr lang="ru-RU" dirty="0" smtClean="0"/>
              <a:t>39%</a:t>
            </a:r>
            <a:r>
              <a:rPr lang="ru-RU" dirty="0" smtClean="0"/>
              <a:t> </a:t>
            </a:r>
          </a:p>
          <a:p>
            <a:r>
              <a:rPr lang="ru-RU" b="1" dirty="0" smtClean="0"/>
              <a:t>Задание </a:t>
            </a:r>
            <a:r>
              <a:rPr lang="ru-RU" b="1" dirty="0" smtClean="0"/>
              <a:t>B10: </a:t>
            </a:r>
            <a:r>
              <a:rPr lang="ru-RU" dirty="0" smtClean="0"/>
              <a:t>54%</a:t>
            </a:r>
          </a:p>
          <a:p>
            <a:r>
              <a:rPr lang="ru-RU" b="1" dirty="0" smtClean="0"/>
              <a:t>Задание </a:t>
            </a:r>
            <a:r>
              <a:rPr lang="ru-RU" b="1" dirty="0" smtClean="0"/>
              <a:t>B11: </a:t>
            </a:r>
            <a:r>
              <a:rPr lang="ru-RU" dirty="0" smtClean="0"/>
              <a:t>35%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b="1" dirty="0" smtClean="0"/>
              <a:t>Задание </a:t>
            </a:r>
            <a:r>
              <a:rPr lang="ru-RU" b="1" dirty="0" smtClean="0"/>
              <a:t>B13: </a:t>
            </a:r>
            <a:r>
              <a:rPr lang="ru-RU" dirty="0" smtClean="0"/>
              <a:t>40% </a:t>
            </a:r>
            <a:endParaRPr lang="ru-RU" dirty="0" smtClean="0"/>
          </a:p>
          <a:p>
            <a:r>
              <a:rPr lang="ru-RU" b="1" dirty="0" smtClean="0"/>
              <a:t>Задание </a:t>
            </a:r>
            <a:r>
              <a:rPr lang="ru-RU" b="1" dirty="0" smtClean="0"/>
              <a:t>B15: </a:t>
            </a:r>
            <a:r>
              <a:rPr lang="ru-RU" dirty="0" smtClean="0"/>
              <a:t>47</a:t>
            </a:r>
            <a:r>
              <a:rPr lang="ru-RU" dirty="0" smtClean="0"/>
              <a:t>%</a:t>
            </a:r>
            <a:endParaRPr lang="ru-RU" dirty="0" smtClean="0"/>
          </a:p>
          <a:p>
            <a:r>
              <a:rPr lang="ru-RU" b="1" dirty="0" smtClean="0"/>
              <a:t>Задание </a:t>
            </a:r>
            <a:r>
              <a:rPr lang="ru-RU" b="1" dirty="0" smtClean="0"/>
              <a:t>B16: </a:t>
            </a:r>
            <a:r>
              <a:rPr lang="ru-RU" dirty="0" smtClean="0"/>
              <a:t>53% </a:t>
            </a:r>
            <a:endParaRPr lang="ru-RU" dirty="0" smtClean="0"/>
          </a:p>
          <a:p>
            <a:r>
              <a:rPr lang="ru-RU" b="1" dirty="0" smtClean="0"/>
              <a:t>Задание </a:t>
            </a:r>
            <a:r>
              <a:rPr lang="ru-RU" b="1" dirty="0" smtClean="0"/>
              <a:t>B18: </a:t>
            </a:r>
            <a:r>
              <a:rPr lang="ru-RU" dirty="0" smtClean="0"/>
              <a:t>41%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 smtClean="0"/>
          </a:p>
          <a:p>
            <a:pPr marL="514350" indent="-514350" algn="ctr">
              <a:buNone/>
            </a:pPr>
            <a:r>
              <a:rPr lang="ru-RU" b="1" dirty="0" smtClean="0"/>
              <a:t>Из </a:t>
            </a:r>
            <a:r>
              <a:rPr lang="ru-RU" b="1" dirty="0" smtClean="0"/>
              <a:t>всех: 2266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214290"/>
            <a:ext cx="66437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dirty="0" smtClean="0"/>
              <a:t>СТАТИСТИКА  </a:t>
            </a:r>
            <a:r>
              <a:rPr lang="ru-RU" sz="2800" dirty="0" smtClean="0"/>
              <a:t>ОГЭ-2019  </a:t>
            </a:r>
            <a:r>
              <a:rPr lang="ru-RU" sz="2800" dirty="0" smtClean="0"/>
              <a:t>по информатике</a:t>
            </a:r>
            <a:br>
              <a:rPr lang="ru-RU" sz="2800" dirty="0" smtClean="0"/>
            </a:br>
            <a:r>
              <a:rPr lang="ru-RU" sz="2800" dirty="0" smtClean="0"/>
              <a:t>по </a:t>
            </a:r>
            <a:r>
              <a:rPr lang="ru-RU" sz="2800" dirty="0" smtClean="0"/>
              <a:t>Костромской области</a:t>
            </a:r>
            <a:endParaRPr lang="ru-RU" sz="2800" dirty="0"/>
          </a:p>
        </p:txBody>
      </p:sp>
      <p:pic>
        <p:nvPicPr>
          <p:cNvPr id="7" name="Рисунок 6" descr="img_5_ege2018.jpg"/>
          <p:cNvPicPr>
            <a:picLocks noChangeAspect="1"/>
          </p:cNvPicPr>
          <p:nvPr/>
        </p:nvPicPr>
        <p:blipFill>
          <a:blip r:embed="rId2" cstate="print"/>
          <a:srcRect l="45312"/>
          <a:stretch>
            <a:fillRect/>
          </a:stretch>
        </p:blipFill>
        <p:spPr>
          <a:xfrm>
            <a:off x="7286644" y="500042"/>
            <a:ext cx="1571636" cy="722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одержимое 3"/>
          <p:cNvSpPr txBox="1">
            <a:spLocks/>
          </p:cNvSpPr>
          <p:nvPr/>
        </p:nvSpPr>
        <p:spPr>
          <a:xfrm>
            <a:off x="4786314" y="2500306"/>
            <a:ext cx="407196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/>
              <a:t>2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часть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Задание С1: 70%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Задание С2: </a:t>
            </a:r>
            <a:r>
              <a:rPr lang="ru-RU" sz="2400" dirty="0" smtClean="0"/>
              <a:t>59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dirty="0" smtClean="0"/>
              <a:t>	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 всех: 2266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143248"/>
            <a:ext cx="8215370" cy="1470025"/>
          </a:xfrm>
        </p:spPr>
        <p:txBody>
          <a:bodyPr>
            <a:noAutofit/>
          </a:bodyPr>
          <a:lstStyle/>
          <a:p>
            <a:pPr marL="457200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/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/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Модель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ОГЭ по информатике 2020 года.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Новые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типы заданий </a:t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/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</a:b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5" name="Picture 2" descr="D:\работа 2011-2013\ГЦОКО\Оформление стажир площадки\ГИА ЕГЭ\ГИА2014.jpg"/>
          <p:cNvPicPr>
            <a:picLocks noChangeAspect="1" noChangeArrowheads="1"/>
          </p:cNvPicPr>
          <p:nvPr/>
        </p:nvPicPr>
        <p:blipFill>
          <a:blip r:embed="rId2" cstate="print"/>
          <a:srcRect b="42801"/>
          <a:stretch>
            <a:fillRect/>
          </a:stretch>
        </p:blipFill>
        <p:spPr bwMode="auto">
          <a:xfrm>
            <a:off x="1071538" y="571480"/>
            <a:ext cx="1522372" cy="653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D:\работа 2011\ГЦОКО\Оформление стажир площадки\стаж_пл\fgos_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57166"/>
            <a:ext cx="83651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mg_5_ege2018.jpg"/>
          <p:cNvPicPr>
            <a:picLocks noChangeAspect="1"/>
          </p:cNvPicPr>
          <p:nvPr/>
        </p:nvPicPr>
        <p:blipFill>
          <a:blip r:embed="rId4" cstate="print"/>
          <a:srcRect l="45312"/>
          <a:stretch>
            <a:fillRect/>
          </a:stretch>
        </p:blipFill>
        <p:spPr>
          <a:xfrm>
            <a:off x="7143768" y="500042"/>
            <a:ext cx="1571636" cy="722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В 2020 году ОГЭ пойдут сдавать ученики, обучающиеся по ФГОС с 1 класса. </a:t>
            </a:r>
          </a:p>
          <a:p>
            <a:r>
              <a:rPr lang="ru-RU" dirty="0" smtClean="0"/>
              <a:t>Генеральный директор ФИПИ Решетникова Оксана Александровна сообщила, что </a:t>
            </a:r>
            <a:r>
              <a:rPr lang="ru-RU" b="1" dirty="0" smtClean="0"/>
              <a:t>модель экзамена подвергнется значительным изменениям. </a:t>
            </a:r>
          </a:p>
          <a:p>
            <a:r>
              <a:rPr lang="ru-RU" dirty="0" smtClean="0"/>
              <a:t>Проверку информированности учеников по дисциплине заменит проверка умений, а основной целью заданий станет оценка практико-ориентированных знаний учащихся. </a:t>
            </a:r>
          </a:p>
          <a:p>
            <a:r>
              <a:rPr lang="ru-RU" dirty="0" smtClean="0"/>
              <a:t>На сайте ФИПИ также имеются проекты измененных КИМ  ОГЭ </a:t>
            </a:r>
            <a:r>
              <a:rPr lang="ru-RU" dirty="0" smtClean="0"/>
              <a:t>по г</a:t>
            </a:r>
            <a:r>
              <a:rPr lang="ru-RU" b="1" dirty="0" smtClean="0"/>
              <a:t>еографии</a:t>
            </a:r>
            <a:r>
              <a:rPr lang="ru-RU" b="1" dirty="0" smtClean="0"/>
              <a:t>, истории, обществознанию, химии, биологии, физике и информатике, </a:t>
            </a:r>
            <a:r>
              <a:rPr lang="ru-RU" dirty="0" smtClean="0"/>
              <a:t> </a:t>
            </a:r>
            <a:r>
              <a:rPr lang="ru-RU" b="1" dirty="0" smtClean="0"/>
              <a:t>по русскому и иностранному языку, а также по математике.</a:t>
            </a:r>
            <a:endParaRPr lang="ru-RU" dirty="0" smtClean="0"/>
          </a:p>
        </p:txBody>
      </p:sp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199" y="285729"/>
            <a:ext cx="1524909" cy="785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в КИМ 2020 года 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информатике по сравнению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2019 годом</a:t>
            </a:r>
            <a:endParaRPr lang="ru-RU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928802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В </a:t>
            </a:r>
            <a:r>
              <a:rPr lang="ru-RU" dirty="0"/>
              <a:t>КИМ 2020 г. расширен набор заданий, выполняемых на компьютере</a:t>
            </a:r>
            <a:r>
              <a:rPr lang="ru-RU" dirty="0" smtClean="0"/>
              <a:t>, за </a:t>
            </a:r>
            <a:r>
              <a:rPr lang="ru-RU" dirty="0"/>
              <a:t>счёт включения трёх новых заданий, проверяющих умения и </a:t>
            </a:r>
            <a:r>
              <a:rPr lang="ru-RU" dirty="0" smtClean="0"/>
              <a:t>навыки практической </a:t>
            </a:r>
            <a:r>
              <a:rPr lang="ru-RU" dirty="0"/>
              <a:t>работы с компьютером:</a:t>
            </a:r>
          </a:p>
          <a:p>
            <a:pPr>
              <a:buNone/>
            </a:pPr>
            <a:r>
              <a:rPr lang="ru-RU" baseline="0" dirty="0" smtClean="0"/>
              <a:t>• </a:t>
            </a:r>
            <a:r>
              <a:rPr lang="ru-RU" dirty="0"/>
              <a:t>поиск информации средствами текстового редактора или</a:t>
            </a:r>
          </a:p>
          <a:p>
            <a:pPr>
              <a:buNone/>
            </a:pPr>
            <a:r>
              <a:rPr lang="ru-RU" dirty="0"/>
              <a:t>операционной системы (задание 11);</a:t>
            </a:r>
          </a:p>
          <a:p>
            <a:pPr>
              <a:buNone/>
            </a:pPr>
            <a:r>
              <a:rPr lang="ru-RU" baseline="0" dirty="0" smtClean="0"/>
              <a:t>• </a:t>
            </a:r>
            <a:r>
              <a:rPr lang="ru-RU" dirty="0"/>
              <a:t>анализ содержимого каталогов файловой системы (задание 12);</a:t>
            </a:r>
          </a:p>
          <a:p>
            <a:pPr>
              <a:buNone/>
            </a:pPr>
            <a:r>
              <a:rPr lang="ru-RU" baseline="0" dirty="0" smtClean="0"/>
              <a:t>• </a:t>
            </a:r>
            <a:r>
              <a:rPr lang="ru-RU" dirty="0"/>
              <a:t>создание презентации или текстового документа (задание 13).</a:t>
            </a:r>
          </a:p>
          <a:p>
            <a:pPr>
              <a:buNone/>
            </a:pPr>
            <a:r>
              <a:rPr lang="ru-RU" dirty="0"/>
              <a:t>В отличие от КИМ 2019 г., в КИМ 2020 г. отсутствуют задания с</a:t>
            </a:r>
          </a:p>
          <a:p>
            <a:r>
              <a:rPr lang="ru-RU" dirty="0"/>
              <a:t>выбором ответа из предложенных альтернатив, т.е. во всех заданиях</a:t>
            </a:r>
          </a:p>
          <a:p>
            <a:r>
              <a:rPr lang="ru-RU" dirty="0"/>
              <a:t>предусмотрен либо краткий, либо развёрнутый ответ.</a:t>
            </a:r>
          </a:p>
        </p:txBody>
      </p:sp>
      <p:pic>
        <p:nvPicPr>
          <p:cNvPr id="5" name="Рисунок 4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586" y="357166"/>
            <a:ext cx="1524911" cy="785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86634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Характеристика структуры и содержания КИМ ОГЭ по информатике 2020 г.</a:t>
            </a:r>
            <a:endParaRPr lang="ru-RU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429684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Каждый </a:t>
            </a:r>
            <a:r>
              <a:rPr lang="ru-RU" sz="2000" dirty="0"/>
              <a:t>вариант КИМ состоит из двух частей и включает в </a:t>
            </a:r>
            <a:r>
              <a:rPr lang="ru-RU" sz="2000" dirty="0" smtClean="0"/>
              <a:t>себя 15 </a:t>
            </a:r>
            <a:r>
              <a:rPr lang="ru-RU" sz="2000" dirty="0"/>
              <a:t>заданий. </a:t>
            </a:r>
            <a:endParaRPr lang="ru-RU" sz="2000" dirty="0" smtClean="0"/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ru-RU" sz="2000" dirty="0"/>
              <a:t>содержит 10 заданий с кратким ответом.</a:t>
            </a:r>
          </a:p>
          <a:p>
            <a:pPr>
              <a:buNone/>
            </a:pPr>
            <a:r>
              <a:rPr lang="ru-RU" sz="2000" dirty="0"/>
              <a:t>В КИМ предложены следующие разновидности заданий с кратким</a:t>
            </a:r>
          </a:p>
          <a:p>
            <a:pPr>
              <a:buNone/>
            </a:pPr>
            <a:r>
              <a:rPr lang="ru-RU" sz="2000" dirty="0"/>
              <a:t>ответом:</a:t>
            </a:r>
          </a:p>
          <a:p>
            <a:pPr>
              <a:buNone/>
            </a:pPr>
            <a:r>
              <a:rPr lang="ru-RU" sz="2000" dirty="0"/>
              <a:t>– задания на вычисление определённой величины;</a:t>
            </a:r>
          </a:p>
          <a:p>
            <a:pPr>
              <a:buNone/>
            </a:pPr>
            <a:r>
              <a:rPr lang="ru-RU" sz="2000" dirty="0"/>
              <a:t>– задания на установление правильной последовательности,</a:t>
            </a:r>
          </a:p>
          <a:p>
            <a:pPr>
              <a:buNone/>
            </a:pPr>
            <a:r>
              <a:rPr lang="ru-RU" sz="2000" dirty="0"/>
              <a:t>представленной в виде строки символов по определённому алгоритму.</a:t>
            </a:r>
          </a:p>
          <a:p>
            <a:pPr>
              <a:buNone/>
            </a:pPr>
            <a:r>
              <a:rPr lang="ru-RU" sz="2000" dirty="0"/>
              <a:t>Ответы на задания части 1 даются соответствующей записью в виде</a:t>
            </a:r>
          </a:p>
          <a:p>
            <a:pPr>
              <a:buNone/>
            </a:pPr>
            <a:r>
              <a:rPr lang="ru-RU" sz="2000" dirty="0"/>
              <a:t>натурального числа или последовательности символов (букв или цифр),</a:t>
            </a:r>
          </a:p>
          <a:p>
            <a:pPr>
              <a:buNone/>
            </a:pPr>
            <a:r>
              <a:rPr lang="ru-RU" sz="2000" dirty="0"/>
              <a:t>записанных без пробелов и других разделителей.</a:t>
            </a:r>
          </a:p>
          <a:p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 2</a:t>
            </a:r>
            <a:r>
              <a:rPr lang="ru-RU" sz="2000" dirty="0"/>
              <a:t> содержит 5 заданий, для выполнения которых необходим</a:t>
            </a:r>
          </a:p>
          <a:p>
            <a:pPr>
              <a:buNone/>
            </a:pPr>
            <a:r>
              <a:rPr lang="ru-RU" sz="2000" dirty="0"/>
              <a:t>компьютер. Задания этой части направлены на проверку практических</a:t>
            </a:r>
          </a:p>
          <a:p>
            <a:pPr>
              <a:buNone/>
            </a:pPr>
            <a:r>
              <a:rPr lang="ru-RU" sz="2000" dirty="0"/>
              <a:t>навыков использования информационных технологий. В этой части 2 </a:t>
            </a:r>
            <a:r>
              <a:rPr lang="ru-RU" sz="2000" dirty="0" smtClean="0"/>
              <a:t>задания с </a:t>
            </a:r>
            <a:r>
              <a:rPr lang="ru-RU" sz="2000" dirty="0"/>
              <a:t>кратким ответом и 3 задания с развёрнутым ответом в виде файла.</a:t>
            </a:r>
          </a:p>
        </p:txBody>
      </p:sp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44" y="428604"/>
            <a:ext cx="1524910" cy="785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873790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44" y="428604"/>
            <a:ext cx="1524910" cy="785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Распределение заданий КИМ ОГЭ по содержанию, проверяемым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умениям и способам деятельности</a:t>
            </a:r>
            <a:endParaRPr lang="ru-RU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87"/>
          <a:stretch>
            <a:fillRect/>
          </a:stretch>
        </p:blipFill>
        <p:spPr bwMode="auto">
          <a:xfrm>
            <a:off x="1071538" y="1643050"/>
            <a:ext cx="7575229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5214950"/>
            <a:ext cx="7556551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44" y="428604"/>
            <a:ext cx="1524910" cy="785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5_ege2018.jpg"/>
          <p:cNvPicPr>
            <a:picLocks noChangeAspect="1"/>
          </p:cNvPicPr>
          <p:nvPr/>
        </p:nvPicPr>
        <p:blipFill>
          <a:blip r:embed="rId2"/>
          <a:srcRect l="45312"/>
          <a:stretch>
            <a:fillRect/>
          </a:stretch>
        </p:blipFill>
        <p:spPr>
          <a:xfrm>
            <a:off x="714348" y="1500174"/>
            <a:ext cx="7764703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3" name="Picture 5" descr="C:\Users\Жанна\YandexDisk\Скриншоты\2019-08-22_00-08-4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681946"/>
            <a:ext cx="7816850" cy="5961764"/>
          </a:xfrm>
          <a:prstGeom prst="rect">
            <a:avLst/>
          </a:prstGeom>
          <a:noFill/>
        </p:spPr>
      </p:pic>
      <p:pic>
        <p:nvPicPr>
          <p:cNvPr id="5" name="Рисунок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6" y="0"/>
            <a:ext cx="1524910" cy="785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Распределение заданий КИМ ОГЭ по уровням сложности</a:t>
            </a:r>
            <a:endParaRPr lang="ru-RU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367"/>
          <a:stretch>
            <a:fillRect/>
          </a:stretch>
        </p:blipFill>
        <p:spPr bwMode="auto">
          <a:xfrm>
            <a:off x="0" y="1571612"/>
            <a:ext cx="9119299" cy="316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0034" y="45005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Продолжительность ОГЭ по информатике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5534561"/>
            <a:ext cx="7858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На выполнение всей работы отводится </a:t>
            </a:r>
            <a:r>
              <a:rPr lang="ru-RU" sz="2000" b="1" dirty="0"/>
              <a:t>2 часа 30 минут (150 минут). </a:t>
            </a:r>
            <a:r>
              <a:rPr lang="ru-RU" sz="2000" dirty="0" smtClean="0"/>
              <a:t>Рекомендуемое </a:t>
            </a:r>
            <a:r>
              <a:rPr lang="ru-RU" sz="2000" dirty="0"/>
              <a:t>время на выполнение заданий</a:t>
            </a:r>
          </a:p>
          <a:p>
            <a:r>
              <a:rPr lang="ru-RU" sz="2000" b="1" dirty="0"/>
              <a:t>части 1 – 30 минут</a:t>
            </a:r>
            <a:r>
              <a:rPr lang="ru-RU" sz="2000" dirty="0"/>
              <a:t>, на выполнение заданий части </a:t>
            </a:r>
            <a:r>
              <a:rPr lang="ru-RU" sz="2000" b="1" dirty="0"/>
              <a:t>2 – 2 часа (120 минут).</a:t>
            </a:r>
          </a:p>
        </p:txBody>
      </p:sp>
      <p:pic>
        <p:nvPicPr>
          <p:cNvPr id="7" name="Рисунок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44" y="785795"/>
            <a:ext cx="1524910" cy="785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Дополнительные материалы и оборудование</a:t>
            </a:r>
            <a:endParaRPr lang="ru-RU" sz="3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58204" cy="4972072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Задания части 1 </a:t>
            </a:r>
            <a:r>
              <a:rPr lang="ru-RU" sz="1600" dirty="0"/>
              <a:t>могут выполняться экзаменуемыми без </a:t>
            </a:r>
            <a:r>
              <a:rPr lang="ru-RU" sz="1600" dirty="0" smtClean="0"/>
              <a:t>использования компьютеров</a:t>
            </a:r>
            <a:r>
              <a:rPr lang="ru-RU" sz="1600" dirty="0"/>
              <a:t>. Вычислительная сложность заданий не требует </a:t>
            </a:r>
            <a:r>
              <a:rPr lang="ru-RU" sz="1600" dirty="0" smtClean="0"/>
              <a:t>использования калькуляторов</a:t>
            </a:r>
            <a:r>
              <a:rPr lang="ru-RU" sz="1600" dirty="0"/>
              <a:t>, поэтому в целях обеспечения равенства всех </a:t>
            </a:r>
            <a:r>
              <a:rPr lang="ru-RU" sz="1600" dirty="0" smtClean="0"/>
              <a:t>участников экзамена </a:t>
            </a:r>
            <a:r>
              <a:rPr lang="ru-RU" sz="1600" b="1" dirty="0"/>
              <a:t>использование калькуляторов на экзаменах не разрешается</a:t>
            </a:r>
            <a:r>
              <a:rPr lang="ru-RU" sz="1600" dirty="0" smtClean="0"/>
              <a:t>.</a:t>
            </a:r>
          </a:p>
          <a:p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Задания части 2 </a:t>
            </a:r>
            <a:r>
              <a:rPr lang="ru-RU" sz="1600" dirty="0"/>
              <a:t>выполняются на компьютере. На компьютере </a:t>
            </a:r>
            <a:r>
              <a:rPr lang="ru-RU" sz="1600" dirty="0" smtClean="0"/>
              <a:t>должны быть </a:t>
            </a:r>
            <a:r>
              <a:rPr lang="ru-RU" sz="1600" dirty="0"/>
              <a:t>установлены знакомые экзаменуемым программы.</a:t>
            </a:r>
          </a:p>
          <a:p>
            <a:r>
              <a:rPr lang="ru-RU" sz="1600" dirty="0"/>
              <a:t>Для выполнения задания 13.1 необходима </a:t>
            </a:r>
            <a:r>
              <a:rPr lang="ru-RU" sz="1600" b="1" dirty="0"/>
              <a:t>программа для работы </a:t>
            </a:r>
            <a:r>
              <a:rPr lang="ru-RU" sz="1600" b="1" dirty="0" smtClean="0"/>
              <a:t>с презентациями.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Для </a:t>
            </a:r>
            <a:r>
              <a:rPr lang="ru-RU" sz="1600" dirty="0"/>
              <a:t>выполнения задания 13.2 необходим </a:t>
            </a:r>
            <a:r>
              <a:rPr lang="ru-RU" sz="1600" b="1" dirty="0"/>
              <a:t>текстовый процессор</a:t>
            </a:r>
            <a:r>
              <a:rPr lang="ru-RU" sz="1600" b="1" dirty="0" smtClean="0"/>
              <a:t>. </a:t>
            </a:r>
          </a:p>
          <a:p>
            <a:r>
              <a:rPr lang="ru-RU" sz="1600" dirty="0" smtClean="0"/>
              <a:t>Для </a:t>
            </a:r>
            <a:r>
              <a:rPr lang="ru-RU" sz="1600" dirty="0"/>
              <a:t>выполнения задания 14 </a:t>
            </a:r>
            <a:r>
              <a:rPr lang="ru-RU" sz="1600" b="1" dirty="0"/>
              <a:t>необходима программа для работы </a:t>
            </a:r>
            <a:r>
              <a:rPr lang="ru-RU" sz="1600" b="1" dirty="0" smtClean="0"/>
              <a:t>с электронными </a:t>
            </a:r>
            <a:r>
              <a:rPr lang="ru-RU" sz="1600" b="1" dirty="0"/>
              <a:t>таблицами</a:t>
            </a:r>
            <a:r>
              <a:rPr lang="ru-RU" sz="1600" b="1" dirty="0" smtClean="0"/>
              <a:t>. </a:t>
            </a:r>
          </a:p>
          <a:p>
            <a:r>
              <a:rPr lang="ru-RU" sz="1600" dirty="0" smtClean="0"/>
              <a:t>Задание </a:t>
            </a:r>
            <a:r>
              <a:rPr lang="ru-RU" sz="1600" dirty="0"/>
              <a:t>15.1 предусматривает разработку алгоритма для </a:t>
            </a:r>
            <a:r>
              <a:rPr lang="ru-RU" sz="1600" dirty="0" smtClean="0"/>
              <a:t>исполнителя «</a:t>
            </a:r>
            <a:r>
              <a:rPr lang="ru-RU" sz="1600" dirty="0"/>
              <a:t>Робот». Для выполнения задания 15.1 рекомендуется </a:t>
            </a:r>
            <a:r>
              <a:rPr lang="ru-RU" sz="1600" b="1" dirty="0" smtClean="0"/>
              <a:t>использование учебной </a:t>
            </a:r>
            <a:r>
              <a:rPr lang="ru-RU" sz="1600" b="1" dirty="0"/>
              <a:t>среды исполнителя «Робот». </a:t>
            </a:r>
            <a:r>
              <a:rPr lang="ru-RU" sz="1600" dirty="0"/>
              <a:t>В качестве такой среды </a:t>
            </a:r>
            <a:r>
              <a:rPr lang="ru-RU" sz="1600" dirty="0" smtClean="0"/>
              <a:t>может использоваться</a:t>
            </a:r>
            <a:r>
              <a:rPr lang="ru-RU" sz="1600" dirty="0"/>
              <a:t>, например, учебная среда разработки «Кумир</a:t>
            </a:r>
            <a:r>
              <a:rPr lang="ru-RU" sz="1600" dirty="0" smtClean="0"/>
              <a:t>», разработанная </a:t>
            </a:r>
            <a:r>
              <a:rPr lang="ru-RU" sz="1600" dirty="0"/>
              <a:t>в НИИСИ РАН (http://www.niisi.ru/kumir) или любая </a:t>
            </a:r>
            <a:r>
              <a:rPr lang="ru-RU" sz="1600" dirty="0" smtClean="0"/>
              <a:t>другая среда</a:t>
            </a:r>
            <a:r>
              <a:rPr lang="ru-RU" sz="1600" dirty="0"/>
              <a:t>, позволяющая моделировать исполнителя «Робот</a:t>
            </a:r>
            <a:r>
              <a:rPr lang="ru-RU" sz="1600" dirty="0" smtClean="0"/>
              <a:t>».</a:t>
            </a:r>
          </a:p>
          <a:p>
            <a:r>
              <a:rPr lang="ru-RU" sz="1600" dirty="0"/>
              <a:t>Задание 15.2 предусматривает запись алгоритма на универсальном </a:t>
            </a:r>
            <a:r>
              <a:rPr lang="ru-RU" sz="1600" dirty="0" smtClean="0"/>
              <a:t>языке программирования</a:t>
            </a:r>
            <a:r>
              <a:rPr lang="ru-RU" sz="1600" dirty="0"/>
              <a:t>. В этом случае для выполнения </a:t>
            </a:r>
            <a:r>
              <a:rPr lang="ru-RU" sz="1600" b="1" dirty="0"/>
              <a:t>задания </a:t>
            </a:r>
            <a:r>
              <a:rPr lang="ru-RU" sz="1600" b="1" dirty="0" smtClean="0"/>
              <a:t>необходима система </a:t>
            </a:r>
            <a:r>
              <a:rPr lang="ru-RU" sz="1600" b="1" dirty="0"/>
              <a:t>программирования, используемая при обучении.</a:t>
            </a:r>
          </a:p>
          <a:p>
            <a:r>
              <a:rPr lang="ru-RU" sz="1600" dirty="0"/>
              <a:t>Решением каждого задания части 2 является отдельный файл</a:t>
            </a:r>
            <a:r>
              <a:rPr lang="ru-RU" sz="1600" dirty="0" smtClean="0"/>
              <a:t>, подготовленный </a:t>
            </a:r>
            <a:r>
              <a:rPr lang="ru-RU" sz="1600" dirty="0"/>
              <a:t>в соответствующей программе (текстовом редакторе </a:t>
            </a:r>
            <a:r>
              <a:rPr lang="ru-RU" sz="1600" dirty="0" smtClean="0"/>
              <a:t>или электронной </a:t>
            </a:r>
            <a:r>
              <a:rPr lang="ru-RU" sz="1600" dirty="0"/>
              <a:t>таблице). </a:t>
            </a:r>
            <a:r>
              <a:rPr lang="ru-RU" sz="1600" dirty="0" smtClean="0"/>
              <a:t> Экзаменуемые </a:t>
            </a:r>
            <a:r>
              <a:rPr lang="ru-RU" sz="1600" dirty="0"/>
              <a:t>сохраняют данные файлы в </a:t>
            </a:r>
            <a:r>
              <a:rPr lang="ru-RU" sz="1600" dirty="0" smtClean="0"/>
              <a:t>каталог под </a:t>
            </a:r>
            <a:r>
              <a:rPr lang="ru-RU" sz="1600" dirty="0"/>
              <a:t>именами, указанными техническим специалистом.</a:t>
            </a:r>
          </a:p>
        </p:txBody>
      </p:sp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44" y="285728"/>
            <a:ext cx="1524910" cy="785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оценивания выполнения отдельных заданий и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 в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целом</a:t>
            </a:r>
            <a:endParaRPr lang="ru-RU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1228724"/>
                <a:gridCol w="425767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 задания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баллы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комментарий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1-12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Максимальное количество первичных баллов, которое можно получить 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</a:t>
                      </a:r>
                    </a:p>
                    <a:p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выполнение заданий с кратким ответом, равно 12.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13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0-2</a:t>
                      </a:r>
                      <a:endParaRPr lang="ru-RU" sz="32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Ответы на эти задания</a:t>
                      </a:r>
                    </a:p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проверяются и оцениваются экспертами (устанавливается соответствие</a:t>
                      </a:r>
                    </a:p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ответов определённому перечню критериев). Максимальное количество</a:t>
                      </a:r>
                    </a:p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баллов, которое 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можно получить за выполнение заданий с развёрнутым</a:t>
                      </a:r>
                    </a:p>
                    <a:p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ответом, равно 7.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14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0-3</a:t>
                      </a:r>
                      <a:endParaRPr lang="ru-RU" sz="3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0-2</a:t>
                      </a:r>
                      <a:endParaRPr lang="ru-RU" sz="3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0034" y="5857892"/>
            <a:ext cx="83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Максимальное количество первичных баллов</a:t>
            </a:r>
            <a:r>
              <a:rPr lang="ru-RU" sz="2000" dirty="0"/>
              <a:t>, которое можно получить</a:t>
            </a:r>
          </a:p>
          <a:p>
            <a:r>
              <a:rPr lang="ru-RU" sz="2000" dirty="0"/>
              <a:t>за выполнение всех заданий экзаменационной работы, </a:t>
            </a:r>
            <a:r>
              <a:rPr lang="ru-RU" sz="2000" b="1" dirty="0"/>
              <a:t>равно 19.</a:t>
            </a:r>
          </a:p>
        </p:txBody>
      </p:sp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206" y="785794"/>
            <a:ext cx="1524910" cy="785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858280" cy="6471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68" y="642918"/>
            <a:ext cx="1524910" cy="785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t="1370" r="2295"/>
          <a:stretch>
            <a:fillRect/>
          </a:stretch>
        </p:blipFill>
        <p:spPr bwMode="auto">
          <a:xfrm>
            <a:off x="571472" y="0"/>
            <a:ext cx="7715304" cy="433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 t="4979"/>
          <a:stretch>
            <a:fillRect/>
          </a:stretch>
        </p:blipFill>
        <p:spPr bwMode="auto">
          <a:xfrm>
            <a:off x="428596" y="4214818"/>
            <a:ext cx="7929618" cy="3726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педагогам качественной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подготовки  учащихся к ОГЭ 2020 г.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изучить структуру ОГЭ, демоверсии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провести диагностику  знаний и умений учащихся, выбравших ОГЭ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определить «слабые» темы с разделами за  7-8 класс, сделать на них «упор» в индивидуальных траекториях  подготовки учащихся;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/>
              <a:t> </a:t>
            </a:r>
            <a:r>
              <a:rPr lang="ru-RU" dirty="0" smtClean="0"/>
              <a:t>выдать качественно темы 9 класса;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/>
              <a:t> </a:t>
            </a:r>
            <a:r>
              <a:rPr lang="ru-RU" dirty="0" smtClean="0"/>
              <a:t>организовать обобщающее повторение в конце 9 класса за курс 7-9 класса, пробное </a:t>
            </a:r>
            <a:r>
              <a:rPr lang="ru-RU" dirty="0" err="1" smtClean="0"/>
              <a:t>прорешивание</a:t>
            </a:r>
            <a:r>
              <a:rPr lang="ru-RU" dirty="0" smtClean="0"/>
              <a:t> вариантов КИМ</a:t>
            </a:r>
          </a:p>
        </p:txBody>
      </p:sp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44" y="1357298"/>
            <a:ext cx="1524910" cy="785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786058"/>
            <a:ext cx="8215370" cy="1470025"/>
          </a:xfrm>
        </p:spPr>
        <p:txBody>
          <a:bodyPr>
            <a:noAutofit/>
          </a:bodyPr>
          <a:lstStyle/>
          <a:p>
            <a:pPr marL="914400" indent="-457200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Совершенствование методики подготовки к ОГЭ и ЕГЭ по информатики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</a:b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5" name="Picture 2" descr="D:\работа 2011-2013\ГЦОКО\Оформление стажир площадки\ГИА ЕГЭ\ГИА2014.jpg"/>
          <p:cNvPicPr>
            <a:picLocks noChangeAspect="1" noChangeArrowheads="1"/>
          </p:cNvPicPr>
          <p:nvPr/>
        </p:nvPicPr>
        <p:blipFill>
          <a:blip r:embed="rId2" cstate="print"/>
          <a:srcRect b="42801"/>
          <a:stretch>
            <a:fillRect/>
          </a:stretch>
        </p:blipFill>
        <p:spPr bwMode="auto">
          <a:xfrm>
            <a:off x="3835446" y="571480"/>
            <a:ext cx="1522372" cy="653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44" y="428604"/>
            <a:ext cx="1524910" cy="785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28cac0a-999f-4fd0-b802-bc2d7373917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571480"/>
            <a:ext cx="1071570" cy="713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42860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Совершенствование методики подготовки к ОГЭ и ЕГЭ по информатики</a:t>
            </a:r>
            <a:endParaRPr lang="ru-RU" sz="3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Изучение предмета информатики согласно </a:t>
            </a:r>
            <a:r>
              <a:rPr lang="ru-RU" b="1" dirty="0" smtClean="0"/>
              <a:t>образовательным стандартам и программам </a:t>
            </a:r>
            <a:r>
              <a:rPr lang="ru-RU" dirty="0" smtClean="0"/>
              <a:t>рекомендованных УМК;</a:t>
            </a:r>
          </a:p>
          <a:p>
            <a:r>
              <a:rPr lang="ru-RU" b="1" dirty="0" smtClean="0"/>
              <a:t>Расширение курса информатики </a:t>
            </a:r>
            <a:r>
              <a:rPr lang="ru-RU" dirty="0" smtClean="0"/>
              <a:t>для выпускников с целью подготовки к ОГЭ или ЕГЭ (элективные курсы по программированию, внеурочный курс по подготовке к экзаменам)</a:t>
            </a:r>
          </a:p>
          <a:p>
            <a:r>
              <a:rPr lang="ru-RU" b="1" dirty="0" smtClean="0"/>
              <a:t>Самообразование педагогов </a:t>
            </a:r>
            <a:r>
              <a:rPr lang="ru-RU" dirty="0" smtClean="0"/>
              <a:t>(методические </a:t>
            </a:r>
            <a:r>
              <a:rPr lang="ru-RU" dirty="0" err="1" smtClean="0"/>
              <a:t>вебинары</a:t>
            </a:r>
            <a:r>
              <a:rPr lang="ru-RU" dirty="0" smtClean="0"/>
              <a:t>, семинары, использование методических сайтов)</a:t>
            </a:r>
            <a:endParaRPr lang="ru-RU" dirty="0"/>
          </a:p>
        </p:txBody>
      </p:sp>
      <p:pic>
        <p:nvPicPr>
          <p:cNvPr id="4" name="Picture 2" descr="D:\работа 2011-2013\ГЦОКО\Оформление стажир площадки\ГИА ЕГЭ\ГИА2014.jpg"/>
          <p:cNvPicPr>
            <a:picLocks noChangeAspect="1" noChangeArrowheads="1"/>
          </p:cNvPicPr>
          <p:nvPr/>
        </p:nvPicPr>
        <p:blipFill>
          <a:blip r:embed="rId2" cstate="print"/>
          <a:srcRect b="42801"/>
          <a:stretch>
            <a:fillRect/>
          </a:stretch>
        </p:blipFill>
        <p:spPr bwMode="auto">
          <a:xfrm>
            <a:off x="7572396" y="500042"/>
            <a:ext cx="1224136" cy="525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214290"/>
            <a:ext cx="8229600" cy="1143000"/>
          </a:xfrm>
        </p:spPr>
        <p:txBody>
          <a:bodyPr/>
          <a:lstStyle/>
          <a:p>
            <a:r>
              <a:rPr lang="ru-RU" dirty="0" smtClean="0"/>
              <a:t>Самообразование педагогов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Вебинары</a:t>
            </a:r>
            <a:r>
              <a:rPr lang="ru-RU" dirty="0" smtClean="0"/>
              <a:t> авторов УМК на сайтах издательств.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Например, </a:t>
            </a:r>
            <a:r>
              <a:rPr lang="ru-RU" b="1" dirty="0" smtClean="0"/>
              <a:t>авторский </a:t>
            </a:r>
            <a:r>
              <a:rPr lang="ru-RU" b="1" dirty="0" err="1" smtClean="0"/>
              <a:t>вебинар</a:t>
            </a:r>
            <a:r>
              <a:rPr lang="ru-RU" b="1" dirty="0" smtClean="0"/>
              <a:t> Л.Л. </a:t>
            </a:r>
            <a:r>
              <a:rPr lang="ru-RU" b="1" dirty="0" err="1" smtClean="0"/>
              <a:t>Босовой</a:t>
            </a:r>
            <a:r>
              <a:rPr lang="ru-RU" b="1" dirty="0" smtClean="0"/>
              <a:t> </a:t>
            </a:r>
            <a:r>
              <a:rPr lang="ru-RU" dirty="0" smtClean="0">
                <a:hlinkClick r:id="rId2"/>
              </a:rPr>
              <a:t>Подготовка школьников к сдаче ОГЭ по информатике</a:t>
            </a:r>
            <a:endParaRPr lang="ru-RU" dirty="0" smtClean="0"/>
          </a:p>
          <a:p>
            <a:r>
              <a:rPr lang="ru-RU" dirty="0" smtClean="0"/>
              <a:t>Авторские мастерские на сайте </a:t>
            </a:r>
            <a:r>
              <a:rPr lang="en-US" dirty="0" smtClean="0">
                <a:hlinkClick r:id="rId3"/>
              </a:rPr>
              <a:t>www.lbz.ru</a:t>
            </a:r>
            <a:r>
              <a:rPr lang="ru-RU" dirty="0" smtClean="0"/>
              <a:t> (планирования, методические материалы и др.)</a:t>
            </a:r>
          </a:p>
          <a:p>
            <a:r>
              <a:rPr lang="ru-RU" dirty="0" smtClean="0">
                <a:hlinkClick r:id="rId4"/>
              </a:rPr>
              <a:t>Видеоканал </a:t>
            </a:r>
            <a:r>
              <a:rPr lang="ru-RU" i="1" dirty="0" smtClean="0">
                <a:hlinkClick r:id="rId4"/>
              </a:rPr>
              <a:t>Н.С. Никифорова</a:t>
            </a:r>
            <a:r>
              <a:rPr lang="ru-RU" dirty="0" smtClean="0">
                <a:hlinkClick r:id="rId4"/>
              </a:rPr>
              <a:t> для подготовки к ОГЭ по информатике.</a:t>
            </a:r>
            <a:endParaRPr lang="ru-RU" dirty="0" smtClean="0"/>
          </a:p>
          <a:p>
            <a:r>
              <a:rPr lang="ru-RU" dirty="0" smtClean="0">
                <a:hlinkClick r:id="rId5"/>
              </a:rPr>
              <a:t>Видеоканал </a:t>
            </a:r>
            <a:r>
              <a:rPr lang="ru-RU" i="1" dirty="0" smtClean="0">
                <a:hlinkClick r:id="rId5"/>
              </a:rPr>
              <a:t>А.Ю. Рогова</a:t>
            </a:r>
            <a:r>
              <a:rPr lang="ru-RU" dirty="0" smtClean="0">
                <a:hlinkClick r:id="rId5"/>
              </a:rPr>
              <a:t> «Подготовка к ОГЭ по информатике».</a:t>
            </a:r>
            <a:endParaRPr lang="ru-RU" dirty="0"/>
          </a:p>
        </p:txBody>
      </p:sp>
      <p:pic>
        <p:nvPicPr>
          <p:cNvPr id="4" name="Picture 2" descr="D:\работа 2011-2013\ГЦОКО\Оформление стажир площадки\ГИА ЕГЭ\ГИА2014.jpg"/>
          <p:cNvPicPr>
            <a:picLocks noChangeAspect="1" noChangeArrowheads="1"/>
          </p:cNvPicPr>
          <p:nvPr/>
        </p:nvPicPr>
        <p:blipFill>
          <a:blip r:embed="rId6" cstate="print"/>
          <a:srcRect b="42801"/>
          <a:stretch>
            <a:fillRect/>
          </a:stretch>
        </p:blipFill>
        <p:spPr bwMode="auto">
          <a:xfrm>
            <a:off x="7572396" y="500042"/>
            <a:ext cx="1224136" cy="525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214686"/>
            <a:ext cx="8215370" cy="1470025"/>
          </a:xfrm>
        </p:spPr>
        <p:txBody>
          <a:bodyPr>
            <a:noAutofit/>
          </a:bodyPr>
          <a:lstStyle/>
          <a:p>
            <a:pPr marL="457200" algn="l"/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Содержание</a:t>
            </a:r>
            <a:br>
              <a:rPr lang="ru-RU" sz="2400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400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1.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Краткий анализ результатов ГИА по информатике 2019 г. 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2. Модель ОГЭ по информатике 2020 года. 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Новые типы заданий 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3. Совершенствование методики подготовки к ОГЭ и ЕГЭ по информатики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5" name="Picture 2" descr="D:\работа 2011-2013\ГЦОКО\Оформление стажир площадки\ГИА ЕГЭ\ГИА2014.jpg"/>
          <p:cNvPicPr>
            <a:picLocks noChangeAspect="1" noChangeArrowheads="1"/>
          </p:cNvPicPr>
          <p:nvPr/>
        </p:nvPicPr>
        <p:blipFill>
          <a:blip r:embed="rId2" cstate="print"/>
          <a:srcRect b="42801"/>
          <a:stretch>
            <a:fillRect/>
          </a:stretch>
        </p:blipFill>
        <p:spPr bwMode="auto">
          <a:xfrm>
            <a:off x="3835446" y="571480"/>
            <a:ext cx="1522372" cy="653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логотип ГЦОК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429050"/>
            <a:ext cx="1357322" cy="856810"/>
          </a:xfrm>
          <a:prstGeom prst="rect">
            <a:avLst/>
          </a:prstGeom>
          <a:noFill/>
        </p:spPr>
      </p:pic>
      <p:pic>
        <p:nvPicPr>
          <p:cNvPr id="7" name="Рисунок 6" descr="na_si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1" y="571480"/>
            <a:ext cx="2600219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www.kpolyakov.spb.ru/school/oge/online.htm</a:t>
            </a:r>
            <a:endParaRPr lang="en-US" dirty="0" smtClean="0"/>
          </a:p>
          <a:p>
            <a:pPr algn="ctr">
              <a:buNone/>
            </a:pPr>
            <a:r>
              <a:rPr lang="ru-RU" b="1" dirty="0" smtClean="0"/>
              <a:t>Тесты по части </a:t>
            </a:r>
            <a:r>
              <a:rPr lang="ru-RU" b="1" dirty="0" smtClean="0"/>
              <a:t>1</a:t>
            </a:r>
            <a:r>
              <a:rPr lang="en-US" b="1" dirty="0" smtClean="0"/>
              <a:t> </a:t>
            </a:r>
            <a:r>
              <a:rPr lang="ru-RU" b="1" dirty="0" smtClean="0"/>
              <a:t>для новой модели ОГЭ 2020</a:t>
            </a:r>
            <a:endParaRPr lang="ru-RU" b="1" dirty="0" smtClean="0"/>
          </a:p>
          <a:p>
            <a:pPr>
              <a:buNone/>
            </a:pPr>
            <a:r>
              <a:rPr lang="ru-RU" dirty="0" smtClean="0">
                <a:hlinkClick r:id="rId3"/>
              </a:rPr>
              <a:t>B1 — Кодирование текста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>
                <a:hlinkClick r:id="rId4"/>
              </a:rPr>
              <a:t>B2 — Декодирование сообщений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>
                <a:hlinkClick r:id="rId5"/>
              </a:rPr>
              <a:t>B3 — Истинность высказываний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>
                <a:hlinkClick r:id="rId6"/>
              </a:rPr>
              <a:t>B4 — Кратчайший путь в графе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>
                <a:hlinkClick r:id="rId7"/>
              </a:rPr>
              <a:t>B5 — Анализ алгоритма для исполнителя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>
                <a:hlinkClick r:id="rId8"/>
              </a:rPr>
              <a:t>B6 —Условный оператор. Сложные условия (</a:t>
            </a:r>
            <a:r>
              <a:rPr lang="ru-RU" dirty="0" err="1" smtClean="0">
                <a:hlinkClick r:id="rId8"/>
              </a:rPr>
              <a:t>Python</a:t>
            </a:r>
            <a:r>
              <a:rPr lang="ru-RU" dirty="0" smtClean="0">
                <a:hlinkClick r:id="rId8"/>
              </a:rPr>
              <a:t>)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>
                <a:hlinkClick r:id="rId9"/>
              </a:rPr>
              <a:t>B6 —Условный оператор. Сложные условия (Паскаль)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>
                <a:hlinkClick r:id="rId10"/>
              </a:rPr>
              <a:t>B6 —Условный оператор. Сложные условия (C++)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>
                <a:hlinkClick r:id="rId11"/>
              </a:rPr>
              <a:t>B7 — Составление адреса URL из частей.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>
                <a:hlinkClick r:id="rId12"/>
              </a:rPr>
              <a:t>B8 — Поисковые запросы в Интернете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>
                <a:hlinkClick r:id="rId13"/>
              </a:rPr>
              <a:t>B9 — Количество путей в графе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>
                <a:hlinkClick r:id="rId14"/>
              </a:rPr>
              <a:t>B10 — Системы счисления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00034" y="357166"/>
            <a:ext cx="6929486" cy="93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29520" y="357166"/>
            <a:ext cx="1524911" cy="78581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Спасибо за внимание! 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Желаем творческих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педагогических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успехов!!!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3" name="Picture 4" descr="https://www.norma.uz/img/91/85/6623472af1098eca2716a2356dc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43188"/>
            <a:ext cx="4703763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6" descr="http://fb.ru/misc/i/gallery/60373/20930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7088" y="3571875"/>
            <a:ext cx="450691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g_5_ege2018.jpg"/>
          <p:cNvPicPr>
            <a:picLocks noChangeAspect="1"/>
          </p:cNvPicPr>
          <p:nvPr/>
        </p:nvPicPr>
        <p:blipFill>
          <a:blip r:embed="rId4" cstate="print"/>
          <a:srcRect l="45312"/>
          <a:stretch>
            <a:fillRect/>
          </a:stretch>
        </p:blipFill>
        <p:spPr>
          <a:xfrm>
            <a:off x="4000496" y="3500438"/>
            <a:ext cx="1571636" cy="722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Контактная информация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850" y="1773238"/>
            <a:ext cx="8496300" cy="3692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Ехлакова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Жанна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Михайловна,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методист МБУ  ГЦОКО г. Костромы, руководитель ГМО учителей информатики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E-mail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ehlakova1@mail.ru</a:t>
            </a:r>
            <a:endParaRPr lang="ru-RU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Тел. 89536479121</a:t>
            </a:r>
          </a:p>
          <a:p>
            <a:pPr algn="ctr">
              <a:defRPr/>
            </a:pPr>
            <a:endParaRPr lang="ru-RU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http://www.koipkro.kostroma.ru/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Kostroma_EDU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/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gcoko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/inform/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inf_ikt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/</a:t>
            </a:r>
            <a:endParaRPr lang="ru-RU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www.kpolyakov.spb.ru/download/analis2019.pdf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b="1" dirty="0" smtClean="0"/>
              <a:t>С.С</a:t>
            </a:r>
            <a:r>
              <a:rPr lang="ru-RU" b="1" dirty="0" smtClean="0"/>
              <a:t>.  Крылова  «</a:t>
            </a:r>
            <a:r>
              <a:rPr lang="ru-RU" dirty="0" smtClean="0"/>
              <a:t>МЕТОДИЧЕСКИЕ </a:t>
            </a:r>
            <a:r>
              <a:rPr lang="ru-RU" dirty="0" smtClean="0"/>
              <a:t>РЕКОМЕНДАЦИИ для </a:t>
            </a:r>
            <a:r>
              <a:rPr lang="ru-RU" dirty="0" smtClean="0"/>
              <a:t>учителей, подготовленные на основе анализа типичных </a:t>
            </a:r>
            <a:r>
              <a:rPr lang="ru-RU" dirty="0" smtClean="0"/>
              <a:t>ошибок участников </a:t>
            </a:r>
            <a:r>
              <a:rPr lang="ru-RU" dirty="0" smtClean="0"/>
              <a:t>ЕГЭ 2019 года по </a:t>
            </a:r>
            <a:r>
              <a:rPr lang="ru-RU" b="1" dirty="0" smtClean="0"/>
              <a:t>ИНФОРМАТИКЕ и ИКТ</a:t>
            </a:r>
            <a:r>
              <a:rPr lang="ru-RU" b="1" dirty="0" smtClean="0"/>
              <a:t>»</a:t>
            </a:r>
            <a:endParaRPr lang="ru-RU" dirty="0" smtClean="0">
              <a:hlinkClick r:id="rId3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>
                <a:hlinkClick r:id="rId3"/>
              </a:rPr>
              <a:t>kpolyakov.spb.ru</a:t>
            </a:r>
            <a:r>
              <a:rPr lang="ru-RU" dirty="0" smtClean="0"/>
              <a:t> Преподавание</a:t>
            </a:r>
            <a:r>
              <a:rPr lang="ru-RU" dirty="0" smtClean="0"/>
              <a:t>, наука и </a:t>
            </a:r>
            <a:r>
              <a:rPr lang="ru-RU" dirty="0" smtClean="0"/>
              <a:t>жизнь. Авторский сайт К.Ю. Полякова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hlinkClick r:id="rId4" tooltip="На главную страницу"/>
              </a:rPr>
              <a:t>https://</a:t>
            </a:r>
            <a:r>
              <a:rPr lang="en-US" b="1" dirty="0" smtClean="0">
                <a:hlinkClick r:id="rId4" tooltip="На главную страницу"/>
              </a:rPr>
              <a:t>ege-kostroma.ru/stat/</a:t>
            </a:r>
            <a:r>
              <a:rPr lang="ru-RU" b="1" dirty="0" smtClean="0">
                <a:hlinkClick r:id="rId4" tooltip="На главную страницу"/>
              </a:rPr>
              <a:t> </a:t>
            </a:r>
            <a:r>
              <a:rPr lang="ru-RU" dirty="0" smtClean="0"/>
              <a:t>РЦ </a:t>
            </a:r>
            <a:r>
              <a:rPr lang="ru-RU" dirty="0" smtClean="0"/>
              <a:t>ОКО «ЭКСПЕРТ</a:t>
            </a:r>
            <a:r>
              <a:rPr lang="ru-RU" dirty="0" smtClean="0"/>
              <a:t>» 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Авторские мастерские на сайте </a:t>
            </a:r>
            <a:r>
              <a:rPr lang="en-US" dirty="0" smtClean="0">
                <a:hlinkClick r:id="rId5"/>
              </a:rPr>
              <a:t>www.lbz.ru</a:t>
            </a:r>
            <a:r>
              <a:rPr lang="ru-RU" dirty="0" smtClean="0"/>
              <a:t> (планирования, методические материалы и др.)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Видеоканал </a:t>
            </a:r>
            <a:r>
              <a:rPr lang="ru-RU" i="1" dirty="0" smtClean="0"/>
              <a:t>Н.С. Никифорова</a:t>
            </a:r>
            <a:r>
              <a:rPr lang="ru-RU" dirty="0" smtClean="0"/>
              <a:t> для подготовки к ОГЭ по информатике</a:t>
            </a:r>
            <a:r>
              <a:rPr lang="ru-RU" dirty="0" smtClean="0"/>
              <a:t>. </a:t>
            </a:r>
            <a:r>
              <a:rPr lang="en-US" dirty="0" smtClean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www.youtube.com/channel/UC0O5zdGOhe16lvBIWIZewGA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Видеоканал </a:t>
            </a:r>
            <a:r>
              <a:rPr lang="ru-RU" i="1" dirty="0" smtClean="0"/>
              <a:t>А.Ю. Рогова</a:t>
            </a:r>
            <a:r>
              <a:rPr lang="ru-RU" dirty="0" smtClean="0"/>
              <a:t> «Подготовка к ОГЭ по информатике</a:t>
            </a:r>
            <a:r>
              <a:rPr lang="ru-RU" dirty="0" smtClean="0"/>
              <a:t>».</a:t>
            </a:r>
            <a:br>
              <a:rPr lang="ru-RU" dirty="0" smtClean="0"/>
            </a:br>
            <a:r>
              <a:rPr lang="en-US" dirty="0" smtClean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www.youtube.com/playlist?list=PLzwOM2zfl-YAgS8lUeC0ViCh6_aGVFeYb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214686"/>
            <a:ext cx="8215370" cy="1470025"/>
          </a:xfrm>
        </p:spPr>
        <p:txBody>
          <a:bodyPr>
            <a:noAutofit/>
          </a:bodyPr>
          <a:lstStyle/>
          <a:p>
            <a:pPr marL="914400" indent="-457200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Краткий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анализ результатов ГИА по информатике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2019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г.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</a:b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5" name="Picture 2" descr="D:\работа 2011-2013\ГЦОКО\Оформление стажир площадки\ГИА ЕГЭ\ГИА2014.jpg"/>
          <p:cNvPicPr>
            <a:picLocks noChangeAspect="1" noChangeArrowheads="1"/>
          </p:cNvPicPr>
          <p:nvPr/>
        </p:nvPicPr>
        <p:blipFill>
          <a:blip r:embed="rId2" cstate="print"/>
          <a:srcRect b="42801"/>
          <a:stretch>
            <a:fillRect/>
          </a:stretch>
        </p:blipFill>
        <p:spPr bwMode="auto">
          <a:xfrm>
            <a:off x="4049760" y="571480"/>
            <a:ext cx="1522372" cy="653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логотип ГЦОК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571480"/>
            <a:ext cx="1143008" cy="721524"/>
          </a:xfrm>
          <a:prstGeom prst="rect">
            <a:avLst/>
          </a:prstGeom>
          <a:noFill/>
        </p:spPr>
      </p:pic>
      <p:pic>
        <p:nvPicPr>
          <p:cNvPr id="7" name="Рисунок 6" descr="na_si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1" y="642918"/>
            <a:ext cx="2600219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072494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СТАТИСТИКА  </a:t>
            </a:r>
            <a:r>
              <a:rPr lang="ru-RU" dirty="0" smtClean="0"/>
              <a:t>ЕГЭ-2019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по информатике</a:t>
            </a:r>
            <a:br>
              <a:rPr lang="ru-RU" dirty="0" smtClean="0"/>
            </a:br>
            <a:r>
              <a:rPr lang="ru-RU" dirty="0" smtClean="0"/>
              <a:t>по Российской Федерации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3449320"/>
          <a:ext cx="8229599" cy="3779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 тестовый балл</a:t>
                      </a:r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Диапазон тестовых балов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0-20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21-40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41-60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61-80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81-100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2019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62,4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-2,7%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Уменьшилось (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?</a:t>
                      </a: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+8%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2018</a:t>
                      </a:r>
                    </a:p>
                    <a:p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58,4 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-2,9% 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Так же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+3,71% 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-2,57% 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59,2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+9,3%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Так же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-5%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+5%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72464">
                <a:tc>
                  <a:txBody>
                    <a:bodyPr/>
                    <a:lstStyle/>
                    <a:p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56,63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6,89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38,11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36,16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9,84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53,99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8,</a:t>
                      </a:r>
                      <a:r>
                        <a:rPr lang="ru-RU" baseline="0" dirty="0" smtClean="0"/>
                        <a:t> 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11, 85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38, 57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32, 63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8,21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0034" y="2143116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 данным статьи  </a:t>
            </a:r>
            <a:r>
              <a:rPr lang="ru-RU" b="1" dirty="0" smtClean="0"/>
              <a:t>С.С.  Крылова  «</a:t>
            </a:r>
            <a:r>
              <a:rPr lang="ru-RU" dirty="0" smtClean="0"/>
              <a:t>МЕТОДИЧЕСКИЕ РЕКОМЕНДАЦИИ</a:t>
            </a:r>
          </a:p>
          <a:p>
            <a:pPr algn="ctr"/>
            <a:r>
              <a:rPr lang="ru-RU" dirty="0" smtClean="0"/>
              <a:t>для учителей, подготовленные на основе анализа типичных ошибок</a:t>
            </a:r>
          </a:p>
          <a:p>
            <a:pPr algn="ctr"/>
            <a:r>
              <a:rPr lang="ru-RU" dirty="0" smtClean="0"/>
              <a:t>участников ЕГЭ </a:t>
            </a:r>
            <a:r>
              <a:rPr lang="ru-RU" dirty="0" smtClean="0"/>
              <a:t>2019 </a:t>
            </a:r>
            <a:r>
              <a:rPr lang="ru-RU" dirty="0" smtClean="0"/>
              <a:t>года по </a:t>
            </a:r>
            <a:r>
              <a:rPr lang="ru-RU" b="1" dirty="0" smtClean="0"/>
              <a:t>ИНФОРМАТИКЕ и ИКТ»</a:t>
            </a:r>
          </a:p>
          <a:p>
            <a:pPr algn="ctr"/>
            <a:r>
              <a:rPr lang="en-US" dirty="0" smtClean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www.kpolyakov.spb.ru/download/analis2019.pdf</a:t>
            </a:r>
            <a:endParaRPr lang="ru-RU" dirty="0" smtClean="0"/>
          </a:p>
        </p:txBody>
      </p:sp>
      <p:pic>
        <p:nvPicPr>
          <p:cNvPr id="7" name="Рисунок 6" descr="img_5_ege2018.jpg"/>
          <p:cNvPicPr>
            <a:picLocks noChangeAspect="1"/>
          </p:cNvPicPr>
          <p:nvPr/>
        </p:nvPicPr>
        <p:blipFill>
          <a:blip r:embed="rId4" cstate="print"/>
          <a:srcRect l="45312"/>
          <a:stretch>
            <a:fillRect/>
          </a:stretch>
        </p:blipFill>
        <p:spPr>
          <a:xfrm>
            <a:off x="7286644" y="214290"/>
            <a:ext cx="1571636" cy="722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СТАТИСТИКА  </a:t>
            </a:r>
            <a:r>
              <a:rPr lang="ru-RU" dirty="0" smtClean="0"/>
              <a:t>ГИА-2019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Костромской области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57224" y="3071810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представлена на сайте </a:t>
            </a:r>
            <a:r>
              <a:rPr lang="ru-RU" b="1" dirty="0" smtClean="0"/>
              <a:t>«РЦ ОКО «Эксперт»</a:t>
            </a:r>
          </a:p>
          <a:p>
            <a:pPr algn="ctr"/>
            <a:r>
              <a:rPr lang="en-US" dirty="0" smtClean="0">
                <a:hlinkClick r:id="rId3"/>
              </a:rPr>
              <a:t>http://www.ege-kostroma.ru/stat/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 smtClean="0"/>
          </a:p>
          <a:p>
            <a:pPr algn="ctr"/>
            <a:endParaRPr lang="ru-RU" b="1" dirty="0" smtClean="0"/>
          </a:p>
        </p:txBody>
      </p:sp>
      <p:pic>
        <p:nvPicPr>
          <p:cNvPr id="5" name="Picture 2" descr="D:\работа 2011-2013\ГЦОКО\Оформление стажир площадки\ГИА ЕГЭ\ГИА2014.jpg"/>
          <p:cNvPicPr>
            <a:picLocks noChangeAspect="1" noChangeArrowheads="1"/>
          </p:cNvPicPr>
          <p:nvPr/>
        </p:nvPicPr>
        <p:blipFill>
          <a:blip r:embed="rId4" cstate="print"/>
          <a:srcRect b="42801"/>
          <a:stretch>
            <a:fillRect/>
          </a:stretch>
        </p:blipFill>
        <p:spPr bwMode="auto">
          <a:xfrm>
            <a:off x="7572396" y="500042"/>
            <a:ext cx="1224136" cy="525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3857628"/>
          <a:ext cx="8643999" cy="2126234"/>
        </p:xfrm>
        <a:graphic>
          <a:graphicData uri="http://schemas.openxmlformats.org/drawingml/2006/table">
            <a:tbl>
              <a:tblPr/>
              <a:tblGrid>
                <a:gridCol w="815843"/>
                <a:gridCol w="602166"/>
                <a:gridCol w="602166"/>
                <a:gridCol w="602166"/>
                <a:gridCol w="602166"/>
                <a:gridCol w="602166"/>
                <a:gridCol w="602166"/>
                <a:gridCol w="558956"/>
                <a:gridCol w="504559"/>
                <a:gridCol w="595690"/>
                <a:gridCol w="586799"/>
                <a:gridCol w="660149"/>
                <a:gridCol w="706841"/>
                <a:gridCol w="602166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675"/>
                        </a:spcAft>
                      </a:pPr>
                      <a:r>
                        <a:rPr lang="ru-RU" sz="1350" b="1" dirty="0">
                          <a:solidFill>
                            <a:srgbClr val="333333"/>
                          </a:solidFill>
                          <a:latin typeface="PT Sans"/>
                          <a:ea typeface="Times New Roman"/>
                          <a:cs typeface="Times New Roman"/>
                        </a:rPr>
                        <a:t>Предмет</a:t>
                      </a:r>
                      <a:endParaRPr lang="ru-RU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675"/>
                        </a:spcAft>
                      </a:pPr>
                      <a:r>
                        <a:rPr lang="ru-RU" sz="1350" b="1" dirty="0">
                          <a:solidFill>
                            <a:srgbClr val="333333"/>
                          </a:solidFill>
                          <a:latin typeface="PT Sans"/>
                          <a:ea typeface="Times New Roman"/>
                          <a:cs typeface="Times New Roman"/>
                        </a:rPr>
                        <a:t>2007 г.</a:t>
                      </a:r>
                      <a:endParaRPr lang="ru-RU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675"/>
                        </a:spcAft>
                      </a:pPr>
                      <a:r>
                        <a:rPr lang="ru-RU" sz="1350" b="1">
                          <a:solidFill>
                            <a:srgbClr val="333333"/>
                          </a:solidFill>
                          <a:latin typeface="PT Sans"/>
                          <a:ea typeface="Times New Roman"/>
                          <a:cs typeface="Times New Roman"/>
                        </a:rPr>
                        <a:t>2008 г.</a:t>
                      </a:r>
                      <a:endParaRPr lang="ru-RU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675"/>
                        </a:spcAft>
                      </a:pPr>
                      <a:r>
                        <a:rPr lang="ru-RU" sz="1350" b="1">
                          <a:solidFill>
                            <a:srgbClr val="333333"/>
                          </a:solidFill>
                          <a:latin typeface="PT Sans"/>
                          <a:ea typeface="Times New Roman"/>
                          <a:cs typeface="Times New Roman"/>
                        </a:rPr>
                        <a:t>2009 г.</a:t>
                      </a:r>
                      <a:endParaRPr lang="ru-RU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675"/>
                        </a:spcAft>
                      </a:pPr>
                      <a:r>
                        <a:rPr lang="ru-RU" sz="1350" b="1">
                          <a:solidFill>
                            <a:srgbClr val="333333"/>
                          </a:solidFill>
                          <a:latin typeface="PT Sans"/>
                          <a:ea typeface="Times New Roman"/>
                          <a:cs typeface="Times New Roman"/>
                        </a:rPr>
                        <a:t>2010 г.</a:t>
                      </a:r>
                      <a:endParaRPr lang="ru-RU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675"/>
                        </a:spcAft>
                      </a:pPr>
                      <a:r>
                        <a:rPr lang="ru-RU" sz="1350" b="1">
                          <a:solidFill>
                            <a:srgbClr val="333333"/>
                          </a:solidFill>
                          <a:latin typeface="PT Sans"/>
                          <a:ea typeface="Times New Roman"/>
                          <a:cs typeface="Times New Roman"/>
                        </a:rPr>
                        <a:t>2011 г.</a:t>
                      </a:r>
                      <a:endParaRPr lang="ru-RU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675"/>
                        </a:spcAft>
                      </a:pPr>
                      <a:r>
                        <a:rPr lang="ru-RU" sz="1350" b="1">
                          <a:solidFill>
                            <a:srgbClr val="333333"/>
                          </a:solidFill>
                          <a:latin typeface="PT Sans"/>
                          <a:ea typeface="Times New Roman"/>
                          <a:cs typeface="Times New Roman"/>
                        </a:rPr>
                        <a:t>2012 г.</a:t>
                      </a:r>
                      <a:endParaRPr lang="ru-RU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675"/>
                        </a:spcAft>
                      </a:pPr>
                      <a:r>
                        <a:rPr lang="ru-RU" sz="1350" b="1">
                          <a:solidFill>
                            <a:srgbClr val="333333"/>
                          </a:solidFill>
                          <a:latin typeface="PT Sans"/>
                          <a:ea typeface="Times New Roman"/>
                          <a:cs typeface="Times New Roman"/>
                        </a:rPr>
                        <a:t>2013 г.</a:t>
                      </a:r>
                      <a:endParaRPr lang="ru-RU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675"/>
                        </a:spcAft>
                      </a:pPr>
                      <a:r>
                        <a:rPr lang="ru-RU" sz="1350" b="1">
                          <a:solidFill>
                            <a:srgbClr val="333333"/>
                          </a:solidFill>
                          <a:latin typeface="PT Sans"/>
                          <a:ea typeface="Times New Roman"/>
                          <a:cs typeface="Times New Roman"/>
                        </a:rPr>
                        <a:t>2014 г.</a:t>
                      </a:r>
                      <a:endParaRPr lang="ru-RU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675"/>
                        </a:spcAft>
                      </a:pPr>
                      <a:r>
                        <a:rPr lang="ru-RU" sz="1350" b="1">
                          <a:solidFill>
                            <a:srgbClr val="333333"/>
                          </a:solidFill>
                          <a:latin typeface="PT Sans"/>
                          <a:ea typeface="Times New Roman"/>
                          <a:cs typeface="Times New Roman"/>
                        </a:rPr>
                        <a:t>2015 г.</a:t>
                      </a:r>
                      <a:endParaRPr lang="ru-RU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675"/>
                        </a:spcAft>
                      </a:pPr>
                      <a:r>
                        <a:rPr lang="ru-RU" sz="1350" b="1" dirty="0">
                          <a:solidFill>
                            <a:schemeClr val="tx1"/>
                          </a:solidFill>
                          <a:latin typeface="PT Sans"/>
                          <a:ea typeface="Times New Roman"/>
                          <a:cs typeface="Times New Roman"/>
                        </a:rPr>
                        <a:t>2016 г.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PT Sans"/>
                          <a:ea typeface="Times New Roman"/>
                          <a:cs typeface="Times New Roman"/>
                        </a:rPr>
                        <a:t>2017 г.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2 018 г.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2019 г.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675"/>
                        </a:spcAft>
                      </a:pPr>
                      <a:r>
                        <a:rPr lang="ru-RU" sz="1800" b="1" dirty="0">
                          <a:solidFill>
                            <a:srgbClr val="333333"/>
                          </a:solidFill>
                          <a:latin typeface="PT Sans"/>
                          <a:ea typeface="Times New Roman"/>
                          <a:cs typeface="Times New Roman"/>
                        </a:rPr>
                        <a:t>11 - </a:t>
                      </a:r>
                      <a:r>
                        <a:rPr lang="ru-RU" sz="1350" b="1" dirty="0">
                          <a:solidFill>
                            <a:srgbClr val="333333"/>
                          </a:solidFill>
                          <a:latin typeface="PT Sans"/>
                          <a:ea typeface="Times New Roman"/>
                          <a:cs typeface="Times New Roman"/>
                        </a:rPr>
                        <a:t>Информатика</a:t>
                      </a:r>
                      <a:endParaRPr lang="ru-RU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675"/>
                        </a:spcAft>
                      </a:pPr>
                      <a:r>
                        <a:rPr lang="ru-RU" sz="1800" b="1" dirty="0">
                          <a:solidFill>
                            <a:srgbClr val="333333"/>
                          </a:solidFill>
                          <a:latin typeface="PT Sans"/>
                          <a:ea typeface="Times New Roman"/>
                          <a:cs typeface="Times New Roman"/>
                        </a:rPr>
                        <a:t>78</a:t>
                      </a:r>
                      <a:endParaRPr lang="ru-RU" sz="1800" b="1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675"/>
                        </a:spcAft>
                      </a:pPr>
                      <a:r>
                        <a:rPr lang="ru-RU" sz="1800" b="1" dirty="0">
                          <a:solidFill>
                            <a:srgbClr val="333333"/>
                          </a:solidFill>
                          <a:latin typeface="PT Sans"/>
                          <a:ea typeface="Times New Roman"/>
                          <a:cs typeface="Times New Roman"/>
                        </a:rPr>
                        <a:t>65</a:t>
                      </a:r>
                      <a:endParaRPr lang="ru-RU" sz="1800" b="1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675"/>
                        </a:spcAft>
                      </a:pPr>
                      <a:r>
                        <a:rPr lang="ru-RU" sz="1800" b="1" dirty="0">
                          <a:solidFill>
                            <a:srgbClr val="333333"/>
                          </a:solidFill>
                          <a:latin typeface="PT Sans"/>
                          <a:ea typeface="Times New Roman"/>
                          <a:cs typeface="Times New Roman"/>
                        </a:rPr>
                        <a:t>65</a:t>
                      </a:r>
                      <a:endParaRPr lang="ru-RU" sz="1800" b="1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675"/>
                        </a:spcAft>
                      </a:pPr>
                      <a:r>
                        <a:rPr lang="ru-RU" sz="1800" b="1" dirty="0">
                          <a:solidFill>
                            <a:srgbClr val="333333"/>
                          </a:solidFill>
                          <a:latin typeface="PT Sans"/>
                          <a:ea typeface="Times New Roman"/>
                          <a:cs typeface="Times New Roman"/>
                        </a:rPr>
                        <a:t>84</a:t>
                      </a:r>
                      <a:endParaRPr lang="ru-RU" sz="1800" b="1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675"/>
                        </a:spcAft>
                      </a:pPr>
                      <a:r>
                        <a:rPr lang="ru-RU" sz="1800" b="1">
                          <a:solidFill>
                            <a:srgbClr val="333333"/>
                          </a:solidFill>
                          <a:latin typeface="PT Sans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800" b="1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675"/>
                        </a:spcAft>
                      </a:pPr>
                      <a:r>
                        <a:rPr lang="ru-RU" sz="1800" b="1">
                          <a:solidFill>
                            <a:srgbClr val="333333"/>
                          </a:solidFill>
                          <a:latin typeface="PT Sans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800" b="1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675"/>
                        </a:spcAft>
                      </a:pPr>
                      <a:r>
                        <a:rPr lang="ru-RU" sz="1800" b="1" dirty="0">
                          <a:solidFill>
                            <a:srgbClr val="333333"/>
                          </a:solidFill>
                          <a:latin typeface="PT Sans"/>
                          <a:ea typeface="Times New Roman"/>
                          <a:cs typeface="Times New Roman"/>
                        </a:rPr>
                        <a:t>65</a:t>
                      </a:r>
                      <a:endParaRPr lang="ru-RU" sz="1800" b="1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675"/>
                        </a:spcAft>
                      </a:pPr>
                      <a:r>
                        <a:rPr lang="ru-RU" sz="1800" b="1" dirty="0">
                          <a:solidFill>
                            <a:srgbClr val="333333"/>
                          </a:solidFill>
                          <a:latin typeface="PT Sans"/>
                          <a:ea typeface="Times New Roman"/>
                          <a:cs typeface="Times New Roman"/>
                        </a:rPr>
                        <a:t>99</a:t>
                      </a:r>
                      <a:endParaRPr lang="ru-RU" sz="1800" b="1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675"/>
                        </a:spcAft>
                      </a:pPr>
                      <a:r>
                        <a:rPr lang="ru-RU" sz="1800" b="1" dirty="0">
                          <a:solidFill>
                            <a:srgbClr val="333333"/>
                          </a:solidFill>
                          <a:latin typeface="PT Sans"/>
                          <a:ea typeface="Times New Roman"/>
                          <a:cs typeface="Times New Roman"/>
                        </a:rPr>
                        <a:t>93</a:t>
                      </a:r>
                      <a:endParaRPr lang="ru-RU" sz="1800" b="1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solidFill>
                            <a:srgbClr val="333333"/>
                          </a:solidFill>
                          <a:latin typeface="PT Sans"/>
                          <a:ea typeface="Times New Roman"/>
                          <a:cs typeface="Times New Roman"/>
                        </a:rPr>
                        <a:t>209</a:t>
                      </a:r>
                      <a:endParaRPr lang="ru-RU" sz="1800" b="1" kern="1200" dirty="0">
                        <a:solidFill>
                          <a:srgbClr val="333333"/>
                        </a:solidFill>
                        <a:latin typeface="PT Sans"/>
                        <a:ea typeface="Times New Roman"/>
                        <a:cs typeface="Times New Roman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675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235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675"/>
                        </a:spcAft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285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675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489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675"/>
                        </a:spcAft>
                      </a:pPr>
                      <a:r>
                        <a:rPr lang="ru-RU" sz="1800" b="1" dirty="0">
                          <a:solidFill>
                            <a:srgbClr val="333333"/>
                          </a:solidFill>
                          <a:latin typeface="PT Sans"/>
                          <a:ea typeface="Times New Roman"/>
                          <a:cs typeface="Times New Roman"/>
                        </a:rPr>
                        <a:t>9 - </a:t>
                      </a:r>
                      <a:r>
                        <a:rPr lang="ru-RU" sz="1350" b="1" dirty="0">
                          <a:solidFill>
                            <a:srgbClr val="333333"/>
                          </a:solidFill>
                          <a:latin typeface="PT Sans"/>
                          <a:ea typeface="Times New Roman"/>
                          <a:cs typeface="Times New Roman"/>
                        </a:rPr>
                        <a:t>Информатика</a:t>
                      </a:r>
                      <a:endParaRPr lang="ru-RU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b="1">
                        <a:solidFill>
                          <a:srgbClr val="365F91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b="1">
                        <a:solidFill>
                          <a:srgbClr val="365F91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b="1">
                        <a:solidFill>
                          <a:srgbClr val="365F91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365F91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675"/>
                        </a:spcAft>
                      </a:pPr>
                      <a:r>
                        <a:rPr lang="ru-RU" sz="1800" b="1" dirty="0">
                          <a:solidFill>
                            <a:srgbClr val="333333"/>
                          </a:solidFill>
                          <a:latin typeface="PT Sans"/>
                          <a:ea typeface="Times New Roman"/>
                          <a:cs typeface="Times New Roman"/>
                        </a:rPr>
                        <a:t>182</a:t>
                      </a:r>
                      <a:endParaRPr lang="ru-RU" sz="1800" b="1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675"/>
                        </a:spcAft>
                      </a:pPr>
                      <a:r>
                        <a:rPr lang="ru-RU" sz="1800" b="1" dirty="0">
                          <a:solidFill>
                            <a:srgbClr val="333333"/>
                          </a:solidFill>
                          <a:latin typeface="PT Sans"/>
                          <a:ea typeface="Times New Roman"/>
                          <a:cs typeface="Times New Roman"/>
                        </a:rPr>
                        <a:t>157</a:t>
                      </a:r>
                      <a:endParaRPr lang="ru-RU" sz="1800" b="1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675"/>
                        </a:spcAft>
                      </a:pPr>
                      <a:r>
                        <a:rPr lang="ru-RU" sz="1800" b="1" dirty="0">
                          <a:solidFill>
                            <a:srgbClr val="333333"/>
                          </a:solidFill>
                          <a:latin typeface="PT Sans"/>
                          <a:ea typeface="Times New Roman"/>
                          <a:cs typeface="Times New Roman"/>
                        </a:rPr>
                        <a:t>135</a:t>
                      </a:r>
                      <a:endParaRPr lang="ru-RU" sz="1800" b="1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675"/>
                        </a:spcAft>
                      </a:pPr>
                      <a:r>
                        <a:rPr lang="ru-RU" sz="1800" b="1" dirty="0">
                          <a:solidFill>
                            <a:srgbClr val="333333"/>
                          </a:solidFill>
                          <a:latin typeface="PT Sans"/>
                          <a:ea typeface="Times New Roman"/>
                          <a:cs typeface="Times New Roman"/>
                        </a:rPr>
                        <a:t>104</a:t>
                      </a:r>
                      <a:endParaRPr lang="ru-RU" sz="1800" b="1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675"/>
                        </a:spcAft>
                      </a:pPr>
                      <a:r>
                        <a:rPr lang="ru-RU" sz="1800" b="1" dirty="0">
                          <a:solidFill>
                            <a:srgbClr val="333333"/>
                          </a:solidFill>
                          <a:latin typeface="PT Sans"/>
                          <a:ea typeface="Times New Roman"/>
                          <a:cs typeface="Times New Roman"/>
                        </a:rPr>
                        <a:t>119</a:t>
                      </a:r>
                      <a:endParaRPr lang="ru-RU" sz="1800" b="1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333333"/>
                          </a:solidFill>
                          <a:latin typeface="PT Sans"/>
                          <a:ea typeface="Times New Roman"/>
                          <a:cs typeface="Times New Roman"/>
                        </a:rPr>
                        <a:t>977</a:t>
                      </a:r>
                      <a:r>
                        <a:rPr lang="ru-RU" dirty="0" smtClean="0"/>
                        <a:t>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675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1447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1843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675"/>
                        </a:spcAft>
                      </a:pP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675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2266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714348" y="2000240"/>
            <a:ext cx="79296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E78282"/>
                </a:solidFill>
                <a:effectLst/>
                <a:latin typeface="Roboto Slab"/>
                <a:ea typeface="Calibri" pitchFamily="34" charset="0"/>
                <a:cs typeface="Arial" pitchFamily="34" charset="0"/>
              </a:rPr>
              <a:t>Количество участников  ЕГЭ и </a:t>
            </a:r>
            <a:r>
              <a:rPr lang="ru-RU" sz="3000" dirty="0" smtClean="0">
                <a:solidFill>
                  <a:srgbClr val="E78282"/>
                </a:solidFill>
                <a:latin typeface="Roboto Slab"/>
                <a:ea typeface="Calibri" pitchFamily="34" charset="0"/>
                <a:cs typeface="Arial" pitchFamily="34" charset="0"/>
              </a:rPr>
              <a:t>О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E78282"/>
                </a:solidFill>
                <a:effectLst/>
                <a:latin typeface="Roboto Slab"/>
                <a:ea typeface="Calibri" pitchFamily="34" charset="0"/>
                <a:cs typeface="Arial" pitchFamily="34" charset="0"/>
              </a:rPr>
              <a:t>ГЭ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E78282"/>
                </a:solidFill>
                <a:effectLst/>
                <a:latin typeface="Roboto Slab"/>
                <a:ea typeface="Calibri" pitchFamily="34" charset="0"/>
                <a:cs typeface="Arial" pitchFamily="34" charset="0"/>
              </a:rPr>
              <a:t>Сравнительная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E78282"/>
                </a:solidFill>
                <a:effectLst/>
                <a:latin typeface="Roboto Slab"/>
                <a:ea typeface="Calibri" pitchFamily="34" charset="0"/>
                <a:cs typeface="Arial" pitchFamily="34" charset="0"/>
              </a:rPr>
              <a:t>таблица по годам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СТАТИСТИКА  </a:t>
            </a:r>
            <a:r>
              <a:rPr lang="ru-RU" dirty="0" smtClean="0"/>
              <a:t>ГИА-2019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Костромской области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2357430"/>
          <a:ext cx="8643997" cy="306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570"/>
                <a:gridCol w="2070909"/>
                <a:gridCol w="1341261"/>
                <a:gridCol w="1073009"/>
                <a:gridCol w="1073009"/>
                <a:gridCol w="1116408"/>
                <a:gridCol w="126183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 участников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 неуд. результатов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 балл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Максимальный балл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оценка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Информатика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675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485(+204)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19</a:t>
                      </a:r>
                      <a:endParaRPr lang="ru-RU" sz="2400" dirty="0" smtClean="0"/>
                    </a:p>
                    <a:p>
                      <a:r>
                        <a:rPr lang="ru-RU" sz="2400" dirty="0" smtClean="0"/>
                        <a:t>(4,9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baseline="0" dirty="0" smtClean="0"/>
                        <a:t>%)</a:t>
                      </a:r>
                      <a:endParaRPr lang="ru-RU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64,14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(+ 6,14)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100</a:t>
                      </a:r>
                      <a:br>
                        <a:rPr lang="ru-RU" sz="2400" dirty="0" smtClean="0"/>
                      </a:br>
                      <a:r>
                        <a:rPr lang="ru-RU" sz="2400" dirty="0" smtClean="0"/>
                        <a:t> </a:t>
                      </a:r>
                      <a:r>
                        <a:rPr lang="ru-RU" sz="2400" dirty="0" smtClean="0"/>
                        <a:t>(1)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9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Информатика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675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1843</a:t>
                      </a:r>
                      <a:br>
                        <a:rPr lang="ru-RU" sz="20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(+396)</a:t>
                      </a:r>
                      <a:br>
                        <a:rPr lang="ru-RU" sz="20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2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(1,9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%)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24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3,95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ru-RU" sz="2400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ru-RU" sz="2400" dirty="0" smtClean="0"/>
                        <a:t>(+0,02)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14348" y="1571612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представлена на сайте </a:t>
            </a:r>
            <a:r>
              <a:rPr lang="ru-RU" b="1" dirty="0" smtClean="0"/>
              <a:t>«РЦ ОКО «Эксперт»</a:t>
            </a:r>
            <a:br>
              <a:rPr lang="ru-RU" b="1" dirty="0" smtClean="0"/>
            </a:br>
            <a:r>
              <a:rPr lang="ru-RU" dirty="0" smtClean="0"/>
              <a:t> </a:t>
            </a:r>
            <a:r>
              <a:rPr lang="en-US" dirty="0" smtClean="0">
                <a:hlinkClick r:id="rId2"/>
              </a:rPr>
              <a:t>http://www.ege-kostroma.ru/stat/</a:t>
            </a:r>
            <a:endParaRPr lang="ru-RU" dirty="0" smtClean="0"/>
          </a:p>
          <a:p>
            <a:pPr algn="ctr"/>
            <a:endParaRPr lang="ru-RU" b="1" dirty="0" smtClean="0"/>
          </a:p>
        </p:txBody>
      </p:sp>
      <p:pic>
        <p:nvPicPr>
          <p:cNvPr id="5" name="Picture 2" descr="D:\работа 2011-2013\ГЦОКО\Оформление стажир площадки\ГИА ЕГЭ\ГИА2014.jpg"/>
          <p:cNvPicPr>
            <a:picLocks noChangeAspect="1" noChangeArrowheads="1"/>
          </p:cNvPicPr>
          <p:nvPr/>
        </p:nvPicPr>
        <p:blipFill>
          <a:blip r:embed="rId3" cstate="print"/>
          <a:srcRect b="42801"/>
          <a:stretch>
            <a:fillRect/>
          </a:stretch>
        </p:blipFill>
        <p:spPr bwMode="auto">
          <a:xfrm>
            <a:off x="7572396" y="500042"/>
            <a:ext cx="1224136" cy="525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СТАТИСТИКА  ГИА-2018 </a:t>
            </a:r>
            <a:br>
              <a:rPr lang="ru-RU" dirty="0" smtClean="0"/>
            </a:br>
            <a:r>
              <a:rPr lang="ru-RU" dirty="0" smtClean="0"/>
              <a:t>по Костроме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2143116"/>
          <a:ext cx="8643997" cy="3121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570"/>
                <a:gridCol w="2070909"/>
                <a:gridCol w="1341261"/>
                <a:gridCol w="1073009"/>
                <a:gridCol w="1073009"/>
                <a:gridCol w="1116408"/>
                <a:gridCol w="126183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 участников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 неуд. результатов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 балл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Максимальный балл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оценка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Информатика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675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675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(+46)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(4,6</a:t>
                      </a:r>
                      <a:r>
                        <a:rPr lang="ru-RU" baseline="0" dirty="0" smtClean="0"/>
                        <a:t>%)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63,59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ru-RU" b="1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(+</a:t>
                      </a:r>
                      <a:r>
                        <a:rPr lang="ru-RU" b="1" baseline="0" dirty="0" smtClean="0">
                          <a:solidFill>
                            <a:srgbClr val="FF0000"/>
                          </a:solidFill>
                        </a:rPr>
                        <a:t>2,59)</a:t>
                      </a:r>
                      <a:endParaRPr lang="ru-RU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 </a:t>
                      </a:r>
                      <a:r>
                        <a:rPr lang="ru-RU" dirty="0" smtClean="0"/>
                        <a:t>(1)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9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Информатика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675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1017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675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(+184)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(2,2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%)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3,95</a:t>
                      </a: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r>
                        <a:rPr lang="ru-RU" b="1" baseline="0" dirty="0" smtClean="0">
                          <a:solidFill>
                            <a:srgbClr val="FF0000"/>
                          </a:solidFill>
                        </a:rPr>
                        <a:t>(-0,04)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14348" y="1571612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представлена на сайте </a:t>
            </a:r>
            <a:r>
              <a:rPr lang="ru-RU" b="1" dirty="0" smtClean="0"/>
              <a:t>«РЦ ОКО «Эксперт»</a:t>
            </a:r>
            <a:br>
              <a:rPr lang="ru-RU" b="1" dirty="0" smtClean="0"/>
            </a:br>
            <a:r>
              <a:rPr lang="ru-RU" dirty="0" smtClean="0"/>
              <a:t> </a:t>
            </a:r>
            <a:r>
              <a:rPr lang="en-US" dirty="0" smtClean="0">
                <a:hlinkClick r:id="rId2"/>
              </a:rPr>
              <a:t>http://www.ege-kostroma.ru/stat/</a:t>
            </a:r>
            <a:endParaRPr lang="ru-RU" dirty="0" smtClean="0"/>
          </a:p>
          <a:p>
            <a:pPr algn="ctr"/>
            <a:endParaRPr lang="ru-RU" b="1" dirty="0" smtClean="0"/>
          </a:p>
        </p:txBody>
      </p:sp>
      <p:pic>
        <p:nvPicPr>
          <p:cNvPr id="5" name="Picture 2" descr="D:\работа 2011-2013\ГЦОКО\Оформление стажир площадки\ГИА ЕГЭ\ГИА2014.jpg"/>
          <p:cNvPicPr>
            <a:picLocks noChangeAspect="1" noChangeArrowheads="1"/>
          </p:cNvPicPr>
          <p:nvPr/>
        </p:nvPicPr>
        <p:blipFill>
          <a:blip r:embed="rId3" cstate="print"/>
          <a:srcRect b="42801"/>
          <a:stretch>
            <a:fillRect/>
          </a:stretch>
        </p:blipFill>
        <p:spPr bwMode="auto">
          <a:xfrm>
            <a:off x="7572396" y="500042"/>
            <a:ext cx="1224136" cy="525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СТАТИСТИКА  </a:t>
            </a:r>
            <a:r>
              <a:rPr lang="ru-RU" dirty="0" smtClean="0"/>
              <a:t>ГИА-2019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</a:t>
            </a:r>
            <a:r>
              <a:rPr lang="ru-RU" dirty="0" smtClean="0"/>
              <a:t>Костроме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14348" y="2000240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представлена на сайте </a:t>
            </a:r>
            <a:r>
              <a:rPr lang="ru-RU" b="1" dirty="0" smtClean="0"/>
              <a:t>«РЦ ОКО «Эксперт»</a:t>
            </a:r>
            <a:br>
              <a:rPr lang="ru-RU" b="1" dirty="0" smtClean="0"/>
            </a:br>
            <a:r>
              <a:rPr lang="ru-RU" dirty="0" smtClean="0"/>
              <a:t> </a:t>
            </a:r>
            <a:r>
              <a:rPr lang="en-US" dirty="0" smtClean="0">
                <a:hlinkClick r:id="rId3"/>
              </a:rPr>
              <a:t>http://www.ege-kostroma.ru/stat/</a:t>
            </a:r>
            <a:endParaRPr lang="ru-RU" dirty="0" smtClean="0"/>
          </a:p>
          <a:p>
            <a:pPr algn="ctr"/>
            <a:endParaRPr lang="ru-RU" b="1" dirty="0" smtClean="0"/>
          </a:p>
        </p:txBody>
      </p:sp>
      <p:pic>
        <p:nvPicPr>
          <p:cNvPr id="5" name="Picture 2" descr="D:\работа 2011-2013\ГЦОКО\Оформление стажир площадки\ГИА ЕГЭ\ГИА2014.jpg"/>
          <p:cNvPicPr>
            <a:picLocks noChangeAspect="1" noChangeArrowheads="1"/>
          </p:cNvPicPr>
          <p:nvPr/>
        </p:nvPicPr>
        <p:blipFill>
          <a:blip r:embed="rId4" cstate="print"/>
          <a:srcRect b="42801"/>
          <a:stretch>
            <a:fillRect/>
          </a:stretch>
        </p:blipFill>
        <p:spPr bwMode="auto">
          <a:xfrm>
            <a:off x="7572396" y="500042"/>
            <a:ext cx="1224136" cy="525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9" name="Диаграмма 8"/>
          <p:cNvGraphicFramePr/>
          <p:nvPr/>
        </p:nvGraphicFramePr>
        <p:xfrm>
          <a:off x="1000100" y="2857496"/>
          <a:ext cx="7429552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Муниципалитет xmlns="4a252ca3-5a62-4c1c-90a6-29f4710e47f8" xsi:nil="true"/>
    <_dlc_DocId xmlns="4a252ca3-5a62-4c1c-90a6-29f4710e47f8">AWJJH2MPE6E2-1492560467-56</_dlc_DocId>
    <_dlc_DocIdUrl xmlns="4a252ca3-5a62-4c1c-90a6-29f4710e47f8">
      <Url>http://edu-sps.koiro.local/Kostroma_EDU/gcoko/inform/inf_ikt/_layouts/15/DocIdRedir.aspx?ID=AWJJH2MPE6E2-1492560467-56</Url>
      <Description>AWJJH2MPE6E2-1492560467-56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1BD9C6A57B26D4F8F35168F34B289E0" ma:contentTypeVersion="49" ma:contentTypeDescription="Создание документа." ma:contentTypeScope="" ma:versionID="06874932d00d6b8c2bf891b1b528a5f0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44a09e9edb872ac5036bd0f6a4ce01f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Муниципалитет" minOccurs="0"/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Муниципалитет" ma:index="8" nillable="true" ma:displayName="Муниципалитет" ma:list="{583966a8-86ba-4b4b-b2db-c7518df76d9e}" ma:internalName="_x041c__x0443__x043d__x0438__x0446__x0438__x043f__x0430__x043b__x0438__x0442__x0435__x0442_" ma:showField="Title" ma:web="4a252ca3-5a62-4c1c-90a6-29f4710e47f8">
      <xsd:simpleType>
        <xsd:restriction base="dms:Lookup"/>
      </xsd:simpleType>
    </xsd:element>
    <xsd:element name="SharedWithUsers" ma:index="9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10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1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6CD952-9E57-4814-ADE6-0AAA3670BB78}"/>
</file>

<file path=customXml/itemProps2.xml><?xml version="1.0" encoding="utf-8"?>
<ds:datastoreItem xmlns:ds="http://schemas.openxmlformats.org/officeDocument/2006/customXml" ds:itemID="{32CCD3FA-AABE-4192-8B17-094B193B8F7C}"/>
</file>

<file path=customXml/itemProps3.xml><?xml version="1.0" encoding="utf-8"?>
<ds:datastoreItem xmlns:ds="http://schemas.openxmlformats.org/officeDocument/2006/customXml" ds:itemID="{382D2452-1554-4DA0-A984-4E460E648D27}"/>
</file>

<file path=customXml/itemProps4.xml><?xml version="1.0" encoding="utf-8"?>
<ds:datastoreItem xmlns:ds="http://schemas.openxmlformats.org/officeDocument/2006/customXml" ds:itemID="{F65588E3-30A7-4018-ACBC-28E287FFB457}"/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1546</Words>
  <Application>Microsoft Office PowerPoint</Application>
  <PresentationFormat>Экран (4:3)</PresentationFormat>
  <Paragraphs>319</Paragraphs>
  <Slides>33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 Государственная итоговая аттестации по информатике:  проблемы, решения и перспективы  </vt:lpstr>
      <vt:lpstr>Слайд 2</vt:lpstr>
      <vt:lpstr>Содержание  1. Краткий анализ результатов ГИА по информатике 2019 г.   2. Модель ОГЭ по информатике 2020 года.  Новые типы заданий   3. Совершенствование методики подготовки к ОГЭ и ЕГЭ по информатики</vt:lpstr>
      <vt:lpstr>  Краткий анализ результатов ГИА по информатике 2019 г.   </vt:lpstr>
      <vt:lpstr>СТАТИСТИКА  ЕГЭ-2019  по информатике по Российской Федерации</vt:lpstr>
      <vt:lpstr>СТАТИСТИКА  ГИА-2019  по Костромской области</vt:lpstr>
      <vt:lpstr>СТАТИСТИКА  ГИА-2019  по Костромской области</vt:lpstr>
      <vt:lpstr>СТАТИСТИКА  ГИА-2018  по Костроме</vt:lpstr>
      <vt:lpstr>СТАТИСТИКА  ГИА-2019  по Костроме</vt:lpstr>
      <vt:lpstr>Результаты выполнения заданий экзаменационной работы ЕГЭ 2019 по укрупненным разделам школьного курса информатики</vt:lpstr>
      <vt:lpstr>У экзаменуемых возникли затруднения при выполнении заданий, контролирующих следующие знания и умения:  </vt:lpstr>
      <vt:lpstr>У экзаменуемых возникли затруднения при выполнении заданий (% кол-во) :  </vt:lpstr>
      <vt:lpstr>У экзаменуемых возникли затруднения при выполнении заданий (% кол-во) :  </vt:lpstr>
      <vt:lpstr>  Модель ОГЭ по информатике 2020 года. Новые типы заданий   </vt:lpstr>
      <vt:lpstr>Введение</vt:lpstr>
      <vt:lpstr>Изменения в КИМ 2020 года  по информатике по сравнению  с 2019 годом</vt:lpstr>
      <vt:lpstr>Характеристика структуры и содержания КИМ ОГЭ по информатике 2020 г.</vt:lpstr>
      <vt:lpstr>Слайд 18</vt:lpstr>
      <vt:lpstr>Распределение заданий КИМ ОГЭ по содержанию, проверяемым умениям и способам деятельности</vt:lpstr>
      <vt:lpstr>Слайд 20</vt:lpstr>
      <vt:lpstr>Распределение заданий КИМ ОГЭ по уровням сложности</vt:lpstr>
      <vt:lpstr>Дополнительные материалы и оборудование</vt:lpstr>
      <vt:lpstr>Система оценивания выполнения отдельных заданий и работы в целом</vt:lpstr>
      <vt:lpstr>Слайд 24</vt:lpstr>
      <vt:lpstr>Слайд 25</vt:lpstr>
      <vt:lpstr>Рекомендации педагогам качественной подготовки  учащихся к ОГЭ 2020 г.</vt:lpstr>
      <vt:lpstr>   Совершенствование методики подготовки к ОГЭ и ЕГЭ по информатики  </vt:lpstr>
      <vt:lpstr>Совершенствование методики подготовки к ОГЭ и ЕГЭ по информатики</vt:lpstr>
      <vt:lpstr>Самообразование педагогов</vt:lpstr>
      <vt:lpstr>Слайд 30</vt:lpstr>
      <vt:lpstr>  Спасибо за внимание!  Желаем творческих  педагогических успехов!!! </vt:lpstr>
      <vt:lpstr>Контактная информация</vt:lpstr>
      <vt:lpstr>Источники информации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Жанна</dc:creator>
  <cp:lastModifiedBy>Жанна</cp:lastModifiedBy>
  <cp:revision>19</cp:revision>
  <dcterms:created xsi:type="dcterms:W3CDTF">2018-10-26T18:38:17Z</dcterms:created>
  <dcterms:modified xsi:type="dcterms:W3CDTF">2019-10-27T21:10:28Z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0x010100E1BD9C6A57B26D4F8F35168F34B289E0</vt:lpwstr>
  </property>
  <property fmtid="{D5CDD505-2E9C-101B-9397-08002B2CF9AE}" pid="3" name="_dlc_DocIdItemGuid">
    <vt:lpwstr>60a240c1-49e7-402a-961e-89043275b298</vt:lpwstr>
  </property>
</Properties>
</file>