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0" r:id="rId2"/>
    <p:sldId id="263" r:id="rId3"/>
    <p:sldId id="264" r:id="rId4"/>
    <p:sldId id="267" r:id="rId5"/>
    <p:sldId id="270" r:id="rId6"/>
    <p:sldId id="268" r:id="rId7"/>
    <p:sldId id="265" r:id="rId8"/>
    <p:sldId id="266" r:id="rId9"/>
    <p:sldId id="269" r:id="rId10"/>
    <p:sldId id="261" r:id="rId11"/>
    <p:sldId id="262" r:id="rId12"/>
    <p:sldId id="272" r:id="rId13"/>
    <p:sldId id="273" r:id="rId14"/>
    <p:sldId id="274" r:id="rId15"/>
    <p:sldId id="275" r:id="rId16"/>
    <p:sldId id="276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Средний балл ЕГЭ по информатике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11 - Информатика</c:v>
                </c:pt>
              </c:strCache>
            </c:strRef>
          </c:tx>
          <c:dLbls>
            <c:dLbl>
              <c:idx val="10"/>
              <c:spPr/>
              <c:txPr>
                <a:bodyPr/>
                <a:lstStyle/>
                <a:p>
                  <a:pPr>
                    <a:defRPr sz="1400"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Лист1!$B$1:$L$1</c:f>
              <c:strCache>
                <c:ptCount val="11"/>
                <c:pt idx="0">
                  <c:v>2008 г.</c:v>
                </c:pt>
                <c:pt idx="1">
                  <c:v>2009 г.</c:v>
                </c:pt>
                <c:pt idx="2">
                  <c:v>2010 г.</c:v>
                </c:pt>
                <c:pt idx="3">
                  <c:v>2011 г.</c:v>
                </c:pt>
                <c:pt idx="4">
                  <c:v>2012 г.</c:v>
                </c:pt>
                <c:pt idx="5">
                  <c:v>2013 г.</c:v>
                </c:pt>
                <c:pt idx="6">
                  <c:v>2014 г.</c:v>
                </c:pt>
                <c:pt idx="7">
                  <c:v>2015 г.</c:v>
                </c:pt>
                <c:pt idx="8">
                  <c:v>2016 г.</c:v>
                </c:pt>
                <c:pt idx="9">
                  <c:v>2017 г.</c:v>
                </c:pt>
                <c:pt idx="10">
                  <c:v>2018 г.</c:v>
                </c:pt>
              </c:strCache>
            </c:strRef>
          </c:cat>
          <c:val>
            <c:numRef>
              <c:f>Лист1!$B$2:$L$2</c:f>
              <c:numCache>
                <c:formatCode>General</c:formatCode>
                <c:ptCount val="11"/>
                <c:pt idx="0">
                  <c:v>61.48</c:v>
                </c:pt>
                <c:pt idx="1">
                  <c:v>63.42</c:v>
                </c:pt>
                <c:pt idx="2">
                  <c:v>68.95</c:v>
                </c:pt>
                <c:pt idx="3">
                  <c:v>69</c:v>
                </c:pt>
                <c:pt idx="4">
                  <c:v>65.95</c:v>
                </c:pt>
                <c:pt idx="5">
                  <c:v>67.63</c:v>
                </c:pt>
                <c:pt idx="6">
                  <c:v>64.42</c:v>
                </c:pt>
                <c:pt idx="7">
                  <c:v>61.53</c:v>
                </c:pt>
                <c:pt idx="8">
                  <c:v>57.949999999999996</c:v>
                </c:pt>
                <c:pt idx="9">
                  <c:v>59.93</c:v>
                </c:pt>
                <c:pt idx="10">
                  <c:v>61</c:v>
                </c:pt>
              </c:numCache>
            </c:numRef>
          </c:val>
        </c:ser>
        <c:dLbls>
          <c:showVal val="1"/>
        </c:dLbls>
        <c:gapWidth val="75"/>
        <c:overlap val="-25"/>
        <c:axId val="80583296"/>
        <c:axId val="81531264"/>
      </c:barChart>
      <c:catAx>
        <c:axId val="80583296"/>
        <c:scaling>
          <c:orientation val="minMax"/>
        </c:scaling>
        <c:axPos val="b"/>
        <c:numFmt formatCode="General" sourceLinked="1"/>
        <c:majorTickMark val="none"/>
        <c:tickLblPos val="nextTo"/>
        <c:crossAx val="81531264"/>
        <c:crosses val="autoZero"/>
        <c:auto val="1"/>
        <c:lblAlgn val="ctr"/>
        <c:lblOffset val="100"/>
      </c:catAx>
      <c:valAx>
        <c:axId val="8153126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80583296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97E73C-4760-4743-98BE-B8C3C21531A9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26235-D1EC-4A0A-B1D5-4065CE7E8B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26235-D1EC-4A0A-B1D5-4065CE7E8BA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3BA86-5EA9-4B74-92DD-D7818A6E21D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0DE4-6FB1-4511-8DD2-46B6BC3FE829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E1B3-A07E-4378-ADDA-6418F960EA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0DE4-6FB1-4511-8DD2-46B6BC3FE829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E1B3-A07E-4378-ADDA-6418F960EA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0DE4-6FB1-4511-8DD2-46B6BC3FE829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E1B3-A07E-4378-ADDA-6418F960EA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0DE4-6FB1-4511-8DD2-46B6BC3FE829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E1B3-A07E-4378-ADDA-6418F960EA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0DE4-6FB1-4511-8DD2-46B6BC3FE829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E1B3-A07E-4378-ADDA-6418F960EA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0DE4-6FB1-4511-8DD2-46B6BC3FE829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E1B3-A07E-4378-ADDA-6418F960EA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0DE4-6FB1-4511-8DD2-46B6BC3FE829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E1B3-A07E-4378-ADDA-6418F960EA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0DE4-6FB1-4511-8DD2-46B6BC3FE829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E1B3-A07E-4378-ADDA-6418F960EA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0DE4-6FB1-4511-8DD2-46B6BC3FE829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E1B3-A07E-4378-ADDA-6418F960EA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0DE4-6FB1-4511-8DD2-46B6BC3FE829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E1B3-A07E-4378-ADDA-6418F960EA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0DE4-6FB1-4511-8DD2-46B6BC3FE829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E1B3-A07E-4378-ADDA-6418F960EA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30DE4-6FB1-4511-8DD2-46B6BC3FE829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4E1B3-A07E-4378-ADDA-6418F960EA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bz.ru/" TargetMode="External"/><Relationship Id="rId2" Type="http://schemas.openxmlformats.org/officeDocument/2006/relationships/hyperlink" Target="http://files.lbz.ru/authors/informatika/3/webinar3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s://www.youtube.com/playlist?list=PLzwOM2zfl-YAgS8lUeC0ViCh6_aGVFeYb" TargetMode="External"/><Relationship Id="rId4" Type="http://schemas.openxmlformats.org/officeDocument/2006/relationships/hyperlink" Target="https://www.youtube.com/channel/UC0O5zdGOhe16lvBIWIZewGA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&#1054;&#1073;&#1085;&#1086;&#1074;&#1083;&#1077;&#1085;&#1080;&#1077;%20&#1054;&#1043;&#1069;%20&#1087;&#1086;%20&#1060;&#1043;&#1054;&#1057;/&#1048;&#1053;&#1060;-9%20&#1087;&#1077;&#1088;&#1089;&#1087;&#1077;&#1082;&#1090;/&#1048;&#1053;&#1060;-9%20&#1076;&#1077;&#1084;&#1086;%20&#1087;&#1077;&#1088;&#1089;&#1087;&#1077;&#1082;&#1090;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fipi@fipi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pi.ru/sites/default/files/document/1503666633/informatika_2017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e-kostroma.ru/sta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ge-kostroma.ru/stat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ge-kostroma.ru/stat/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ge-kostroma.ru/stat/" TargetMode="Externa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500306"/>
            <a:ext cx="8215370" cy="1470025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/>
                <a:ea typeface="Times New Roman"/>
                <a:cs typeface="Times New Roman"/>
              </a:rPr>
              <a:t>Государственная (итоговая) аттестации  по информатике. </a:t>
            </a:r>
            <a:br>
              <a:rPr lang="ru-RU" sz="24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2400" b="1" dirty="0" smtClean="0">
                <a:latin typeface="Times New Roman"/>
                <a:ea typeface="Times New Roman"/>
                <a:cs typeface="Times New Roman"/>
              </a:rPr>
              <a:t>Краткий анализ результатов ГИА по информатике 2018 г. </a:t>
            </a:r>
            <a:br>
              <a:rPr lang="ru-RU" sz="24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2400" b="1" dirty="0" smtClean="0">
                <a:latin typeface="Times New Roman"/>
                <a:ea typeface="Times New Roman"/>
                <a:cs typeface="Times New Roman"/>
              </a:rPr>
              <a:t>Совершенствование методики подготовки к ОГЭ и ЕГЭ.</a:t>
            </a:r>
            <a:r>
              <a:rPr lang="ru-RU" sz="32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2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200" dirty="0"/>
              <a:t> </a:t>
            </a:r>
            <a:r>
              <a:rPr lang="ru-RU" sz="2400" b="1" dirty="0">
                <a:latin typeface="Times New Roman"/>
                <a:ea typeface="Times New Roman"/>
                <a:cs typeface="Times New Roman"/>
              </a:rPr>
              <a:t>Перспективные модели КИМ ОГЭ по информатике по требованиям ФГОС.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4929198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200" i="1" dirty="0" smtClean="0"/>
              <a:t>Отчет Ехлаковой Жанны Михайловны, </a:t>
            </a:r>
            <a:br>
              <a:rPr lang="ru-RU" sz="2200" i="1" dirty="0" smtClean="0"/>
            </a:br>
            <a:r>
              <a:rPr lang="ru-RU" sz="2200" i="1" dirty="0" smtClean="0"/>
              <a:t>методиста </a:t>
            </a:r>
            <a:r>
              <a:rPr lang="ru-RU" sz="2200" i="1" dirty="0"/>
              <a:t>МБУ города Костромы</a:t>
            </a:r>
            <a:br>
              <a:rPr lang="ru-RU" sz="2200" i="1" dirty="0"/>
            </a:br>
            <a:r>
              <a:rPr lang="ru-RU" sz="2200" i="1" dirty="0"/>
              <a:t> «Городской центр обеспечения качества образования»</a:t>
            </a:r>
            <a:endParaRPr lang="ru-RU" sz="2200" dirty="0"/>
          </a:p>
          <a:p>
            <a:pPr algn="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928926" y="62865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Октябрь, 2018 </a:t>
            </a:r>
            <a:endParaRPr lang="ru-RU" dirty="0"/>
          </a:p>
        </p:txBody>
      </p:sp>
      <p:pic>
        <p:nvPicPr>
          <p:cNvPr id="5" name="Picture 2" descr="D:\работа 2011-2013\ГЦОКО\Оформление стажир площадки\ГИА ЕГЭ\ГИА2014.jpg"/>
          <p:cNvPicPr>
            <a:picLocks noChangeAspect="1" noChangeArrowheads="1"/>
          </p:cNvPicPr>
          <p:nvPr/>
        </p:nvPicPr>
        <p:blipFill>
          <a:blip r:embed="rId2" cstate="print"/>
          <a:srcRect b="42801"/>
          <a:stretch>
            <a:fillRect/>
          </a:stretch>
        </p:blipFill>
        <p:spPr bwMode="auto">
          <a:xfrm>
            <a:off x="3835446" y="571480"/>
            <a:ext cx="1522372" cy="6530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img_3_ege201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500042"/>
            <a:ext cx="1571604" cy="7460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img_6_ege2018.jpg"/>
          <p:cNvPicPr>
            <a:picLocks noChangeAspect="1"/>
          </p:cNvPicPr>
          <p:nvPr/>
        </p:nvPicPr>
        <p:blipFill>
          <a:blip r:embed="rId4" cstate="print"/>
          <a:srcRect t="21875" b="27083"/>
          <a:stretch>
            <a:fillRect/>
          </a:stretch>
        </p:blipFill>
        <p:spPr>
          <a:xfrm>
            <a:off x="6715140" y="571480"/>
            <a:ext cx="1500198" cy="7005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8578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Совершенствование методики подготовки к ОГЭ и ЕГЭ по информатики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Изучение предмета информатики согласно </a:t>
            </a:r>
            <a:r>
              <a:rPr lang="ru-RU" b="1" dirty="0" smtClean="0"/>
              <a:t>образовательным стандартам и программам </a:t>
            </a:r>
            <a:r>
              <a:rPr lang="ru-RU" dirty="0" smtClean="0"/>
              <a:t>рекомендованных УМК;</a:t>
            </a:r>
          </a:p>
          <a:p>
            <a:r>
              <a:rPr lang="ru-RU" b="1" dirty="0" smtClean="0"/>
              <a:t>Расширение курса информатики </a:t>
            </a:r>
            <a:r>
              <a:rPr lang="ru-RU" dirty="0" smtClean="0"/>
              <a:t>для выпускников с целью подготовки к ОГЭ или ЕГЭ (элективные курсы по программированию, внеурочный курс по подготовке к экзаменам)</a:t>
            </a:r>
          </a:p>
          <a:p>
            <a:r>
              <a:rPr lang="ru-RU" b="1" dirty="0" smtClean="0"/>
              <a:t>Самообразование педагогов </a:t>
            </a:r>
            <a:r>
              <a:rPr lang="ru-RU" dirty="0" smtClean="0"/>
              <a:t>(методические </a:t>
            </a:r>
            <a:r>
              <a:rPr lang="ru-RU" dirty="0" err="1" smtClean="0"/>
              <a:t>вебинары</a:t>
            </a:r>
            <a:r>
              <a:rPr lang="ru-RU" dirty="0" smtClean="0"/>
              <a:t>, семинары, использование методических сайтов)</a:t>
            </a:r>
            <a:endParaRPr lang="ru-RU" dirty="0"/>
          </a:p>
        </p:txBody>
      </p:sp>
      <p:pic>
        <p:nvPicPr>
          <p:cNvPr id="4" name="Picture 2" descr="D:\работа 2011-2013\ГЦОКО\Оформление стажир площадки\ГИА ЕГЭ\ГИА2014.jpg"/>
          <p:cNvPicPr>
            <a:picLocks noChangeAspect="1" noChangeArrowheads="1"/>
          </p:cNvPicPr>
          <p:nvPr/>
        </p:nvPicPr>
        <p:blipFill>
          <a:blip r:embed="rId2" cstate="print"/>
          <a:srcRect b="42801"/>
          <a:stretch>
            <a:fillRect/>
          </a:stretch>
        </p:blipFill>
        <p:spPr bwMode="auto">
          <a:xfrm>
            <a:off x="7572396" y="500042"/>
            <a:ext cx="1224136" cy="5251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85784" y="214290"/>
            <a:ext cx="8229600" cy="1143000"/>
          </a:xfrm>
        </p:spPr>
        <p:txBody>
          <a:bodyPr/>
          <a:lstStyle/>
          <a:p>
            <a:r>
              <a:rPr lang="ru-RU" dirty="0" smtClean="0"/>
              <a:t>Самообразование педагогов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Вебинары</a:t>
            </a:r>
            <a:r>
              <a:rPr lang="ru-RU" dirty="0" smtClean="0"/>
              <a:t> авторов УМК на сайтах издательств.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Например, </a:t>
            </a:r>
            <a:r>
              <a:rPr lang="ru-RU" b="1" dirty="0" smtClean="0"/>
              <a:t>авторский </a:t>
            </a:r>
            <a:r>
              <a:rPr lang="ru-RU" b="1" dirty="0" err="1" smtClean="0"/>
              <a:t>вебинар</a:t>
            </a:r>
            <a:r>
              <a:rPr lang="ru-RU" b="1" dirty="0" smtClean="0"/>
              <a:t> Л.Л. </a:t>
            </a:r>
            <a:r>
              <a:rPr lang="ru-RU" b="1" dirty="0" err="1" smtClean="0"/>
              <a:t>Босовой</a:t>
            </a:r>
            <a:r>
              <a:rPr lang="ru-RU" b="1" dirty="0" smtClean="0"/>
              <a:t> </a:t>
            </a:r>
            <a:r>
              <a:rPr lang="ru-RU" dirty="0" smtClean="0">
                <a:hlinkClick r:id="rId2"/>
              </a:rPr>
              <a:t>Подготовка школьников к сдаче ОГЭ по информатике</a:t>
            </a:r>
            <a:endParaRPr lang="ru-RU" dirty="0" smtClean="0"/>
          </a:p>
          <a:p>
            <a:r>
              <a:rPr lang="ru-RU" dirty="0" smtClean="0"/>
              <a:t>Авторские мастерские на сайте </a:t>
            </a:r>
            <a:r>
              <a:rPr lang="en-US" dirty="0" smtClean="0">
                <a:hlinkClick r:id="rId3"/>
              </a:rPr>
              <a:t>www.lbz.ru</a:t>
            </a:r>
            <a:r>
              <a:rPr lang="ru-RU" dirty="0" smtClean="0"/>
              <a:t> (планирования, методические материалы и др.)</a:t>
            </a:r>
          </a:p>
          <a:p>
            <a:r>
              <a:rPr lang="ru-RU" dirty="0" smtClean="0">
                <a:hlinkClick r:id="rId4"/>
              </a:rPr>
              <a:t>Видеоканал </a:t>
            </a:r>
            <a:r>
              <a:rPr lang="ru-RU" i="1" dirty="0" smtClean="0">
                <a:hlinkClick r:id="rId4"/>
              </a:rPr>
              <a:t>Н.С. Никифорова</a:t>
            </a:r>
            <a:r>
              <a:rPr lang="ru-RU" dirty="0" smtClean="0">
                <a:hlinkClick r:id="rId4"/>
              </a:rPr>
              <a:t> для подготовки к ОГЭ по информатике.</a:t>
            </a:r>
            <a:endParaRPr lang="ru-RU" dirty="0" smtClean="0"/>
          </a:p>
          <a:p>
            <a:r>
              <a:rPr lang="ru-RU" dirty="0" smtClean="0">
                <a:hlinkClick r:id="rId5"/>
              </a:rPr>
              <a:t>Видеоканал </a:t>
            </a:r>
            <a:r>
              <a:rPr lang="ru-RU" i="1" dirty="0" smtClean="0">
                <a:hlinkClick r:id="rId5"/>
              </a:rPr>
              <a:t>А.Ю. Рогова</a:t>
            </a:r>
            <a:r>
              <a:rPr lang="ru-RU" dirty="0" smtClean="0">
                <a:hlinkClick r:id="rId5"/>
              </a:rPr>
              <a:t> «Подготовка к ОГЭ по информатике».</a:t>
            </a:r>
            <a:endParaRPr lang="ru-RU" dirty="0"/>
          </a:p>
        </p:txBody>
      </p:sp>
      <p:pic>
        <p:nvPicPr>
          <p:cNvPr id="4" name="Picture 2" descr="D:\работа 2011-2013\ГЦОКО\Оформление стажир площадки\ГИА ЕГЭ\ГИА2014.jpg"/>
          <p:cNvPicPr>
            <a:picLocks noChangeAspect="1" noChangeArrowheads="1"/>
          </p:cNvPicPr>
          <p:nvPr/>
        </p:nvPicPr>
        <p:blipFill>
          <a:blip r:embed="rId6" cstate="print"/>
          <a:srcRect b="42801"/>
          <a:stretch>
            <a:fillRect/>
          </a:stretch>
        </p:blipFill>
        <p:spPr bwMode="auto">
          <a:xfrm>
            <a:off x="7572396" y="500042"/>
            <a:ext cx="1224136" cy="5251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7429552" cy="1143000"/>
          </a:xfrm>
        </p:spPr>
        <p:txBody>
          <a:bodyPr>
            <a:normAutofit fontScale="90000"/>
          </a:bodyPr>
          <a:lstStyle/>
          <a:p>
            <a:r>
              <a:rPr lang="ru-RU" sz="5400" dirty="0" smtClean="0"/>
              <a:t>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Перспективная модель КИМ ОГЭ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по информатике (2020 г.) 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по требованиям ФГОС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214554"/>
            <a:ext cx="7858180" cy="407196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Работа состоит из двух частей, включающих в себя 16 заданий. </a:t>
            </a:r>
          </a:p>
          <a:p>
            <a:r>
              <a:rPr lang="ru-RU" dirty="0" smtClean="0"/>
              <a:t>Часть 1 содержит 10 заданий с кратким ответом, часть 2 содержит 6 заданий, которые необходимо выполнить на компьютере.</a:t>
            </a:r>
          </a:p>
          <a:p>
            <a:r>
              <a:rPr lang="ru-RU" dirty="0" smtClean="0"/>
              <a:t>На выполнение работы по информатике отводится 2 часа 30 минут (150 минут). </a:t>
            </a:r>
          </a:p>
          <a:p>
            <a:r>
              <a:rPr lang="ru-RU" dirty="0" smtClean="0"/>
              <a:t>Рекомендуемое время на выполнение заданий части 1– полчаса (30 минут), а на выполнение заданий части 2 – 2 часа (120 минут).</a:t>
            </a:r>
            <a:endParaRPr lang="ru-RU" dirty="0"/>
          </a:p>
        </p:txBody>
      </p:sp>
      <p:pic>
        <p:nvPicPr>
          <p:cNvPr id="4" name="Picture 2" descr="D:\работа 2011-2013\ГЦОКО\Оформление стажир площадки\ГИА ЕГЭ\ГИА2014.jpg"/>
          <p:cNvPicPr>
            <a:picLocks noChangeAspect="1" noChangeArrowheads="1"/>
          </p:cNvPicPr>
          <p:nvPr/>
        </p:nvPicPr>
        <p:blipFill>
          <a:blip r:embed="rId2" cstate="print"/>
          <a:srcRect b="42801"/>
          <a:stretch>
            <a:fillRect/>
          </a:stretch>
        </p:blipFill>
        <p:spPr bwMode="auto">
          <a:xfrm>
            <a:off x="7572396" y="500042"/>
            <a:ext cx="1224136" cy="5251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7232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Перспективная модель КИМ ОГЭ по информатике (2020 г.) 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по требованиям ФГОС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9" y="1643050"/>
            <a:ext cx="8786841" cy="425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 descr="D:\работа 2011-2013\ГЦОКО\Оформление стажир площадки\ГИА ЕГЭ\ГИА2014.jpg"/>
          <p:cNvPicPr>
            <a:picLocks noChangeAspect="1" noChangeArrowheads="1"/>
          </p:cNvPicPr>
          <p:nvPr/>
        </p:nvPicPr>
        <p:blipFill>
          <a:blip r:embed="rId3" cstate="print"/>
          <a:srcRect b="42801"/>
          <a:stretch>
            <a:fillRect/>
          </a:stretch>
        </p:blipFill>
        <p:spPr bwMode="auto">
          <a:xfrm>
            <a:off x="7572396" y="500042"/>
            <a:ext cx="1224136" cy="5251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Система оценивания выполнения отдельных заданий и работы в целом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332037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За выполнение каждого задания части 1 присваивается (в дихотомической системе оценивания) либо 0 баллов («задание не выполнено»), либо один балл («задание выполнено»). </a:t>
            </a:r>
          </a:p>
          <a:p>
            <a:r>
              <a:rPr lang="ru-RU" dirty="0" smtClean="0"/>
              <a:t>Максимальное количество баллов, которое можно получить за выполнение заданий части 1, равно 14.</a:t>
            </a:r>
          </a:p>
          <a:p>
            <a:r>
              <a:rPr lang="ru-RU" dirty="0" smtClean="0"/>
              <a:t>Выполнение заданий части 2 оценивается от 0 до 3 баллов. Ответы на эти задания проверяются и оцениваются экспертами (устанавливается соответствие ответов определенному перечню критериев). </a:t>
            </a:r>
          </a:p>
          <a:p>
            <a:r>
              <a:rPr lang="ru-RU" dirty="0" smtClean="0"/>
              <a:t>Максимальное количество баллов, которое можно получить за выполнение заданий части 2, равно 9.</a:t>
            </a:r>
          </a:p>
          <a:p>
            <a:r>
              <a:rPr lang="ru-RU" dirty="0" smtClean="0"/>
              <a:t>Максимальное количество первичных баллов, которое можно получить за выполнение всех заданий экзаменационной работы, равно 23.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74638"/>
            <a:ext cx="690088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</a:rPr>
              <a:t>Перспективная модель КИМ ОГЭ по информатике (2020 г.) по требованиям ФГОС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2" descr="D:\работа 2011-2013\ГЦОКО\Оформление стажир площадки\ГИА ЕГЭ\ГИА2014.jpg"/>
          <p:cNvPicPr>
            <a:picLocks noChangeAspect="1" noChangeArrowheads="1"/>
          </p:cNvPicPr>
          <p:nvPr/>
        </p:nvPicPr>
        <p:blipFill>
          <a:blip r:embed="rId2" cstate="print"/>
          <a:srcRect b="42801"/>
          <a:stretch>
            <a:fillRect/>
          </a:stretch>
        </p:blipFill>
        <p:spPr bwMode="auto">
          <a:xfrm>
            <a:off x="7572396" y="500042"/>
            <a:ext cx="1224136" cy="5251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0"/>
            <a:ext cx="7503578" cy="707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 descr="D:\работа 2011-2013\ГЦОКО\Оформление стажир площадки\ГИА ЕГЭ\ГИА2014.jpg"/>
          <p:cNvPicPr>
            <a:picLocks noChangeAspect="1" noChangeArrowheads="1"/>
          </p:cNvPicPr>
          <p:nvPr/>
        </p:nvPicPr>
        <p:blipFill>
          <a:blip r:embed="rId3" cstate="print"/>
          <a:srcRect b="42801"/>
          <a:stretch>
            <a:fillRect/>
          </a:stretch>
        </p:blipFill>
        <p:spPr bwMode="auto">
          <a:xfrm>
            <a:off x="7572396" y="500042"/>
            <a:ext cx="1224136" cy="5251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ru-RU" b="1" dirty="0" smtClean="0"/>
              <a:t>ПРОЕКТ</a:t>
            </a:r>
          </a:p>
          <a:p>
            <a:pPr algn="ctr">
              <a:buNone/>
            </a:pPr>
            <a:r>
              <a:rPr lang="ru-RU" b="1" dirty="0" smtClean="0"/>
              <a:t>Перспективная модель измерительных материалов</a:t>
            </a:r>
          </a:p>
          <a:p>
            <a:pPr algn="ctr">
              <a:buNone/>
            </a:pPr>
            <a:r>
              <a:rPr lang="ru-RU" b="1" dirty="0" smtClean="0"/>
              <a:t>для государственной итоговой аттестации</a:t>
            </a:r>
          </a:p>
          <a:p>
            <a:pPr algn="ctr">
              <a:buNone/>
            </a:pPr>
            <a:r>
              <a:rPr lang="ru-RU" b="1" dirty="0" smtClean="0"/>
              <a:t>по программам основного общего образования</a:t>
            </a:r>
          </a:p>
          <a:p>
            <a:pPr algn="ctr">
              <a:buNone/>
            </a:pPr>
            <a:r>
              <a:rPr lang="ru-RU" b="1" dirty="0" smtClean="0">
                <a:hlinkClick r:id="rId2" action="ppaction://hlinkfile"/>
              </a:rPr>
              <a:t>Демонстрационный вариант</a:t>
            </a:r>
            <a:endParaRPr lang="ru-RU" dirty="0"/>
          </a:p>
        </p:txBody>
      </p:sp>
      <p:pic>
        <p:nvPicPr>
          <p:cNvPr id="4" name="Picture 2" descr="D:\работа 2011-2013\ГЦОКО\Оформление стажир площадки\ГИА ЕГЭ\ГИА2014.jpg"/>
          <p:cNvPicPr>
            <a:picLocks noChangeAspect="1" noChangeArrowheads="1"/>
          </p:cNvPicPr>
          <p:nvPr/>
        </p:nvPicPr>
        <p:blipFill>
          <a:blip r:embed="rId3" cstate="print"/>
          <a:srcRect b="42801"/>
          <a:stretch>
            <a:fillRect/>
          </a:stretch>
        </p:blipFill>
        <p:spPr bwMode="auto">
          <a:xfrm>
            <a:off x="7572396" y="500042"/>
            <a:ext cx="1224136" cy="5251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Обсуждаем перспективные модели КИМ для государственной итоговой аттестации </a:t>
            </a:r>
            <a:endParaRPr lang="ru-RU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Для общественно-профессионального обсуждения на сайте ФИПИ уже опубликованы перспективные модели КИМ для государственной итоговой аттестации выпускников 9 классов по 7 предметам: история, обществознание, география, биология, физика, химия, </a:t>
            </a:r>
            <a:r>
              <a:rPr lang="ru-RU" b="1" dirty="0" smtClean="0"/>
              <a:t>информатика.</a:t>
            </a:r>
          </a:p>
          <a:p>
            <a:r>
              <a:rPr lang="ru-RU" dirty="0" smtClean="0"/>
              <a:t> Все замечания и предложения принимаются на электронный адрес: </a:t>
            </a:r>
            <a:r>
              <a:rPr lang="ru-RU" dirty="0" err="1" smtClean="0">
                <a:hlinkClick r:id="rId2"/>
              </a:rPr>
              <a:t>fipi@fipi.ru</a:t>
            </a:r>
            <a:r>
              <a:rPr lang="ru-RU" dirty="0" smtClean="0"/>
              <a:t> до конца текущего года.</a:t>
            </a:r>
            <a:endParaRPr lang="ru-RU" dirty="0"/>
          </a:p>
        </p:txBody>
      </p:sp>
      <p:pic>
        <p:nvPicPr>
          <p:cNvPr id="4" name="Picture 2" descr="D:\работа 2011-2013\ГЦОКО\Оформление стажир площадки\ГИА ЕГЭ\ГИА2014.jpg"/>
          <p:cNvPicPr>
            <a:picLocks noChangeAspect="1" noChangeArrowheads="1"/>
          </p:cNvPicPr>
          <p:nvPr/>
        </p:nvPicPr>
        <p:blipFill>
          <a:blip r:embed="rId3" cstate="print"/>
          <a:srcRect b="42801"/>
          <a:stretch>
            <a:fillRect/>
          </a:stretch>
        </p:blipFill>
        <p:spPr bwMode="auto">
          <a:xfrm>
            <a:off x="7358082" y="1428736"/>
            <a:ext cx="1224136" cy="5251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072494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СТАТИСТИКА  ЕГЭ-2018</a:t>
            </a:r>
            <a:br>
              <a:rPr lang="ru-RU" dirty="0" smtClean="0"/>
            </a:br>
            <a:r>
              <a:rPr lang="ru-RU" dirty="0" smtClean="0"/>
              <a:t> по информатике</a:t>
            </a:r>
            <a:br>
              <a:rPr lang="ru-RU" dirty="0" smtClean="0"/>
            </a:br>
            <a:r>
              <a:rPr lang="ru-RU" dirty="0" smtClean="0"/>
              <a:t>по Российской Федерации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3643314"/>
          <a:ext cx="8229599" cy="303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тестовый балл</a:t>
                      </a:r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Диапазон тестовых балов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0-20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21-40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41-60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61-80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81-100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2018</a:t>
                      </a:r>
                    </a:p>
                    <a:p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58,4 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-2,9% 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Так же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+3,71% 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-2,57% 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59,2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9,3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Так же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-5%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+5%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56,63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6,89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38,11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36,16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9,84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53,99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8,</a:t>
                      </a:r>
                      <a:r>
                        <a:rPr lang="ru-RU" baseline="0" dirty="0" smtClean="0"/>
                        <a:t> 75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11, 85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38, 57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32, 63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8,21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0034" y="2143116"/>
            <a:ext cx="82153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 данным статьи  </a:t>
            </a:r>
            <a:r>
              <a:rPr lang="ru-RU" b="1" dirty="0" smtClean="0"/>
              <a:t>С.С.  Крылова  «</a:t>
            </a:r>
            <a:r>
              <a:rPr lang="ru-RU" dirty="0" smtClean="0"/>
              <a:t>МЕТОДИЧЕСКИЕ РЕКОМЕНДАЦИИ</a:t>
            </a:r>
          </a:p>
          <a:p>
            <a:pPr algn="ctr"/>
            <a:r>
              <a:rPr lang="ru-RU" dirty="0" smtClean="0"/>
              <a:t>для учителей, подготовленные на основе анализа типичных ошибок</a:t>
            </a:r>
          </a:p>
          <a:p>
            <a:pPr algn="ctr"/>
            <a:r>
              <a:rPr lang="ru-RU" dirty="0" smtClean="0"/>
              <a:t>участников ЕГЭ 2018 года по </a:t>
            </a:r>
            <a:r>
              <a:rPr lang="ru-RU" b="1" dirty="0" smtClean="0"/>
              <a:t>ИНФОРМАТИКЕ и ИКТ»</a:t>
            </a:r>
          </a:p>
          <a:p>
            <a:pPr algn="ctr"/>
            <a:r>
              <a:rPr lang="en-US" dirty="0" smtClean="0">
                <a:hlinkClick r:id="rId3"/>
              </a:rPr>
              <a:t>http://www.fipi.ru/sites/default/files/document/1503666633/informatika_2017.pdf</a:t>
            </a:r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b="1" dirty="0" smtClean="0"/>
          </a:p>
        </p:txBody>
      </p:sp>
      <p:pic>
        <p:nvPicPr>
          <p:cNvPr id="8" name="Рисунок 7" descr="img_6_ege2018.jpg"/>
          <p:cNvPicPr>
            <a:picLocks noChangeAspect="1"/>
          </p:cNvPicPr>
          <p:nvPr/>
        </p:nvPicPr>
        <p:blipFill>
          <a:blip r:embed="rId4" cstate="print"/>
          <a:srcRect t="21875" b="27083"/>
          <a:stretch>
            <a:fillRect/>
          </a:stretch>
        </p:blipFill>
        <p:spPr>
          <a:xfrm>
            <a:off x="7286644" y="142852"/>
            <a:ext cx="1500198" cy="7005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СТАТИСТИКА  ГИА-2018 </a:t>
            </a:r>
            <a:br>
              <a:rPr lang="ru-RU" dirty="0" smtClean="0"/>
            </a:br>
            <a:r>
              <a:rPr lang="ru-RU" dirty="0" smtClean="0"/>
              <a:t>по Костромской области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000100" y="2571744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представлена на сайте </a:t>
            </a:r>
            <a:r>
              <a:rPr lang="ru-RU" b="1" dirty="0" smtClean="0"/>
              <a:t>«РЦ ОКО «Эксперт»</a:t>
            </a:r>
          </a:p>
          <a:p>
            <a:pPr algn="ctr"/>
            <a:r>
              <a:rPr lang="en-US" dirty="0" smtClean="0">
                <a:hlinkClick r:id="rId3"/>
              </a:rPr>
              <a:t>http://www.ege-kostroma.ru/stat/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 smtClean="0"/>
          </a:p>
          <a:p>
            <a:pPr algn="ctr"/>
            <a:endParaRPr lang="ru-RU" b="1" dirty="0" smtClean="0"/>
          </a:p>
        </p:txBody>
      </p:sp>
      <p:pic>
        <p:nvPicPr>
          <p:cNvPr id="5" name="Picture 2" descr="D:\работа 2011-2013\ГЦОКО\Оформление стажир площадки\ГИА ЕГЭ\ГИА2014.jpg"/>
          <p:cNvPicPr>
            <a:picLocks noChangeAspect="1" noChangeArrowheads="1"/>
          </p:cNvPicPr>
          <p:nvPr/>
        </p:nvPicPr>
        <p:blipFill>
          <a:blip r:embed="rId4" cstate="print"/>
          <a:srcRect b="42801"/>
          <a:stretch>
            <a:fillRect/>
          </a:stretch>
        </p:blipFill>
        <p:spPr bwMode="auto">
          <a:xfrm>
            <a:off x="7572396" y="500042"/>
            <a:ext cx="1224136" cy="5251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3857628"/>
          <a:ext cx="8418683" cy="2126234"/>
        </p:xfrm>
        <a:graphic>
          <a:graphicData uri="http://schemas.openxmlformats.org/drawingml/2006/table">
            <a:tbl>
              <a:tblPr/>
              <a:tblGrid>
                <a:gridCol w="854075"/>
                <a:gridCol w="630384"/>
                <a:gridCol w="630384"/>
                <a:gridCol w="630384"/>
                <a:gridCol w="630384"/>
                <a:gridCol w="630384"/>
                <a:gridCol w="630384"/>
                <a:gridCol w="630384"/>
                <a:gridCol w="482968"/>
                <a:gridCol w="777800"/>
                <a:gridCol w="630384"/>
                <a:gridCol w="630384"/>
                <a:gridCol w="63038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350" b="1" dirty="0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1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350" b="1" dirty="0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2007 г.</a:t>
                      </a:r>
                      <a:endParaRPr lang="ru-RU" sz="11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350" b="1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2008 г.</a:t>
                      </a:r>
                      <a:endParaRPr lang="ru-RU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350" b="1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2009 г.</a:t>
                      </a:r>
                      <a:endParaRPr lang="ru-RU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350" b="1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2010 г.</a:t>
                      </a:r>
                      <a:endParaRPr lang="ru-RU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350" b="1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2011 г.</a:t>
                      </a:r>
                      <a:endParaRPr lang="ru-RU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350" b="1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2012 г.</a:t>
                      </a:r>
                      <a:endParaRPr lang="ru-RU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350" b="1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2013 г.</a:t>
                      </a:r>
                      <a:endParaRPr lang="ru-RU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350" b="1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2014 г.</a:t>
                      </a:r>
                      <a:endParaRPr lang="ru-RU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350" b="1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2015 г.</a:t>
                      </a:r>
                      <a:endParaRPr lang="ru-RU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350" b="1" dirty="0">
                          <a:solidFill>
                            <a:schemeClr val="tx1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2016 г.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7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2017 г.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7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2018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11 - </a:t>
                      </a:r>
                      <a:r>
                        <a:rPr lang="ru-RU" sz="1350" b="1" dirty="0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Информатика</a:t>
                      </a:r>
                      <a:endParaRPr lang="ru-RU" sz="11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78</a:t>
                      </a:r>
                      <a:endParaRPr lang="ru-RU" sz="18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8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8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8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800" b="1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8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800" b="1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8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800" b="1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8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800" b="1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99</a:t>
                      </a:r>
                      <a:endParaRPr lang="ru-RU" sz="18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800" b="1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93</a:t>
                      </a:r>
                      <a:endParaRPr lang="ru-RU" sz="18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209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235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285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9 - </a:t>
                      </a:r>
                      <a:r>
                        <a:rPr lang="ru-RU" sz="1350" b="1" dirty="0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Информатика</a:t>
                      </a:r>
                      <a:endParaRPr lang="ru-RU" sz="11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rgbClr val="365F91"/>
                        </a:solidFill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rgbClr val="365F91"/>
                        </a:solidFill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rgbClr val="365F91"/>
                        </a:solidFill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rgbClr val="365F91"/>
                        </a:solidFill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182</a:t>
                      </a:r>
                      <a:endParaRPr lang="ru-RU" sz="18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157</a:t>
                      </a:r>
                      <a:endParaRPr lang="ru-RU" sz="18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135</a:t>
                      </a:r>
                      <a:endParaRPr lang="ru-RU" sz="18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104</a:t>
                      </a:r>
                      <a:endParaRPr lang="ru-RU" sz="18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PT Sans"/>
                          <a:ea typeface="Times New Roman"/>
                          <a:cs typeface="Times New Roman"/>
                        </a:rPr>
                        <a:t>119</a:t>
                      </a:r>
                      <a:endParaRPr lang="ru-RU" sz="18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977</a:t>
                      </a:r>
                      <a:r>
                        <a:rPr lang="ru-RU" dirty="0" smtClean="0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1447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7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1843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714348" y="1928802"/>
            <a:ext cx="79296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E78282"/>
                </a:solidFill>
                <a:effectLst/>
                <a:latin typeface="Roboto Slab"/>
                <a:ea typeface="Calibri" pitchFamily="34" charset="0"/>
                <a:cs typeface="Arial" pitchFamily="34" charset="0"/>
              </a:rPr>
              <a:t>Сравнительная таблица по годам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910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СТАТИСТИКА  ГИА-2018 </a:t>
            </a:r>
            <a:br>
              <a:rPr lang="ru-RU" dirty="0" smtClean="0"/>
            </a:br>
            <a:r>
              <a:rPr lang="ru-RU" dirty="0" smtClean="0"/>
              <a:t>по Костромской области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20" y="2143116"/>
          <a:ext cx="8643997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570"/>
                <a:gridCol w="2070909"/>
                <a:gridCol w="1341261"/>
                <a:gridCol w="1073009"/>
                <a:gridCol w="1073009"/>
                <a:gridCol w="1116408"/>
                <a:gridCol w="126183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участников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неуд. результатов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балл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Максимальный балл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Средняя оценка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Информатика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285</a:t>
                      </a:r>
                      <a:br>
                        <a:rPr lang="ru-RU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(+50)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</a:t>
                      </a:r>
                    </a:p>
                    <a:p>
                      <a:r>
                        <a:rPr lang="ru-RU" dirty="0" smtClean="0"/>
                        <a:t>(10,2</a:t>
                      </a:r>
                      <a:r>
                        <a:rPr lang="ru-RU" baseline="0" dirty="0" smtClean="0"/>
                        <a:t> %)</a:t>
                      </a: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58,07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(+</a:t>
                      </a:r>
                      <a:r>
                        <a:rPr lang="ru-RU" baseline="0" dirty="0" smtClean="0"/>
                        <a:t>0,0 1)</a:t>
                      </a: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 (+ 3 балла)</a:t>
                      </a:r>
                    </a:p>
                    <a:p>
                      <a:r>
                        <a:rPr lang="ru-RU" dirty="0" smtClean="0"/>
                        <a:t>Лицей № 17 г.Костромы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9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Информатика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1843</a:t>
                      </a:r>
                      <a:br>
                        <a:rPr lang="ru-RU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(+396)</a:t>
                      </a:r>
                      <a:br>
                        <a:rPr lang="ru-RU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 (1,5 %)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3,93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(-0,13)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14348" y="1571612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представлена на сайте </a:t>
            </a:r>
            <a:r>
              <a:rPr lang="ru-RU" b="1" dirty="0" smtClean="0"/>
              <a:t>«РЦ ОКО «Эксперт»</a:t>
            </a:r>
            <a:br>
              <a:rPr lang="ru-RU" b="1" dirty="0" smtClean="0"/>
            </a:br>
            <a:r>
              <a:rPr lang="ru-RU" dirty="0" smtClean="0"/>
              <a:t> </a:t>
            </a:r>
            <a:r>
              <a:rPr lang="en-US" dirty="0" smtClean="0">
                <a:hlinkClick r:id="rId2"/>
              </a:rPr>
              <a:t>http://www.ege-kostroma.ru/stat/</a:t>
            </a:r>
            <a:endParaRPr lang="ru-RU" dirty="0" smtClean="0"/>
          </a:p>
          <a:p>
            <a:pPr algn="ctr"/>
            <a:endParaRPr lang="ru-RU" b="1" dirty="0" smtClean="0"/>
          </a:p>
        </p:txBody>
      </p:sp>
      <p:pic>
        <p:nvPicPr>
          <p:cNvPr id="5" name="Picture 2" descr="D:\работа 2011-2013\ГЦОКО\Оформление стажир площадки\ГИА ЕГЭ\ГИА2014.jpg"/>
          <p:cNvPicPr>
            <a:picLocks noChangeAspect="1" noChangeArrowheads="1"/>
          </p:cNvPicPr>
          <p:nvPr/>
        </p:nvPicPr>
        <p:blipFill>
          <a:blip r:embed="rId3" cstate="print"/>
          <a:srcRect b="42801"/>
          <a:stretch>
            <a:fillRect/>
          </a:stretch>
        </p:blipFill>
        <p:spPr bwMode="auto">
          <a:xfrm>
            <a:off x="7572396" y="500042"/>
            <a:ext cx="1224136" cy="5251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910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СТАТИСТИКА  ГИА-2018 </a:t>
            </a:r>
            <a:br>
              <a:rPr lang="ru-RU" dirty="0" smtClean="0"/>
            </a:br>
            <a:r>
              <a:rPr lang="ru-RU" dirty="0" smtClean="0"/>
              <a:t>по Костроме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20" y="2143116"/>
          <a:ext cx="8643997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570"/>
                <a:gridCol w="2070909"/>
                <a:gridCol w="1341261"/>
                <a:gridCol w="1073009"/>
                <a:gridCol w="1073009"/>
                <a:gridCol w="1116408"/>
                <a:gridCol w="126183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участников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неуд. результатов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балл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Максимальный балл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Средняя оценка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Информатика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149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</a:p>
                    <a:p>
                      <a:r>
                        <a:rPr lang="ru-RU" dirty="0" smtClean="0"/>
                        <a:t>(10,7</a:t>
                      </a:r>
                      <a:r>
                        <a:rPr lang="ru-RU" baseline="0" dirty="0" smtClean="0"/>
                        <a:t> %)</a:t>
                      </a: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61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(+</a:t>
                      </a:r>
                      <a:r>
                        <a:rPr lang="ru-RU" baseline="0" dirty="0" smtClean="0"/>
                        <a:t>0,0 7)</a:t>
                      </a: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 (+ 3 балла)</a:t>
                      </a:r>
                    </a:p>
                    <a:p>
                      <a:r>
                        <a:rPr lang="ru-RU" dirty="0" smtClean="0"/>
                        <a:t>Лицей № 17 г.Костромы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9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Информатика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675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833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 (1,9 %)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3,99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14348" y="1571612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представлена на сайте </a:t>
            </a:r>
            <a:r>
              <a:rPr lang="ru-RU" b="1" dirty="0" smtClean="0"/>
              <a:t>«РЦ ОКО «Эксперт»</a:t>
            </a:r>
            <a:br>
              <a:rPr lang="ru-RU" b="1" dirty="0" smtClean="0"/>
            </a:br>
            <a:r>
              <a:rPr lang="ru-RU" dirty="0" smtClean="0"/>
              <a:t> </a:t>
            </a:r>
            <a:r>
              <a:rPr lang="en-US" dirty="0" smtClean="0">
                <a:hlinkClick r:id="rId2"/>
              </a:rPr>
              <a:t>http://www.ege-kostroma.ru/stat/</a:t>
            </a:r>
            <a:endParaRPr lang="ru-RU" dirty="0" smtClean="0"/>
          </a:p>
          <a:p>
            <a:pPr algn="ctr"/>
            <a:endParaRPr lang="ru-RU" b="1" dirty="0" smtClean="0"/>
          </a:p>
        </p:txBody>
      </p:sp>
      <p:pic>
        <p:nvPicPr>
          <p:cNvPr id="5" name="Picture 2" descr="D:\работа 2011-2013\ГЦОКО\Оформление стажир площадки\ГИА ЕГЭ\ГИА2014.jpg"/>
          <p:cNvPicPr>
            <a:picLocks noChangeAspect="1" noChangeArrowheads="1"/>
          </p:cNvPicPr>
          <p:nvPr/>
        </p:nvPicPr>
        <p:blipFill>
          <a:blip r:embed="rId3" cstate="print"/>
          <a:srcRect b="42801"/>
          <a:stretch>
            <a:fillRect/>
          </a:stretch>
        </p:blipFill>
        <p:spPr bwMode="auto">
          <a:xfrm>
            <a:off x="7572396" y="500042"/>
            <a:ext cx="1224136" cy="5251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СТАТИСТИКА  ГИА-2018 </a:t>
            </a:r>
            <a:br>
              <a:rPr lang="ru-RU" dirty="0" smtClean="0"/>
            </a:br>
            <a:r>
              <a:rPr lang="ru-RU" dirty="0" smtClean="0"/>
              <a:t>по Костроме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14348" y="200024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представлена на сайте </a:t>
            </a:r>
            <a:r>
              <a:rPr lang="ru-RU" b="1" dirty="0" smtClean="0"/>
              <a:t>«РЦ ОКО «Эксперт»</a:t>
            </a:r>
            <a:br>
              <a:rPr lang="ru-RU" b="1" dirty="0" smtClean="0"/>
            </a:br>
            <a:r>
              <a:rPr lang="ru-RU" dirty="0" smtClean="0"/>
              <a:t> </a:t>
            </a:r>
            <a:r>
              <a:rPr lang="en-US" dirty="0" smtClean="0">
                <a:hlinkClick r:id="rId2"/>
              </a:rPr>
              <a:t>http://www.ege-kostroma.ru/stat/</a:t>
            </a:r>
            <a:endParaRPr lang="ru-RU" dirty="0" smtClean="0"/>
          </a:p>
          <a:p>
            <a:pPr algn="ctr"/>
            <a:endParaRPr lang="ru-RU" b="1" dirty="0" smtClean="0"/>
          </a:p>
        </p:txBody>
      </p:sp>
      <p:pic>
        <p:nvPicPr>
          <p:cNvPr id="5" name="Picture 2" descr="D:\работа 2011-2013\ГЦОКО\Оформление стажир площадки\ГИА ЕГЭ\ГИА2014.jpg"/>
          <p:cNvPicPr>
            <a:picLocks noChangeAspect="1" noChangeArrowheads="1"/>
          </p:cNvPicPr>
          <p:nvPr/>
        </p:nvPicPr>
        <p:blipFill>
          <a:blip r:embed="rId3" cstate="print"/>
          <a:srcRect b="42801"/>
          <a:stretch>
            <a:fillRect/>
          </a:stretch>
        </p:blipFill>
        <p:spPr bwMode="auto">
          <a:xfrm>
            <a:off x="7572396" y="500042"/>
            <a:ext cx="1224136" cy="5251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6" name="Диаграмма 5"/>
          <p:cNvGraphicFramePr/>
          <p:nvPr/>
        </p:nvGraphicFramePr>
        <p:xfrm>
          <a:off x="1214414" y="2643182"/>
          <a:ext cx="7215238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121442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выполнения заданий экзаменационной работы ЕГЭ 2018 по укрупненным разделам школьного курса информатики</a:t>
            </a:r>
            <a:endParaRPr lang="ru-RU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2332037"/>
            <a:ext cx="8229600" cy="4525963"/>
          </a:xfrm>
        </p:spPr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sz="2800" dirty="0" smtClean="0"/>
          </a:p>
          <a:p>
            <a:r>
              <a:rPr lang="ru-RU" sz="2800" dirty="0" smtClean="0"/>
              <a:t>Средний процент выполнения заданий по всей работе – 58,0 (в 2017 г. – 54; по Костромской области – 56,5%).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714620"/>
            <a:ext cx="7658100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57158" y="0"/>
            <a:ext cx="807249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СТАТИСТИКА  ЕГЭ-2018  по информатике</a:t>
            </a:r>
            <a:b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 Российской Федерации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6" descr="img_6_ege2018.jpg"/>
          <p:cNvPicPr>
            <a:picLocks noChangeAspect="1"/>
          </p:cNvPicPr>
          <p:nvPr/>
        </p:nvPicPr>
        <p:blipFill>
          <a:blip r:embed="rId3" cstate="print"/>
          <a:srcRect t="21875" b="27083"/>
          <a:stretch>
            <a:fillRect/>
          </a:stretch>
        </p:blipFill>
        <p:spPr>
          <a:xfrm>
            <a:off x="7500958" y="214290"/>
            <a:ext cx="1500198" cy="7005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121442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tx2"/>
                </a:solidFill>
              </a:rPr>
              <a:t>У экзаменуемых </a:t>
            </a:r>
            <a:r>
              <a:rPr lang="ru-RU" sz="2800" b="1" dirty="0" smtClean="0">
                <a:solidFill>
                  <a:schemeClr val="tx2"/>
                </a:solidFill>
              </a:rPr>
              <a:t>возникли затруднения </a:t>
            </a:r>
            <a:r>
              <a:rPr lang="ru-RU" sz="2800" dirty="0" smtClean="0">
                <a:solidFill>
                  <a:schemeClr val="tx2"/>
                </a:solidFill>
              </a:rPr>
              <a:t>при выполнении заданий, контролирующих следующие знания и умения: </a:t>
            </a:r>
            <a:br>
              <a:rPr lang="ru-RU" sz="2800" dirty="0" smtClean="0">
                <a:solidFill>
                  <a:schemeClr val="tx2"/>
                </a:solidFill>
              </a:rPr>
            </a:b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28596" y="2332037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знание о методах измерения количества информации; </a:t>
            </a:r>
          </a:p>
          <a:p>
            <a:r>
              <a:rPr lang="ru-RU" dirty="0" smtClean="0"/>
              <a:t> умение определять объем памяти, необходимый для хранения графической информации; </a:t>
            </a:r>
          </a:p>
          <a:p>
            <a:r>
              <a:rPr lang="ru-RU" dirty="0" smtClean="0"/>
              <a:t>знание базовых принципов адресации в компьютерной сети; </a:t>
            </a:r>
          </a:p>
          <a:p>
            <a:r>
              <a:rPr lang="ru-RU" dirty="0" smtClean="0"/>
              <a:t>умение исполнять рекурсивный алгоритм; </a:t>
            </a:r>
          </a:p>
          <a:p>
            <a:r>
              <a:rPr lang="ru-RU" dirty="0" smtClean="0"/>
              <a:t> умение анализировать алгоритмы и программы; </a:t>
            </a:r>
          </a:p>
          <a:p>
            <a:r>
              <a:rPr lang="ru-RU" dirty="0" smtClean="0"/>
              <a:t>знание основных понятий и законов математической логики; </a:t>
            </a:r>
          </a:p>
          <a:p>
            <a:r>
              <a:rPr lang="ru-RU" dirty="0" smtClean="0"/>
              <a:t>умение строить и преобразовывать логические выражения; </a:t>
            </a:r>
          </a:p>
          <a:p>
            <a:r>
              <a:rPr lang="ru-RU" dirty="0" smtClean="0"/>
              <a:t>умение создавать собственные программы для решения задач средней сложности. </a:t>
            </a:r>
          </a:p>
          <a:p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500298" y="50004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dirty="0" smtClean="0"/>
              <a:t>СТАТИСТИКА  ЕГЭ-2018  по информатике</a:t>
            </a:r>
            <a:br>
              <a:rPr lang="ru-RU" dirty="0" smtClean="0"/>
            </a:br>
            <a:r>
              <a:rPr lang="ru-RU" dirty="0" smtClean="0"/>
              <a:t>по Российской Федерации</a:t>
            </a:r>
            <a:endParaRPr lang="ru-RU" dirty="0"/>
          </a:p>
        </p:txBody>
      </p:sp>
      <p:pic>
        <p:nvPicPr>
          <p:cNvPr id="6" name="Рисунок 5" descr="img_6_ege2018.jpg"/>
          <p:cNvPicPr>
            <a:picLocks noChangeAspect="1"/>
          </p:cNvPicPr>
          <p:nvPr/>
        </p:nvPicPr>
        <p:blipFill>
          <a:blip r:embed="rId2" cstate="print"/>
          <a:srcRect t="21875" b="27083"/>
          <a:stretch>
            <a:fillRect/>
          </a:stretch>
        </p:blipFill>
        <p:spPr>
          <a:xfrm>
            <a:off x="7500958" y="214290"/>
            <a:ext cx="1500198" cy="7005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121442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>У экзаменуемых </a:t>
            </a:r>
            <a:r>
              <a:rPr lang="ru-RU" sz="3100" b="1" dirty="0" smtClean="0">
                <a:solidFill>
                  <a:schemeClr val="tx2"/>
                </a:solidFill>
              </a:rPr>
              <a:t>возникли затруднения </a:t>
            </a:r>
            <a:r>
              <a:rPr lang="ru-RU" sz="3100" dirty="0" smtClean="0">
                <a:solidFill>
                  <a:schemeClr val="tx2"/>
                </a:solidFill>
              </a:rPr>
              <a:t>при выполнении заданий </a:t>
            </a:r>
            <a:r>
              <a:rPr lang="ru-RU" sz="3100" smtClean="0">
                <a:solidFill>
                  <a:schemeClr val="tx2"/>
                </a:solidFill>
              </a:rPr>
              <a:t>(</a:t>
            </a:r>
            <a:r>
              <a:rPr lang="ru-RU" sz="3100" b="1" smtClean="0">
                <a:solidFill>
                  <a:schemeClr val="tx2"/>
                </a:solidFill>
              </a:rPr>
              <a:t>% ол-во</a:t>
            </a:r>
            <a:r>
              <a:rPr lang="ru-RU" sz="3100" b="1" dirty="0" smtClean="0">
                <a:solidFill>
                  <a:schemeClr val="tx2"/>
                </a:solidFill>
              </a:rPr>
              <a:t>) </a:t>
            </a:r>
            <a:r>
              <a:rPr lang="ru-RU" sz="3100" dirty="0" smtClean="0">
                <a:solidFill>
                  <a:schemeClr val="tx2"/>
                </a:solidFill>
              </a:rPr>
              <a:t>: </a:t>
            </a:r>
            <a:r>
              <a:rPr lang="ru-RU" sz="2800" dirty="0" smtClean="0">
                <a:solidFill>
                  <a:schemeClr val="tx2"/>
                </a:solidFill>
              </a:rPr>
              <a:t/>
            </a:r>
            <a:br>
              <a:rPr lang="ru-RU" sz="2800" dirty="0" smtClean="0">
                <a:solidFill>
                  <a:schemeClr val="tx2"/>
                </a:solidFill>
              </a:rPr>
            </a:b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28596" y="2332037"/>
            <a:ext cx="8229600" cy="4525963"/>
          </a:xfrm>
        </p:spPr>
        <p:txBody>
          <a:bodyPr>
            <a:normAutofit/>
          </a:bodyPr>
          <a:lstStyle/>
          <a:p>
            <a:r>
              <a:rPr lang="ru-RU" b="1" dirty="0" smtClean="0"/>
              <a:t>Задание B11: </a:t>
            </a:r>
            <a:r>
              <a:rPr lang="ru-RU" dirty="0" smtClean="0"/>
              <a:t>57% </a:t>
            </a:r>
          </a:p>
          <a:p>
            <a:r>
              <a:rPr lang="ru-RU" b="1" dirty="0" smtClean="0"/>
              <a:t>Задание B18: </a:t>
            </a:r>
            <a:r>
              <a:rPr lang="ru-RU" dirty="0" smtClean="0"/>
              <a:t>75% </a:t>
            </a:r>
          </a:p>
          <a:p>
            <a:r>
              <a:rPr lang="ru-RU" b="1" dirty="0" smtClean="0"/>
              <a:t>Задание B20: </a:t>
            </a:r>
            <a:r>
              <a:rPr lang="ru-RU" dirty="0" smtClean="0"/>
              <a:t>85% </a:t>
            </a:r>
          </a:p>
          <a:p>
            <a:r>
              <a:rPr lang="ru-RU" b="1" dirty="0" smtClean="0"/>
              <a:t>Задание B21: </a:t>
            </a:r>
            <a:r>
              <a:rPr lang="ru-RU" dirty="0" smtClean="0"/>
              <a:t>67% </a:t>
            </a:r>
          </a:p>
          <a:p>
            <a:r>
              <a:rPr lang="ru-RU" b="1" dirty="0" smtClean="0"/>
              <a:t>Задание B22: 58</a:t>
            </a:r>
            <a:r>
              <a:rPr lang="ru-RU" dirty="0" smtClean="0"/>
              <a:t>% </a:t>
            </a:r>
          </a:p>
          <a:p>
            <a:r>
              <a:rPr lang="ru-RU" b="1" dirty="0" smtClean="0"/>
              <a:t>Задание B23: 82</a:t>
            </a:r>
            <a:r>
              <a:rPr lang="ru-RU" dirty="0" smtClean="0"/>
              <a:t>% </a:t>
            </a:r>
          </a:p>
          <a:p>
            <a:pPr marL="514350" indent="-514350" algn="ctr">
              <a:buNone/>
            </a:pPr>
            <a:r>
              <a:rPr lang="ru-RU" b="1" dirty="0" smtClean="0"/>
              <a:t>Из всех: 285</a:t>
            </a:r>
            <a:endParaRPr lang="ru-RU" dirty="0" smtClean="0"/>
          </a:p>
          <a:p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500298" y="50004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dirty="0" smtClean="0"/>
              <a:t>СТАТИСТИКА  ЕГЭ-2018  по информатике</a:t>
            </a:r>
            <a:br>
              <a:rPr lang="ru-RU" dirty="0" smtClean="0"/>
            </a:br>
            <a:r>
              <a:rPr lang="ru-RU" dirty="0" smtClean="0"/>
              <a:t>по Костромской области</a:t>
            </a:r>
            <a:endParaRPr lang="ru-RU" dirty="0"/>
          </a:p>
        </p:txBody>
      </p:sp>
      <p:pic>
        <p:nvPicPr>
          <p:cNvPr id="6" name="Рисунок 5" descr="img_6_ege2018.jpg"/>
          <p:cNvPicPr>
            <a:picLocks noChangeAspect="1"/>
          </p:cNvPicPr>
          <p:nvPr/>
        </p:nvPicPr>
        <p:blipFill>
          <a:blip r:embed="rId2" cstate="print"/>
          <a:srcRect t="21875" b="27083"/>
          <a:stretch>
            <a:fillRect/>
          </a:stretch>
        </p:blipFill>
        <p:spPr>
          <a:xfrm>
            <a:off x="7500958" y="214290"/>
            <a:ext cx="1500198" cy="7005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Муниципалитет xmlns="4a252ca3-5a62-4c1c-90a6-29f4710e47f8" xsi:nil="true"/>
    <_dlc_DocId xmlns="4a252ca3-5a62-4c1c-90a6-29f4710e47f8">AWJJH2MPE6E2-1492560467-57</_dlc_DocId>
    <_dlc_DocIdUrl xmlns="4a252ca3-5a62-4c1c-90a6-29f4710e47f8">
      <Url>http://edu-sps.koiro.local/Kostroma_EDU/gcoko/inform/inf_ikt/_layouts/15/DocIdRedir.aspx?ID=AWJJH2MPE6E2-1492560467-57</Url>
      <Description>AWJJH2MPE6E2-1492560467-57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1BD9C6A57B26D4F8F35168F34B289E0" ma:contentTypeVersion="49" ma:contentTypeDescription="Создание документа." ma:contentTypeScope="" ma:versionID="06874932d00d6b8c2bf891b1b528a5f0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4a09e9edb872ac5036bd0f6a4ce01f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Муниципалитет" minOccurs="0"/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Муниципалитет" ma:index="8" nillable="true" ma:displayName="Муниципалитет" ma:list="{583966a8-86ba-4b4b-b2db-c7518df76d9e}" ma:internalName="_x041c__x0443__x043d__x0438__x0446__x0438__x043f__x0430__x043b__x0438__x0442__x0435__x0442_" ma:showField="Title" ma:web="4a252ca3-5a62-4c1c-90a6-29f4710e47f8">
      <xsd:simpleType>
        <xsd:restriction base="dms:Lookup"/>
      </xsd:simpleType>
    </xsd:element>
    <xsd:element name="SharedWithUsers" ma:index="9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10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1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097361-C260-4220-880B-4A5CC8338103}"/>
</file>

<file path=customXml/itemProps2.xml><?xml version="1.0" encoding="utf-8"?>
<ds:datastoreItem xmlns:ds="http://schemas.openxmlformats.org/officeDocument/2006/customXml" ds:itemID="{EAFFA8FE-6EC0-4B72-B627-BB08049E8F5B}"/>
</file>

<file path=customXml/itemProps3.xml><?xml version="1.0" encoding="utf-8"?>
<ds:datastoreItem xmlns:ds="http://schemas.openxmlformats.org/officeDocument/2006/customXml" ds:itemID="{62232E2E-E71A-46E8-895B-AFB275E5B28A}"/>
</file>

<file path=customXml/itemProps4.xml><?xml version="1.0" encoding="utf-8"?>
<ds:datastoreItem xmlns:ds="http://schemas.openxmlformats.org/officeDocument/2006/customXml" ds:itemID="{123E5C18-A751-479E-A3FE-B0CEC3B458B8}"/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848</Words>
  <Application>Microsoft Office PowerPoint</Application>
  <PresentationFormat>Экран (4:3)</PresentationFormat>
  <Paragraphs>195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Государственная (итоговая) аттестации  по информатике.  Краткий анализ результатов ГИА по информатике 2018 г.  Совершенствование методики подготовки к ОГЭ и ЕГЭ.  Перспективные модели КИМ ОГЭ по информатике по требованиям ФГОС. </vt:lpstr>
      <vt:lpstr>СТАТИСТИКА  ЕГЭ-2018  по информатике по Российской Федерации</vt:lpstr>
      <vt:lpstr>СТАТИСТИКА  ГИА-2018  по Костромской области</vt:lpstr>
      <vt:lpstr>СТАТИСТИКА  ГИА-2018  по Костромской области</vt:lpstr>
      <vt:lpstr>СТАТИСТИКА  ГИА-2018  по Костроме</vt:lpstr>
      <vt:lpstr>СТАТИСТИКА  ГИА-2018  по Костроме</vt:lpstr>
      <vt:lpstr>Результаты выполнения заданий экзаменационной работы ЕГЭ 2018 по укрупненным разделам школьного курса информатики</vt:lpstr>
      <vt:lpstr>У экзаменуемых возникли затруднения при выполнении заданий, контролирующих следующие знания и умения:  </vt:lpstr>
      <vt:lpstr>У экзаменуемых возникли затруднения при выполнении заданий (% ол-во) :  </vt:lpstr>
      <vt:lpstr>Совершенствование методики подготовки к ОГЭ и ЕГЭ по информатики</vt:lpstr>
      <vt:lpstr>Самообразование педагогов</vt:lpstr>
      <vt:lpstr> Перспективная модель КИМ ОГЭ  по информатике (2020 г.)  по требованиям ФГОС</vt:lpstr>
      <vt:lpstr>Перспективная модель КИМ ОГЭ по информатике (2020 г.)  по требованиям ФГОС</vt:lpstr>
      <vt:lpstr>Система оценивания выполнения отдельных заданий и работы в целом </vt:lpstr>
      <vt:lpstr>Слайд 15</vt:lpstr>
      <vt:lpstr>Слайд 16</vt:lpstr>
      <vt:lpstr>Обсуждаем перспективные модели КИМ для государственной итоговой аттестации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Жанна</dc:creator>
  <cp:lastModifiedBy>Жанна</cp:lastModifiedBy>
  <cp:revision>9</cp:revision>
  <dcterms:created xsi:type="dcterms:W3CDTF">2018-10-26T18:38:17Z</dcterms:created>
  <dcterms:modified xsi:type="dcterms:W3CDTF">2019-10-27T21:43:03Z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0x010100E1BD9C6A57B26D4F8F35168F34B289E0</vt:lpwstr>
  </property>
  <property fmtid="{D5CDD505-2E9C-101B-9397-08002B2CF9AE}" pid="3" name="_dlc_DocIdItemGuid">
    <vt:lpwstr>63d90c8e-7165-407d-9cfc-0835cc490de6</vt:lpwstr>
  </property>
</Properties>
</file>