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emf" ContentType="image/x-emf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17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58" r:id="rId4"/>
    <p:sldId id="308" r:id="rId5"/>
    <p:sldId id="261" r:id="rId6"/>
    <p:sldId id="305" r:id="rId7"/>
    <p:sldId id="306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8" r:id="rId16"/>
    <p:sldId id="311" r:id="rId17"/>
    <p:sldId id="279" r:id="rId18"/>
    <p:sldId id="280" r:id="rId19"/>
    <p:sldId id="310" r:id="rId20"/>
    <p:sldId id="309" r:id="rId21"/>
    <p:sldId id="282" r:id="rId22"/>
    <p:sldId id="283" r:id="rId23"/>
    <p:sldId id="284" r:id="rId24"/>
    <p:sldId id="303" r:id="rId25"/>
    <p:sldId id="285" r:id="rId26"/>
    <p:sldId id="286" r:id="rId27"/>
    <p:sldId id="287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307" r:id="rId44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2E00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1284" y="-96"/>
      </p:cViewPr>
      <p:guideLst>
        <p:guide orient="horz" pos="2160"/>
        <p:guide pos="384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04AEBA-A21D-4A24-82AE-A99A072AB1D4}" type="doc">
      <dgm:prSet loTypeId="urn:microsoft.com/office/officeart/2005/8/layout/list1" loCatId="list" qsTypeId="urn:microsoft.com/office/officeart/2005/8/quickstyle/simple3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6B54514-E750-4D2B-A5A1-275BF0090ED2}">
      <dgm:prSet/>
      <dgm:spPr>
        <a:solidFill>
          <a:srgbClr val="8A2E00"/>
        </a:solidFill>
      </dgm:spPr>
      <dgm:t>
        <a:bodyPr/>
        <a:lstStyle/>
        <a:p>
          <a:pPr rtl="0"/>
          <a:r>
            <a:rPr lang="ru-RU" dirty="0">
              <a:solidFill>
                <a:schemeClr val="bg1"/>
              </a:solidFill>
            </a:rPr>
            <a:t>Направления деятельности </a:t>
          </a:r>
        </a:p>
      </dgm:t>
    </dgm:pt>
    <dgm:pt modelId="{39A15915-98E3-4BCC-82F2-1DEDDCFB3820}" type="parTrans" cxnId="{7C4757F1-6F2E-4CED-BD1D-E0AAB3448025}">
      <dgm:prSet/>
      <dgm:spPr/>
      <dgm:t>
        <a:bodyPr/>
        <a:lstStyle/>
        <a:p>
          <a:endParaRPr lang="ru-RU"/>
        </a:p>
      </dgm:t>
    </dgm:pt>
    <dgm:pt modelId="{9C354730-F501-4BEA-BFAF-EF318F217A6E}" type="sibTrans" cxnId="{7C4757F1-6F2E-4CED-BD1D-E0AAB3448025}">
      <dgm:prSet/>
      <dgm:spPr/>
      <dgm:t>
        <a:bodyPr/>
        <a:lstStyle/>
        <a:p>
          <a:endParaRPr lang="ru-RU"/>
        </a:p>
      </dgm:t>
    </dgm:pt>
    <dgm:pt modelId="{581F80FF-327A-404F-968F-E352ABB40775}">
      <dgm:prSet custT="1"/>
      <dgm:spPr>
        <a:ln>
          <a:solidFill>
            <a:srgbClr val="CC0000"/>
          </a:solidFill>
        </a:ln>
      </dgm:spPr>
      <dgm:t>
        <a:bodyPr/>
        <a:lstStyle/>
        <a:p>
          <a:pPr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Диагностическое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6E6424-B331-4D4C-8FCD-07DB59E88576}" type="parTrans" cxnId="{47C54F19-FA7A-49C4-A7FB-578CBA7A5686}">
      <dgm:prSet/>
      <dgm:spPr/>
      <dgm:t>
        <a:bodyPr/>
        <a:lstStyle/>
        <a:p>
          <a:endParaRPr lang="ru-RU"/>
        </a:p>
      </dgm:t>
    </dgm:pt>
    <dgm:pt modelId="{A2664038-D00D-4875-AC30-B4B799B04ABD}" type="sibTrans" cxnId="{47C54F19-FA7A-49C4-A7FB-578CBA7A5686}">
      <dgm:prSet/>
      <dgm:spPr/>
      <dgm:t>
        <a:bodyPr/>
        <a:lstStyle/>
        <a:p>
          <a:endParaRPr lang="ru-RU"/>
        </a:p>
      </dgm:t>
    </dgm:pt>
    <dgm:pt modelId="{24A065F2-CAF5-430E-9250-6AF2F1DBCA27}">
      <dgm:prSet custT="1"/>
      <dgm:spPr>
        <a:ln>
          <a:solidFill>
            <a:srgbClr val="CC0000"/>
          </a:solidFill>
        </a:ln>
      </dgm:spPr>
      <dgm:t>
        <a:bodyPr/>
        <a:lstStyle/>
        <a:p>
          <a:pPr rtl="0"/>
          <a:r>
            <a:rPr lang="ru-RU" sz="24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Коррекционно</a:t>
          </a:r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развивающее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FA3D5D-1916-4EF3-A09A-D8CBE5B59CD9}" type="parTrans" cxnId="{F4CB9435-460D-480F-9B0F-19EAD09A217D}">
      <dgm:prSet/>
      <dgm:spPr/>
      <dgm:t>
        <a:bodyPr/>
        <a:lstStyle/>
        <a:p>
          <a:endParaRPr lang="ru-RU"/>
        </a:p>
      </dgm:t>
    </dgm:pt>
    <dgm:pt modelId="{095AC60E-C075-4A4F-8D58-66EBC9AF093D}" type="sibTrans" cxnId="{F4CB9435-460D-480F-9B0F-19EAD09A217D}">
      <dgm:prSet/>
      <dgm:spPr/>
      <dgm:t>
        <a:bodyPr/>
        <a:lstStyle/>
        <a:p>
          <a:endParaRPr lang="ru-RU"/>
        </a:p>
      </dgm:t>
    </dgm:pt>
    <dgm:pt modelId="{BB2C4CA9-6437-42C2-9F6D-29FE60C5ACB6}">
      <dgm:prSet custT="1"/>
      <dgm:spPr>
        <a:ln>
          <a:solidFill>
            <a:srgbClr val="CC0000"/>
          </a:solidFill>
        </a:ln>
      </dgm:spPr>
      <dgm:t>
        <a:bodyPr/>
        <a:lstStyle/>
        <a:p>
          <a:pPr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Консультативное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5E6AB1-70A5-4A4F-8EE0-07128BE9F557}" type="parTrans" cxnId="{688E31EB-E996-46AC-A645-90263D5959B0}">
      <dgm:prSet/>
      <dgm:spPr/>
      <dgm:t>
        <a:bodyPr/>
        <a:lstStyle/>
        <a:p>
          <a:endParaRPr lang="ru-RU"/>
        </a:p>
      </dgm:t>
    </dgm:pt>
    <dgm:pt modelId="{13543F33-A4CC-4A46-B2B0-099447CF9EA8}" type="sibTrans" cxnId="{688E31EB-E996-46AC-A645-90263D5959B0}">
      <dgm:prSet/>
      <dgm:spPr/>
      <dgm:t>
        <a:bodyPr/>
        <a:lstStyle/>
        <a:p>
          <a:endParaRPr lang="ru-RU"/>
        </a:p>
      </dgm:t>
    </dgm:pt>
    <dgm:pt modelId="{5CB9D11C-8384-4576-AAD0-37299FC76CFF}">
      <dgm:prSet custT="1"/>
      <dgm:spPr>
        <a:ln>
          <a:solidFill>
            <a:srgbClr val="CC0000"/>
          </a:solidFill>
        </a:ln>
      </dgm:spPr>
      <dgm:t>
        <a:bodyPr/>
        <a:lstStyle/>
        <a:p>
          <a:pPr rtl="0"/>
          <a:r>
            <a:rPr lang="ru-RU" sz="2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Информационно- </a:t>
          </a:r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просветительское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D5BA98-7602-43A2-941A-943E54A39D22}" type="parTrans" cxnId="{201EAFE0-33AD-4075-B17D-42976F4A9B32}">
      <dgm:prSet/>
      <dgm:spPr/>
      <dgm:t>
        <a:bodyPr/>
        <a:lstStyle/>
        <a:p>
          <a:endParaRPr lang="ru-RU"/>
        </a:p>
      </dgm:t>
    </dgm:pt>
    <dgm:pt modelId="{CA9FABC8-B60D-469B-A760-5DB38045DFC2}" type="sibTrans" cxnId="{201EAFE0-33AD-4075-B17D-42976F4A9B32}">
      <dgm:prSet/>
      <dgm:spPr/>
      <dgm:t>
        <a:bodyPr/>
        <a:lstStyle/>
        <a:p>
          <a:endParaRPr lang="ru-RU"/>
        </a:p>
      </dgm:t>
    </dgm:pt>
    <dgm:pt modelId="{1F526312-B020-4572-AA28-EBEBB2BBCD82}">
      <dgm:prSet custT="1"/>
      <dgm:spPr>
        <a:ln>
          <a:solidFill>
            <a:srgbClr val="CC0000"/>
          </a:solidFill>
        </a:ln>
      </dgm:spPr>
      <dgm:t>
        <a:bodyPr/>
        <a:lstStyle/>
        <a:p>
          <a:pPr rtl="0"/>
          <a:r>
            <a: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Профилактическое</a:t>
          </a:r>
          <a:endParaRPr lang="ru-RU" sz="2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757787-2B27-4334-BB79-F9D32E675788}" type="parTrans" cxnId="{4728D3D6-06AE-49DB-AFB2-6B4465FF1517}">
      <dgm:prSet/>
      <dgm:spPr/>
      <dgm:t>
        <a:bodyPr/>
        <a:lstStyle/>
        <a:p>
          <a:endParaRPr lang="ru-RU"/>
        </a:p>
      </dgm:t>
    </dgm:pt>
    <dgm:pt modelId="{A50E3F43-ED9C-4DA2-B2CF-5D0D3721F39E}" type="sibTrans" cxnId="{4728D3D6-06AE-49DB-AFB2-6B4465FF1517}">
      <dgm:prSet/>
      <dgm:spPr/>
      <dgm:t>
        <a:bodyPr/>
        <a:lstStyle/>
        <a:p>
          <a:endParaRPr lang="ru-RU"/>
        </a:p>
      </dgm:t>
    </dgm:pt>
    <dgm:pt modelId="{E57A8F58-6F7F-483F-BD31-0027DBAAC6A2}" type="pres">
      <dgm:prSet presAssocID="{6704AEBA-A21D-4A24-82AE-A99A072AB1D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153505-A875-4D46-91B9-F5940C07CEAF}" type="pres">
      <dgm:prSet presAssocID="{96B54514-E750-4D2B-A5A1-275BF0090ED2}" presName="parentLin" presStyleCnt="0"/>
      <dgm:spPr/>
    </dgm:pt>
    <dgm:pt modelId="{6816FBD7-ECAE-46A3-930D-0577E9FE05E7}" type="pres">
      <dgm:prSet presAssocID="{96B54514-E750-4D2B-A5A1-275BF0090ED2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4C38B3AF-3B23-4A85-911C-E59BB58A6783}" type="pres">
      <dgm:prSet presAssocID="{96B54514-E750-4D2B-A5A1-275BF0090ED2}" presName="parentText" presStyleLbl="node1" presStyleIdx="0" presStyleCnt="1" custLinFactNeighborX="-22959" custLinFactNeighborY="-177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7D0B3-339C-417A-80CF-4B8C08DE57C0}" type="pres">
      <dgm:prSet presAssocID="{96B54514-E750-4D2B-A5A1-275BF0090ED2}" presName="negativeSpace" presStyleCnt="0"/>
      <dgm:spPr/>
    </dgm:pt>
    <dgm:pt modelId="{B914FC74-6020-409E-BAA5-D2217B14E1A6}" type="pres">
      <dgm:prSet presAssocID="{96B54514-E750-4D2B-A5A1-275BF0090ED2}" presName="childText" presStyleLbl="conFgAcc1" presStyleIdx="0" presStyleCnt="1" custLinFactNeighborX="-344" custLinFactNeighborY="3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AC92751-C7C4-448A-A5D9-805CCD1E4CFF}" type="presOf" srcId="{1F526312-B020-4572-AA28-EBEBB2BBCD82}" destId="{B914FC74-6020-409E-BAA5-D2217B14E1A6}" srcOrd="0" destOrd="4" presId="urn:microsoft.com/office/officeart/2005/8/layout/list1"/>
    <dgm:cxn modelId="{C673467E-C7DF-47B6-8B1B-FF2546E938E9}" type="presOf" srcId="{5CB9D11C-8384-4576-AAD0-37299FC76CFF}" destId="{B914FC74-6020-409E-BAA5-D2217B14E1A6}" srcOrd="0" destOrd="3" presId="urn:microsoft.com/office/officeart/2005/8/layout/list1"/>
    <dgm:cxn modelId="{D5A67B30-33EF-4B25-9994-3460C5F7D9BC}" type="presOf" srcId="{BB2C4CA9-6437-42C2-9F6D-29FE60C5ACB6}" destId="{B914FC74-6020-409E-BAA5-D2217B14E1A6}" srcOrd="0" destOrd="2" presId="urn:microsoft.com/office/officeart/2005/8/layout/list1"/>
    <dgm:cxn modelId="{7C4757F1-6F2E-4CED-BD1D-E0AAB3448025}" srcId="{6704AEBA-A21D-4A24-82AE-A99A072AB1D4}" destId="{96B54514-E750-4D2B-A5A1-275BF0090ED2}" srcOrd="0" destOrd="0" parTransId="{39A15915-98E3-4BCC-82F2-1DEDDCFB3820}" sibTransId="{9C354730-F501-4BEA-BFAF-EF318F217A6E}"/>
    <dgm:cxn modelId="{EE6FB528-67D3-4225-AF9B-83D5A84B4E29}" type="presOf" srcId="{96B54514-E750-4D2B-A5A1-275BF0090ED2}" destId="{4C38B3AF-3B23-4A85-911C-E59BB58A6783}" srcOrd="1" destOrd="0" presId="urn:microsoft.com/office/officeart/2005/8/layout/list1"/>
    <dgm:cxn modelId="{688E31EB-E996-46AC-A645-90263D5959B0}" srcId="{96B54514-E750-4D2B-A5A1-275BF0090ED2}" destId="{BB2C4CA9-6437-42C2-9F6D-29FE60C5ACB6}" srcOrd="2" destOrd="0" parTransId="{D75E6AB1-70A5-4A4F-8EE0-07128BE9F557}" sibTransId="{13543F33-A4CC-4A46-B2B0-099447CF9EA8}"/>
    <dgm:cxn modelId="{E48922F4-9785-4B50-A6CB-9A61492AA75A}" type="presOf" srcId="{24A065F2-CAF5-430E-9250-6AF2F1DBCA27}" destId="{B914FC74-6020-409E-BAA5-D2217B14E1A6}" srcOrd="0" destOrd="1" presId="urn:microsoft.com/office/officeart/2005/8/layout/list1"/>
    <dgm:cxn modelId="{01ABC2A1-FB65-427F-B064-FBA4CDF1A97A}" type="presOf" srcId="{581F80FF-327A-404F-968F-E352ABB40775}" destId="{B914FC74-6020-409E-BAA5-D2217B14E1A6}" srcOrd="0" destOrd="0" presId="urn:microsoft.com/office/officeart/2005/8/layout/list1"/>
    <dgm:cxn modelId="{6DE07034-6D13-4825-B9C4-B6FAD73FA4D4}" type="presOf" srcId="{96B54514-E750-4D2B-A5A1-275BF0090ED2}" destId="{6816FBD7-ECAE-46A3-930D-0577E9FE05E7}" srcOrd="0" destOrd="0" presId="urn:microsoft.com/office/officeart/2005/8/layout/list1"/>
    <dgm:cxn modelId="{F4CB9435-460D-480F-9B0F-19EAD09A217D}" srcId="{96B54514-E750-4D2B-A5A1-275BF0090ED2}" destId="{24A065F2-CAF5-430E-9250-6AF2F1DBCA27}" srcOrd="1" destOrd="0" parTransId="{5CFA3D5D-1916-4EF3-A09A-D8CBE5B59CD9}" sibTransId="{095AC60E-C075-4A4F-8D58-66EBC9AF093D}"/>
    <dgm:cxn modelId="{47C54F19-FA7A-49C4-A7FB-578CBA7A5686}" srcId="{96B54514-E750-4D2B-A5A1-275BF0090ED2}" destId="{581F80FF-327A-404F-968F-E352ABB40775}" srcOrd="0" destOrd="0" parTransId="{1A6E6424-B331-4D4C-8FCD-07DB59E88576}" sibTransId="{A2664038-D00D-4875-AC30-B4B799B04ABD}"/>
    <dgm:cxn modelId="{4728D3D6-06AE-49DB-AFB2-6B4465FF1517}" srcId="{96B54514-E750-4D2B-A5A1-275BF0090ED2}" destId="{1F526312-B020-4572-AA28-EBEBB2BBCD82}" srcOrd="4" destOrd="0" parTransId="{A9757787-2B27-4334-BB79-F9D32E675788}" sibTransId="{A50E3F43-ED9C-4DA2-B2CF-5D0D3721F39E}"/>
    <dgm:cxn modelId="{201EAFE0-33AD-4075-B17D-42976F4A9B32}" srcId="{96B54514-E750-4D2B-A5A1-275BF0090ED2}" destId="{5CB9D11C-8384-4576-AAD0-37299FC76CFF}" srcOrd="3" destOrd="0" parTransId="{2BD5BA98-7602-43A2-941A-943E54A39D22}" sibTransId="{CA9FABC8-B60D-469B-A760-5DB38045DFC2}"/>
    <dgm:cxn modelId="{9F4B698F-2CB6-4EDA-92FD-E6F1290E63F8}" type="presOf" srcId="{6704AEBA-A21D-4A24-82AE-A99A072AB1D4}" destId="{E57A8F58-6F7F-483F-BD31-0027DBAAC6A2}" srcOrd="0" destOrd="0" presId="urn:microsoft.com/office/officeart/2005/8/layout/list1"/>
    <dgm:cxn modelId="{D9498C23-0DB7-4E69-99C2-A8EFEB4923AA}" type="presParOf" srcId="{E57A8F58-6F7F-483F-BD31-0027DBAAC6A2}" destId="{F0153505-A875-4D46-91B9-F5940C07CEAF}" srcOrd="0" destOrd="0" presId="urn:microsoft.com/office/officeart/2005/8/layout/list1"/>
    <dgm:cxn modelId="{F567D13E-34FC-4389-93D2-6B14E6816D88}" type="presParOf" srcId="{F0153505-A875-4D46-91B9-F5940C07CEAF}" destId="{6816FBD7-ECAE-46A3-930D-0577E9FE05E7}" srcOrd="0" destOrd="0" presId="urn:microsoft.com/office/officeart/2005/8/layout/list1"/>
    <dgm:cxn modelId="{4DEF9068-E3E8-43F8-BCEB-C321B20B67AF}" type="presParOf" srcId="{F0153505-A875-4D46-91B9-F5940C07CEAF}" destId="{4C38B3AF-3B23-4A85-911C-E59BB58A6783}" srcOrd="1" destOrd="0" presId="urn:microsoft.com/office/officeart/2005/8/layout/list1"/>
    <dgm:cxn modelId="{903548BA-9E20-4CD1-9A96-600E83179E7D}" type="presParOf" srcId="{E57A8F58-6F7F-483F-BD31-0027DBAAC6A2}" destId="{2257D0B3-339C-417A-80CF-4B8C08DE57C0}" srcOrd="1" destOrd="0" presId="urn:microsoft.com/office/officeart/2005/8/layout/list1"/>
    <dgm:cxn modelId="{B64E8956-4A58-42C1-BD44-EB7622C919BF}" type="presParOf" srcId="{E57A8F58-6F7F-483F-BD31-0027DBAAC6A2}" destId="{B914FC74-6020-409E-BAA5-D2217B14E1A6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14FC74-6020-409E-BAA5-D2217B14E1A6}">
      <dsp:nvSpPr>
        <dsp:cNvPr id="0" name=""/>
        <dsp:cNvSpPr/>
      </dsp:nvSpPr>
      <dsp:spPr>
        <a:xfrm>
          <a:off x="0" y="980973"/>
          <a:ext cx="8383139" cy="2701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rgbClr val="CC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625" tIns="728980" rIns="650625" bIns="170688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Диагностическое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Коррекционно</a:t>
          </a: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развивающее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Консультативное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Информационно- </a:t>
          </a: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просветительское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Профилактическое</a:t>
          </a:r>
          <a:endParaRPr lang="ru-RU" sz="2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80973"/>
        <a:ext cx="8383139" cy="2701125"/>
      </dsp:txXfrm>
    </dsp:sp>
    <dsp:sp modelId="{4C38B3AF-3B23-4A85-911C-E59BB58A6783}">
      <dsp:nvSpPr>
        <dsp:cNvPr id="0" name=""/>
        <dsp:cNvSpPr/>
      </dsp:nvSpPr>
      <dsp:spPr>
        <a:xfrm>
          <a:off x="322922" y="262237"/>
          <a:ext cx="5868197" cy="1033200"/>
        </a:xfrm>
        <a:prstGeom prst="roundRect">
          <a:avLst/>
        </a:prstGeom>
        <a:solidFill>
          <a:srgbClr val="8A2E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1804" tIns="0" rIns="221804" bIns="0" numCol="1" spcCol="1270" anchor="ctr" anchorCtr="0">
          <a:noAutofit/>
        </a:bodyPr>
        <a:lstStyle/>
        <a:p>
          <a:pPr lvl="0" algn="l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500" kern="1200" dirty="0">
              <a:solidFill>
                <a:schemeClr val="bg1"/>
              </a:solidFill>
            </a:rPr>
            <a:t>Направления деятельности </a:t>
          </a:r>
        </a:p>
      </dsp:txBody>
      <dsp:txXfrm>
        <a:off x="322922" y="262237"/>
        <a:ext cx="5868197" cy="1033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6717900"/>
      </p:ext>
    </p:extLst>
  </p:cSld>
  <p:clrMapOvr>
    <a:masterClrMapping/>
  </p:clrMapOvr>
  <p:transition spd="med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80296915"/>
      </p:ext>
    </p:extLst>
  </p:cSld>
  <p:clrMapOvr>
    <a:masterClrMapping/>
  </p:clrMapOvr>
  <p:transition spd="med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354650"/>
      </p:ext>
    </p:extLst>
  </p:cSld>
  <p:clrMapOvr>
    <a:masterClrMapping/>
  </p:clrMapOvr>
  <p:transition spd="med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7142438"/>
      </p:ext>
    </p:extLst>
  </p:cSld>
  <p:clrMapOvr>
    <a:masterClrMapping/>
  </p:clrMapOvr>
  <p:transition spd="med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0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0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8491682"/>
      </p:ext>
    </p:extLst>
  </p:cSld>
  <p:clrMapOvr>
    <a:masterClrMapping/>
  </p:clrMapOvr>
  <p:transition spd="med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8458262"/>
      </p:ext>
    </p:extLst>
  </p:cSld>
  <p:clrMapOvr>
    <a:masterClrMapping/>
  </p:clrMapOvr>
  <p:transition spd="med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6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4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4" y="2505076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3364500"/>
      </p:ext>
    </p:extLst>
  </p:cSld>
  <p:clrMapOvr>
    <a:masterClrMapping/>
  </p:clrMapOvr>
  <p:transition spd="med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5708708"/>
      </p:ext>
    </p:extLst>
  </p:cSld>
  <p:clrMapOvr>
    <a:masterClrMapping/>
  </p:clrMapOvr>
  <p:transition spd="med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2462308"/>
      </p:ext>
    </p:extLst>
  </p:cSld>
  <p:clrMapOvr>
    <a:masterClrMapping/>
  </p:clrMapOvr>
  <p:transition spd="med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1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4568369"/>
      </p:ext>
    </p:extLst>
  </p:cSld>
  <p:clrMapOvr>
    <a:masterClrMapping/>
  </p:clrMapOvr>
  <p:transition spd="med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1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58958275"/>
      </p:ext>
    </p:extLst>
  </p:cSld>
  <p:clrMapOvr>
    <a:masterClrMapping/>
  </p:clrMapOvr>
  <p:transition spd="med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3000" t="-4000" r="-6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9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9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60FAE-FC95-4417-B338-997FE0920B3B}" type="datetimeFigureOut">
              <a:rPr lang="ru-RU" smtClean="0"/>
              <a:pPr/>
              <a:t>22.03.2022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4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99F50F-F91B-43BD-BC2B-58DBC4E63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857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strips dir="r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411" y="865640"/>
            <a:ext cx="8543925" cy="132556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ГОРОДА КОСТРОМЫ </a:t>
            </a:r>
            <a:br>
              <a:rPr lang="ru-RU" sz="20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ОБЩЕОБРАЗОВАТЕЛЬНАЯ ШКОЛА №18»</a:t>
            </a:r>
            <a:br>
              <a:rPr lang="ru-RU" sz="20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538" y="2506662"/>
            <a:ext cx="8543925" cy="112206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сопровождение детей с ограниченными возможностями здоровья</a:t>
            </a:r>
          </a:p>
        </p:txBody>
      </p:sp>
      <p:pic>
        <p:nvPicPr>
          <p:cNvPr id="35842" name="Picture 2" descr="IMG-20210826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5697" y="3609473"/>
            <a:ext cx="3354438" cy="2515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3394419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365126"/>
            <a:ext cx="8543925" cy="79953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Комплексная диагностика ребенка: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412" y="1084480"/>
            <a:ext cx="8543925" cy="4351338"/>
          </a:xfrm>
        </p:spPr>
        <p:txBody>
          <a:bodyPr>
            <a:normAutofit/>
          </a:bodyPr>
          <a:lstStyle/>
          <a:p>
            <a:pPr lvl="0"/>
            <a:r>
              <a:rPr lang="ru-RU" sz="24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особенности ребенка, препятствующие успешному освоению программы,  развитию и социальной адаптации;</a:t>
            </a:r>
          </a:p>
          <a:p>
            <a:pPr lvl="0"/>
            <a:r>
              <a:rPr lang="ru-RU" sz="24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условия обучения, включающие наличие специалистов сопровождения, адаптацию среды, учебного </a:t>
            </a:r>
            <a:r>
              <a:rPr lang="ru-RU" sz="2400" b="1" dirty="0" smtClean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материала;</a:t>
            </a:r>
            <a:endParaRPr lang="ru-RU" sz="2400" b="1" dirty="0">
              <a:solidFill>
                <a:srgbClr val="8A2E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методы и формы комплексного психолого-педагогического сопровождения ребенка и его семьи;</a:t>
            </a:r>
          </a:p>
          <a:p>
            <a:pPr lvl="0"/>
            <a:r>
              <a:rPr lang="ru-RU" sz="24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и цели коррекционно-развивающей работы, обучения и воспитания ребенка.</a:t>
            </a:r>
          </a:p>
        </p:txBody>
      </p:sp>
    </p:spTree>
    <p:extLst>
      <p:ext uri="{BB962C8B-B14F-4D97-AF65-F5344CB8AC3E}">
        <p14:creationId xmlns:p14="http://schemas.microsoft.com/office/powerpoint/2010/main" xmlns="" val="103743233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0889" y="365127"/>
            <a:ext cx="8999620" cy="70327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3.Адаптированная образовательная программа</a:t>
            </a:r>
          </a:p>
        </p:txBody>
      </p:sp>
      <p:pic>
        <p:nvPicPr>
          <p:cNvPr id="7" name="Рисунок 6" descr="АОП_page-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47910" y="0"/>
            <a:ext cx="4810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905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414" y="528756"/>
            <a:ext cx="8543925" cy="5974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адаптированной образовательной 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537" y="1344362"/>
            <a:ext cx="8543925" cy="4351338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общие сведения о ребенке;</a:t>
            </a:r>
          </a:p>
          <a:p>
            <a:pPr algn="just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заключение и рекомендации </a:t>
            </a:r>
            <a:r>
              <a:rPr lang="ru-RU" sz="2000" b="1" dirty="0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ПМПК и консилиума </a:t>
            </a:r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школы;</a:t>
            </a:r>
          </a:p>
          <a:p>
            <a:pPr algn="just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особенности формирования УУД; </a:t>
            </a:r>
          </a:p>
          <a:p>
            <a:pPr algn="just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трудности формирования навыков по предметам школьной программы;</a:t>
            </a:r>
          </a:p>
          <a:p>
            <a:pPr algn="just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описание специальных условий, которые создаются для ребенка, индивидуальные результаты освоения учебных предметов, формирования УУД; </a:t>
            </a:r>
          </a:p>
          <a:p>
            <a:pPr algn="just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коррекционно-развивающая область с указанием направлений деятельности, планируемыми результатами. </a:t>
            </a:r>
          </a:p>
        </p:txBody>
      </p:sp>
    </p:spTree>
    <p:extLst>
      <p:ext uri="{BB962C8B-B14F-4D97-AF65-F5344CB8AC3E}">
        <p14:creationId xmlns:p14="http://schemas.microsoft.com/office/powerpoint/2010/main" xmlns="" val="414179124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828721" cy="68402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4.Организация обучения ребенка с ОВЗ в условиях инклюзии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2537" y="1113355"/>
            <a:ext cx="8543925" cy="4351338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Учителя дополняют КТП колонкой «Работа с учащимися в условиях инклюзии», в которой размещают методы и приемы, используемые на уроке при работе с учащимися с ОВЗ, адаптируют учебные и контрольно-измерительные материалы</a:t>
            </a:r>
          </a:p>
          <a:p>
            <a:pPr algn="just"/>
            <a:r>
              <a:rPr lang="ru-RU" sz="22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Специалисты </a:t>
            </a:r>
            <a:r>
              <a:rPr lang="ru-RU" sz="2200" b="1" dirty="0" err="1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ru-RU" sz="22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, учителя организуют коррекционно-развивающие </a:t>
            </a:r>
            <a:r>
              <a:rPr lang="ru-RU" sz="2200" b="1" dirty="0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занятия  </a:t>
            </a:r>
            <a:r>
              <a:rPr lang="ru-RU" sz="22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в соответствии с индивидуальным учебным планом ученика</a:t>
            </a:r>
          </a:p>
          <a:p>
            <a:pPr algn="just"/>
            <a:r>
              <a:rPr lang="ru-RU" sz="22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На каждого обучающегося с ОВЗ составляется личная карта, включающая педагогическую характеристику обучающегося, акт обследования семьи, результаты психологической и логопедической диагностики, ведомость </a:t>
            </a:r>
            <a:r>
              <a:rPr lang="ru-RU" sz="2200" b="1" dirty="0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отметок </a:t>
            </a:r>
            <a:r>
              <a:rPr lang="ru-RU" sz="22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за четверти и учебный год.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05186723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5. Анализ результатов работы специалистов, корректировка целей, условий  и т.п.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2913" y="1430989"/>
            <a:ext cx="8543925" cy="2101482"/>
          </a:xfrm>
        </p:spPr>
        <p:txBody>
          <a:bodyPr/>
          <a:lstStyle/>
          <a:p>
            <a:pPr algn="just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Проведение заседания Консилиума для анализа результатов работы специалистов </a:t>
            </a:r>
          </a:p>
          <a:p>
            <a:pPr algn="just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При необходимости осуществляется корректировка   целей или специальных условий, а также объема помощи, направлений и форм работы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7325" y="3067334"/>
            <a:ext cx="86984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6. Комплексная оценка динамики в развитии ребенка и освоении им АОП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6876" y="3898331"/>
            <a:ext cx="881887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В конце учебного года проходит итоговое заседание </a:t>
            </a:r>
            <a:r>
              <a:rPr lang="ru-RU" sz="2000" b="1" dirty="0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Консилиума, </a:t>
            </a:r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на котором осуществляется комплексная оценка динамики в развитии ребенка и освоении им АОП, эффективность индивидуальной коррекционной программы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Осуществляется планирование образовательной деятельности обучающегося с ОВЗ на следующий учебный год</a:t>
            </a:r>
          </a:p>
          <a:p>
            <a:endParaRPr lang="ru-RU" b="1" dirty="0">
              <a:solidFill>
                <a:srgbClr val="8A2E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68349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665" y="557633"/>
            <a:ext cx="8819095" cy="7802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директора, </a:t>
            </a:r>
            <a:b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отвечающий за инклюзивное образование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4411" y="1430989"/>
            <a:ext cx="8543925" cy="435133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ведение документации;</a:t>
            </a:r>
          </a:p>
          <a:p>
            <a:pPr algn="just"/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координация деятельности специалистов, педагогов, родителей по формированию коррекционно-развивающей среды в образовательном учреждении</a:t>
            </a:r>
            <a:r>
              <a:rPr lang="ru-RU" sz="2400" b="1" dirty="0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b="1" dirty="0">
              <a:solidFill>
                <a:srgbClr val="8A2E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формирование банка нормативно-правовых, программно-методических документов по коррекционно-развивающей работе в школе;</a:t>
            </a:r>
          </a:p>
          <a:p>
            <a:pPr algn="just"/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оставление индивидуальных </a:t>
            </a: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адаптированных образовательных </a:t>
            </a:r>
            <a:r>
              <a:rPr lang="ru-RU" sz="2400" b="1" dirty="0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программ</a:t>
            </a: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400" b="1" dirty="0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sz="2400" b="1" dirty="0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обследования детей с особенностями в развитии специалистами </a:t>
            </a:r>
            <a:r>
              <a:rPr lang="ru-RU" sz="2400" b="1" dirty="0" err="1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ППк</a:t>
            </a: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 организация мероприятий, проводимых с родителями, педагогами школы по вопросам обучения и воспитания детей с особенностями </a:t>
            </a:r>
            <a:r>
              <a:rPr lang="ru-RU" sz="2400" b="1" dirty="0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развития;</a:t>
            </a:r>
            <a:endParaRPr lang="ru-RU" sz="2400" b="1" dirty="0">
              <a:solidFill>
                <a:srgbClr val="8A2E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контроль выполнения рекомендаций </a:t>
            </a:r>
            <a:r>
              <a:rPr lang="ru-RU" sz="2400" b="1" dirty="0" err="1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ППк</a:t>
            </a:r>
            <a:endParaRPr lang="ru-RU" sz="2400" b="1" dirty="0">
              <a:solidFill>
                <a:srgbClr val="8A2E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68394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algn="ctr">
              <a:buNone/>
            </a:pP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Практические </a:t>
            </a: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аспекты деятельности специалистов по обеспечению психолого-педагогического сопровождения детей с </a:t>
            </a:r>
            <a:r>
              <a:rPr lang="ru-RU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ОВЗ </a:t>
            </a:r>
            <a:endParaRPr lang="ru-RU" sz="3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723950" y="462011"/>
            <a:ext cx="4417995" cy="693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педагога с детьми с ЗПР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12784" y="1626668"/>
            <a:ext cx="2945330" cy="4716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Работа на уроке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59656" y="1645918"/>
            <a:ext cx="2945330" cy="4716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Внеурочная работа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3262964" y="1155032"/>
            <a:ext cx="279133" cy="471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6198669" y="1174282"/>
            <a:ext cx="279133" cy="4716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156627" y="3787584"/>
            <a:ext cx="2212674" cy="189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643" y="2468114"/>
            <a:ext cx="2550694" cy="176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учитель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7722" y="2326512"/>
            <a:ext cx="4669346" cy="262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942964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59163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на уроке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92839214"/>
              </p:ext>
            </p:extLst>
          </p:nvPr>
        </p:nvGraphicFramePr>
        <p:xfrm>
          <a:off x="476622" y="1352481"/>
          <a:ext cx="9127015" cy="5189356"/>
        </p:xfrm>
        <a:graphic>
          <a:graphicData uri="http://schemas.openxmlformats.org/drawingml/2006/table">
            <a:tbl>
              <a:tblPr firstRow="1" firstCol="1" bandRow="1"/>
              <a:tblGrid>
                <a:gridCol w="5933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072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3158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25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41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4729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47632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47632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356562">
                <a:tc rowSpan="2">
                  <a:txBody>
                    <a:bodyPr/>
                    <a:lstStyle/>
                    <a:p>
                      <a:pPr indent="-111125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№</a:t>
                      </a:r>
                      <a:r>
                        <a:rPr lang="ru-RU" sz="1200" b="1" dirty="0" err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пп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234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Раздел программы/ Тема урока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Характеристика деятельности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29146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учащихся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Работа с учащимися в условиях инклюзии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59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</a:p>
                    <a:p>
                      <a:pPr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59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Кол-во часов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109220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590" algn="l"/>
                        </a:tabLs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590" algn="l"/>
                        </a:tabLst>
                      </a:pP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117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Дата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91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82880" marR="71755" indent="-1111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28955" marR="71755" indent="-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Фат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vert="vert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508">
                <a:tc gridSpan="8">
                  <a:txBody>
                    <a:bodyPr/>
                    <a:lstStyle/>
                    <a:p>
                      <a:pPr indent="-111125"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590" algn="l"/>
                        </a:tabLst>
                      </a:pPr>
                      <a:r>
                        <a:rPr lang="ru-RU" sz="12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Добукварный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период (ПОДГОТОВИТЕЛЬНЫЙ)</a:t>
                      </a:r>
                      <a:r>
                        <a:rPr lang="ru-RU" sz="1200" b="1" baseline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 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(19 часов)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2616">
                <a:tc>
                  <a:txBody>
                    <a:bodyPr/>
                    <a:lstStyle/>
                    <a:p>
                      <a:pPr indent="-1111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4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Первая - учебная тетрадь (разлиновка, типы штриховок, элементы букв). Знакомство с гигиеническими навыками при письме.</a:t>
                      </a: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marL="11112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Отвечать</a:t>
                      </a:r>
                      <a:r>
                        <a:rPr lang="ru-RU" sz="1200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вопросы учителя о назначении прописи.</a:t>
                      </a:r>
                      <a:r>
                        <a:rPr lang="ru-RU" sz="1200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Ориентироваться</a:t>
                      </a:r>
                      <a:r>
                        <a:rPr lang="ru-RU" sz="1200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первой учебной тетради.</a:t>
                      </a:r>
                      <a:r>
                        <a:rPr lang="ru-RU" sz="1200" i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Правильно располагать учебную тетрадь на рабочем месте, демонстрировать правильное положение ручки при письме. Воспроизводить с опорой на наглядный материал (иллюстрации в прописи, плакаты и др.) гигиенические правила письма. Называть письменные принадлежности с опорой на иллюстрации прописи. Обводить предметы по контуру. Находить элементы букв в контурах предметных картинок, данных на страницах прописи. Обводить элементы букв, соблюдая указанное в прописи направление движения руки. Писать графические элементы по заданному в прописи образцу: правильно располагать на рабочей строке элементы букв, соблюдать интервал между графическими элементами. Чередовать элементы узоров, ориентируясь на образец</a:t>
                      </a:r>
                    </a:p>
                  </a:txBody>
                  <a:tcPr marL="51808" marR="518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092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Поэтапное разъяснение задания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590" algn="l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922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2616">
                <a:tc>
                  <a:txBody>
                    <a:bodyPr/>
                    <a:lstStyle/>
                    <a:p>
                      <a:pPr indent="-1111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4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Верхняя и нижняя линии рабочей строки. Развитие мелкой моторики.</a:t>
                      </a: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117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Инструкция к выполнению задания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590" algn="l"/>
                        </a:tabLs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97848">
                <a:tc>
                  <a:txBody>
                    <a:bodyPr/>
                    <a:lstStyle/>
                    <a:p>
                      <a:pPr indent="-1111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34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Письмо овалов и полуовалов. Развитие мелкой моторики. Составление предложений к иллюстрациям прописи (модель предложения)</a:t>
                      </a: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1176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Объяснение последовательному выполнению задания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11125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1590" algn="l"/>
                        </a:tabLs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808" marR="518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176336" y="378890"/>
            <a:ext cx="607777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8A2E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Тематическое планирование с определением основных видов учебной деятельности обучающихся 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8A2E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225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8A2E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класс     Обучение грамоте</a:t>
            </a:r>
            <a:endParaRPr kumimoji="0" lang="ru-RU" b="1" i="0" u="none" strike="noStrike" cap="none" normalizeH="0" baseline="0" dirty="0">
              <a:ln>
                <a:noFill/>
              </a:ln>
              <a:solidFill>
                <a:srgbClr val="8A2E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98642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234" t="6933" r="12966"/>
          <a:stretch/>
        </p:blipFill>
        <p:spPr>
          <a:xfrm>
            <a:off x="301752" y="339858"/>
            <a:ext cx="3538728" cy="5167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200" r="2867" b="7867"/>
          <a:stretch/>
        </p:blipFill>
        <p:spPr>
          <a:xfrm>
            <a:off x="3739895" y="2127425"/>
            <a:ext cx="5806439" cy="371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068317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820487257"/>
              </p:ext>
            </p:extLst>
          </p:nvPr>
        </p:nvGraphicFramePr>
        <p:xfrm>
          <a:off x="604035" y="978603"/>
          <a:ext cx="8809472" cy="483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6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9387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Муниципальное бюджетное</a:t>
                      </a:r>
                      <a:r>
                        <a:rPr lang="ru-RU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общеобразовательное учреждение</a:t>
                      </a:r>
                      <a:r>
                        <a:rPr lang="ru-RU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города Костромы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"Средняя общеобразовательная школа №</a:t>
                      </a:r>
                      <a:r>
                        <a:rPr lang="ru-RU" sz="2000" baseline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18"​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   </a:t>
                      </a:r>
                      <a:endParaRPr lang="ru-RU" sz="20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Адрес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Кострома, ул. ​​Боевая, дом 64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Год основания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1963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</a:t>
                      </a:r>
                      <a:r>
                        <a:rPr lang="ru-RU" sz="2000" b="1" baseline="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классов </a:t>
                      </a: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обучающихся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1030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Начальное образование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439 (16 классов)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Основное образование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508 (20 классов)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Среднее образование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83 (3 класса)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Количество учителей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7256678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5666" y="329184"/>
            <a:ext cx="4258056" cy="31935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29784" y="466344"/>
            <a:ext cx="4312920" cy="32346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443"/>
          <a:stretch/>
        </p:blipFill>
        <p:spPr>
          <a:xfrm>
            <a:off x="2473452" y="3371850"/>
            <a:ext cx="4320540" cy="273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1095502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168760"/>
            <a:ext cx="8915400" cy="706090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Внеурочная работа     </a:t>
            </a:r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Поурочное планирование 1 класс</a:t>
            </a:r>
            <a:endParaRPr lang="ru-RU" sz="2000" dirty="0">
              <a:solidFill>
                <a:srgbClr val="8A2E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31314628"/>
              </p:ext>
            </p:extLst>
          </p:nvPr>
        </p:nvGraphicFramePr>
        <p:xfrm>
          <a:off x="375385" y="732927"/>
          <a:ext cx="9047746" cy="5124603"/>
        </p:xfrm>
        <a:graphic>
          <a:graphicData uri="http://schemas.openxmlformats.org/drawingml/2006/table">
            <a:tbl>
              <a:tblPr firstRow="1" firstCol="1" bandRow="1"/>
              <a:tblGrid>
                <a:gridCol w="17036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36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5922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56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534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4217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9984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Тема занятия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Содержание занятий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3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Дыхательная и речевая гимнастика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умений и навыков чтения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Развиваемые психолог</a:t>
                      </a:r>
                      <a:r>
                        <a:rPr lang="ru-RU" sz="1600" b="1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-</a:t>
                      </a:r>
                      <a:r>
                        <a:rPr lang="ru-RU" sz="1600" b="1" baseline="0" dirty="0" err="1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ские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процессы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858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62865" algn="l"/>
                        </a:tabLs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Методики </a:t>
                      </a:r>
                      <a:r>
                        <a:rPr lang="ru-RU" sz="1600" b="1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задания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Развитие мелкой моторики пальцев</a:t>
                      </a:r>
                      <a:endParaRPr lang="ru-RU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4327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Первичная диагностика. Упражнения на развитие умения </a:t>
                      </a:r>
                      <a:r>
                        <a:rPr lang="ru-RU" sz="1600" b="0" dirty="0" err="1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классифицир-ть</a:t>
                      </a:r>
                      <a:r>
                        <a:rPr lang="ru-RU" sz="1600" b="0" baseline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предметы и слова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упр. «Лети бабочка», </a:t>
                      </a:r>
                      <a:r>
                        <a:rPr lang="ru-RU" sz="1600" b="0" dirty="0" err="1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чистоговорка</a:t>
                      </a: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скороговорка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игра «Назови</a:t>
                      </a:r>
                      <a:r>
                        <a:rPr lang="ru-RU" sz="1600" b="0" baseline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звук»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Словесные обозначения предметов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209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Слуховые ощущения 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Назови предметы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Узнай по звуку 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Нарисуй по клеточкам букву «А» и заштрихуй, лепка из пластилина этой буквы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598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Упражнение на развитие умения обобщать, анализировать, сопоставлять понятия.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упр.«Ветерок», </a:t>
                      </a:r>
                      <a:r>
                        <a:rPr lang="ru-RU" sz="1600" b="0" dirty="0" err="1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чистоговорка</a:t>
                      </a: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скороговорка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определите сколько слогов в слове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095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Внимание (сосредоточенность)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indent="2095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 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Зрительные ощущения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Выполни команду 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Какого цвета? Цветные полоски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rgbClr val="8A2E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Нарисуй по клеточкам букву «Б» и заштрихуй, лепка из пластилина этой буквы</a:t>
                      </a:r>
                      <a:endParaRPr lang="ru-RU" sz="1600" b="0" dirty="0">
                        <a:solidFill>
                          <a:srgbClr val="8A2E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4255" marR="642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3740048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1819" y="548640"/>
            <a:ext cx="8627090" cy="798897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 педагогическое сопровождение обучающихся с задержкой психического развития 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3059556208"/>
              </p:ext>
            </p:extLst>
          </p:nvPr>
        </p:nvGraphicFramePr>
        <p:xfrm>
          <a:off x="875169" y="1380724"/>
          <a:ext cx="8383139" cy="4107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34768555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887" y="260954"/>
            <a:ext cx="8811078" cy="568525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Алгоритм работы педагога- психолога с обучающимися с ЗП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8686" y="820726"/>
            <a:ext cx="8543925" cy="56265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-  </a:t>
            </a:r>
            <a:r>
              <a:rPr lang="ru-RU" sz="20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обучающихся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2BC4CFB-8AE0-4D90-AAE5-A37928AC8DA0}"/>
              </a:ext>
            </a:extLst>
          </p:cNvPr>
          <p:cNvSpPr txBox="1"/>
          <p:nvPr/>
        </p:nvSpPr>
        <p:spPr>
          <a:xfrm>
            <a:off x="681037" y="2376271"/>
            <a:ext cx="3248527" cy="2658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="" xmlns:a16="http://schemas.microsoft.com/office/drawing/2014/main" id="{379ABBEA-1BF2-4EE1-A1DD-8AC2BA4067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890875962"/>
              </p:ext>
            </p:extLst>
          </p:nvPr>
        </p:nvGraphicFramePr>
        <p:xfrm>
          <a:off x="917068" y="1292089"/>
          <a:ext cx="8384686" cy="4459006"/>
        </p:xfrm>
        <a:graphic>
          <a:graphicData uri="http://schemas.openxmlformats.org/presentationml/2006/ole">
            <p:oleObj spid="_x0000_s1047" name="Document" r:id="rId3" imgW="6629729" imgH="4982053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31000670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EE3FDA8-13C8-49E8-9334-2F86E06FD129}"/>
              </a:ext>
            </a:extLst>
          </p:cNvPr>
          <p:cNvSpPr txBox="1"/>
          <p:nvPr/>
        </p:nvSpPr>
        <p:spPr>
          <a:xfrm>
            <a:off x="1223888" y="695129"/>
            <a:ext cx="6935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Этап-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рабочих программ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3291F38-1449-4669-9C5F-4186F08B60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8" t="551" r="4135" b="-1"/>
          <a:stretch/>
        </p:blipFill>
        <p:spPr>
          <a:xfrm>
            <a:off x="1130968" y="1359568"/>
            <a:ext cx="2731169" cy="4161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C332679-AD76-440B-8CF8-2018D323F7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97" t="1456" r="6917" b="3973"/>
          <a:stretch/>
        </p:blipFill>
        <p:spPr>
          <a:xfrm>
            <a:off x="4253893" y="1612233"/>
            <a:ext cx="5022455" cy="3909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2764343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8855" y="2889061"/>
            <a:ext cx="5131539" cy="29032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5592" y="2864116"/>
            <a:ext cx="1779984" cy="29265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8208" y="2879435"/>
            <a:ext cx="1769197" cy="29032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673767" y="305321"/>
            <a:ext cx="8720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 методические пособия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2610" y="930036"/>
            <a:ext cx="864239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1.Елена Вячеславовна </a:t>
            </a:r>
            <a:r>
              <a:rPr lang="ru-RU" sz="2000" b="1" dirty="0" err="1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Языканова</a:t>
            </a:r>
            <a:r>
              <a:rPr lang="ru-RU" sz="20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«Учись, учиться» 1- 4 класс, серия развивающих занятий. </a:t>
            </a:r>
          </a:p>
          <a:p>
            <a:r>
              <a:rPr lang="ru-RU" sz="2000" b="1" dirty="0" smtClean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2.Людмила Владимировна </a:t>
            </a:r>
            <a:r>
              <a:rPr lang="ru-RU" sz="2000" b="1" dirty="0" err="1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Мищенкова</a:t>
            </a:r>
            <a:r>
              <a:rPr lang="ru-RU" sz="20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«36 занятий для будущих отличников», развитие познавательных способностей.</a:t>
            </a:r>
          </a:p>
          <a:p>
            <a:r>
              <a:rPr lang="ru-RU" sz="20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Ольга Владимировна  </a:t>
            </a:r>
            <a:r>
              <a:rPr lang="ru-RU" sz="2000" b="1" dirty="0" err="1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Хухлаева</a:t>
            </a:r>
            <a:r>
              <a:rPr lang="ru-RU" sz="2000" b="1" dirty="0">
                <a:solidFill>
                  <a:srgbClr val="8A2E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«Тропинка к своему Я» 1- 8 класс .</a:t>
            </a:r>
          </a:p>
        </p:txBody>
      </p:sp>
    </p:spTree>
    <p:extLst>
      <p:ext uri="{BB962C8B-B14F-4D97-AF65-F5344CB8AC3E}">
        <p14:creationId xmlns:p14="http://schemas.microsoft.com/office/powerpoint/2010/main" xmlns="" val="3612733279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53154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программы </a:t>
            </a:r>
          </a:p>
        </p:txBody>
      </p:sp>
      <p:pic>
        <p:nvPicPr>
          <p:cNvPr id="5" name="Рисунок 4" descr="психоло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8794" y="740780"/>
            <a:ext cx="3029370" cy="44620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97712" y="803036"/>
            <a:ext cx="2847373" cy="2142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r="-767"/>
          <a:stretch/>
        </p:blipFill>
        <p:spPr>
          <a:xfrm>
            <a:off x="1122743" y="3044060"/>
            <a:ext cx="2176042" cy="223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4060" y="1487234"/>
            <a:ext cx="2372809" cy="219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310361" y="3877519"/>
            <a:ext cx="2331413" cy="2271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44714875"/>
      </p:ext>
    </p:extLst>
  </p:cSld>
  <p:clrMapOvr>
    <a:masterClrMapping/>
  </p:clrMapOvr>
  <p:transition spd="med"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540" y="286604"/>
            <a:ext cx="8172450" cy="4641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2975" y="700700"/>
            <a:ext cx="5609385" cy="4152581"/>
          </a:xfrm>
          <a:prstGeom prst="rect">
            <a:avLst/>
          </a:prstGeom>
          <a:ln>
            <a:solidFill>
              <a:srgbClr val="8A2E00"/>
            </a:solidFill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lum brigh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300396" y="2777924"/>
            <a:ext cx="6362212" cy="3268125"/>
          </a:xfrm>
          <a:prstGeom prst="rect">
            <a:avLst/>
          </a:prstGeom>
          <a:ln>
            <a:solidFill>
              <a:srgbClr val="8A2E00"/>
            </a:solidFill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82629413"/>
      </p:ext>
    </p:extLst>
  </p:cSld>
  <p:clrMapOvr>
    <a:masterClrMapping/>
  </p:clrMapOvr>
  <p:transition spd="med"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413" y="1228859"/>
            <a:ext cx="8543925" cy="249611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 	</a:t>
            </a: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Речевые проблемы вызывают трудности усвоения тех или иных школьных предметов, что является наиболее частой причиной школьной </a:t>
            </a:r>
            <a:r>
              <a:rPr lang="ru-RU" sz="2400" b="1" dirty="0" err="1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дезадаптации</a:t>
            </a: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smtClean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снижения </a:t>
            </a: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учебной мотивации, возникающих в связи с этим отклонений в поведении.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65171" y="462013"/>
            <a:ext cx="6015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Учитель-логопед</a:t>
            </a:r>
            <a:endParaRPr lang="ru-RU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XX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0497" y="3031958"/>
            <a:ext cx="2757637" cy="27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0329381"/>
      </p:ext>
    </p:extLst>
  </p:cSld>
  <p:clrMapOvr>
    <a:masterClrMapping/>
  </p:clrMapOvr>
  <p:transition spd="med"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535" y="413887"/>
            <a:ext cx="8543925" cy="885524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	</a:t>
            </a:r>
            <a:r>
              <a:rPr lang="ru-RU" sz="28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Задачи </a:t>
            </a:r>
            <a:r>
              <a:rPr lang="ru-RU" sz="2800" b="1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учителя-логопеда</a:t>
            </a:r>
            <a:endParaRPr lang="ru-RU" sz="28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4037" y="1257735"/>
            <a:ext cx="8684342" cy="36222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•</a:t>
            </a: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развитие психических процессов (внимание, память, восприятие, мышление);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•формирование элементарных учебных навыков (уметь внимательно слушать преподавателя, целенаправленно и усидчиво выполнять поставленную задачу, адекватно оценивать результат своей работы и исправлять ошибки);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•формирование предпосылок обучения грамоте (обучение звуковому анализу слов, знакомство с понятиями «звук, слово, предложение», развитие мелкой моторики и пространственной ориентировки);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профилактика и исправление нарушений письма и чтения.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2688928742"/>
      </p:ext>
    </p:extLst>
  </p:cSld>
  <p:clrMapOvr>
    <a:masterClrMapping/>
  </p:clrMapOvr>
  <p:transition spd="med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50114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Нозологии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74493996"/>
              </p:ext>
            </p:extLst>
          </p:nvPr>
        </p:nvGraphicFramePr>
        <p:xfrm>
          <a:off x="437125" y="885403"/>
          <a:ext cx="9026846" cy="528916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5721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096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708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85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9566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9295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Классы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с НОДА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с ТНР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Дети с ЗПР</a:t>
                      </a:r>
                      <a:endParaRPr lang="ru-RU" sz="24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5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5.1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 7.1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 7.2</a:t>
                      </a:r>
                      <a:endParaRPr lang="ru-RU" sz="24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9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9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9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9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9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8A2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8A2E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8A2E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8A2E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8A2E00"/>
                    </a:solidFill>
                  </a:tcPr>
                </a:tc>
              </a:tr>
              <a:tr h="299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9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9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9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92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55721" marR="557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70861516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365126"/>
            <a:ext cx="8543925" cy="79953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161" y="1142232"/>
            <a:ext cx="8543925" cy="2236235"/>
          </a:xfrm>
        </p:spPr>
        <p:txBody>
          <a:bodyPr>
            <a:normAutofit/>
          </a:bodyPr>
          <a:lstStyle/>
          <a:p>
            <a:pPr marL="0" indent="0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Профилактика и раннее выявление нарушений чтения и письма.</a:t>
            </a:r>
          </a:p>
          <a:p>
            <a:pPr marL="0" indent="0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Работа над развитием основных психических процессов (внимания, памяти, мышления), развитие графо - моторных навыков, зрительно – моторного слежения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234" y="2470741"/>
            <a:ext cx="5394692" cy="2801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6020" y="3910611"/>
            <a:ext cx="4328931" cy="2247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517210891"/>
      </p:ext>
    </p:extLst>
  </p:cSld>
  <p:clrMapOvr>
    <a:masterClrMapping/>
  </p:clrMapOvr>
  <p:transition spd="med"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787" y="593591"/>
            <a:ext cx="8543925" cy="1726097"/>
          </a:xfrm>
        </p:spPr>
        <p:txBody>
          <a:bodyPr>
            <a:normAutofit/>
          </a:bodyPr>
          <a:lstStyle/>
          <a:p>
            <a:pPr marL="0" indent="0"/>
            <a:r>
              <a:rPr lang="ru-RU" sz="2400" dirty="0"/>
              <a:t> </a:t>
            </a:r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Отработка артикуляционно – фонетической стороны речи. </a:t>
            </a:r>
          </a:p>
          <a:p>
            <a:pPr marL="0" indent="0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Развитие фонематического слуха и восприятия, языкового анализа и синтеза.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990" y="3032567"/>
            <a:ext cx="5077859" cy="2636581"/>
          </a:xfrm>
          <a:prstGeom prst="rect">
            <a:avLst/>
          </a:prstGeom>
        </p:spPr>
      </p:pic>
      <p:pic>
        <p:nvPicPr>
          <p:cNvPr id="6" name="Рисунок 5" descr="логопед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9484" y="1555518"/>
            <a:ext cx="5137229" cy="3402001"/>
          </a:xfrm>
          <a:prstGeom prst="rect">
            <a:avLst/>
          </a:prstGeom>
        </p:spPr>
      </p:pic>
      <p:sp>
        <p:nvSpPr>
          <p:cNvPr id="9" name="Облако 8"/>
          <p:cNvSpPr/>
          <p:nvPr/>
        </p:nvSpPr>
        <p:spPr>
          <a:xfrm>
            <a:off x="1504709" y="2951545"/>
            <a:ext cx="1423686" cy="671332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8144275"/>
      </p:ext>
    </p:extLst>
  </p:cSld>
  <p:clrMapOvr>
    <a:masterClrMapping/>
  </p:clrMapOvr>
  <p:transition spd="med"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4787" y="526214"/>
            <a:ext cx="8543925" cy="1764599"/>
          </a:xfrm>
        </p:spPr>
        <p:txBody>
          <a:bodyPr>
            <a:normAutofit/>
          </a:bodyPr>
          <a:lstStyle/>
          <a:p>
            <a:pPr marL="0" indent="0"/>
            <a:r>
              <a:rPr lang="ru-RU" sz="2400" dirty="0"/>
              <a:t>  </a:t>
            </a:r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Постановка звуков, введение последовательно звуков в речь. </a:t>
            </a:r>
          </a:p>
          <a:p>
            <a:pPr marL="0" indent="0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 Дифференциация звуков и букв в письменной речи. </a:t>
            </a:r>
          </a:p>
          <a:p>
            <a:pPr marL="0" indent="0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 Закрепление графических образов букв, закрепление связи звука и буквы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6899" y="1948178"/>
            <a:ext cx="5030996" cy="2612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9056" y="3495766"/>
            <a:ext cx="4096563" cy="212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8479675"/>
      </p:ext>
    </p:extLst>
  </p:cSld>
  <p:clrMapOvr>
    <a:masterClrMapping/>
  </p:clrMapOvr>
  <p:transition spd="med"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290" y="603216"/>
            <a:ext cx="8543925" cy="4351338"/>
          </a:xfrm>
        </p:spPr>
        <p:txBody>
          <a:bodyPr>
            <a:normAutofit/>
          </a:bodyPr>
          <a:lstStyle/>
          <a:p>
            <a:pPr marL="0" indent="0"/>
            <a:r>
              <a:rPr lang="ru-RU" sz="2400" dirty="0"/>
              <a:t>  </a:t>
            </a:r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Расширение и уточнение словарного запаса, работа над морфемным анализом, словообразованием и словоизменением.</a:t>
            </a:r>
          </a:p>
          <a:p>
            <a:pPr marL="0" indent="0">
              <a:buNone/>
            </a:pPr>
            <a:r>
              <a:rPr lang="ru-RU" sz="2400" dirty="0"/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180" y="1822444"/>
            <a:ext cx="5674407" cy="29463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536894" y="2593204"/>
            <a:ext cx="4056008" cy="2471630"/>
          </a:xfrm>
          <a:prstGeom prst="rect">
            <a:avLst/>
          </a:prstGeom>
        </p:spPr>
      </p:pic>
      <p:sp>
        <p:nvSpPr>
          <p:cNvPr id="9" name="Облако 8"/>
          <p:cNvSpPr/>
          <p:nvPr/>
        </p:nvSpPr>
        <p:spPr>
          <a:xfrm>
            <a:off x="1736202" y="1724629"/>
            <a:ext cx="1169043" cy="833377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лако 9"/>
          <p:cNvSpPr/>
          <p:nvPr/>
        </p:nvSpPr>
        <p:spPr>
          <a:xfrm>
            <a:off x="3159889" y="1817227"/>
            <a:ext cx="1169043" cy="833377"/>
          </a:xfrm>
          <a:prstGeom prst="cloud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5169488"/>
      </p:ext>
    </p:extLst>
  </p:cSld>
  <p:clrMapOvr>
    <a:masterClrMapping/>
  </p:clrMapOvr>
  <p:transition spd="med"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1788" y="487715"/>
            <a:ext cx="8543925" cy="1495090"/>
          </a:xfrm>
        </p:spPr>
        <p:txBody>
          <a:bodyPr>
            <a:normAutofit/>
          </a:bodyPr>
          <a:lstStyle/>
          <a:p>
            <a:pPr marL="0" indent="0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Работа над грамматическим строем речи, грамматическим оформлением устного и письменного высказывания.</a:t>
            </a:r>
          </a:p>
          <a:p>
            <a:pPr marL="0" indent="0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 Работа над связной устной и письменной речью.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3128" y="1732195"/>
            <a:ext cx="3556986" cy="18468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5262" y="3311100"/>
            <a:ext cx="4337765" cy="2252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28081" y="4036914"/>
            <a:ext cx="2533430" cy="154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3622304"/>
      </p:ext>
    </p:extLst>
  </p:cSld>
  <p:clrMapOvr>
    <a:masterClrMapping/>
  </p:clrMapOvr>
  <p:transition spd="med">
    <p:strips dir="r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994" y="240633"/>
            <a:ext cx="9361040" cy="98177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Школьная служба примирения </a:t>
            </a:r>
            <a:br>
              <a:rPr lang="ru-RU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в сопровождении детей с ОВЗ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7351" y="1276570"/>
            <a:ext cx="46085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240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Программа примирения</a:t>
            </a:r>
          </a:p>
          <a:p>
            <a:pPr marL="742950" indent="-742950">
              <a:spcAft>
                <a:spcPts val="240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Семейная конференция</a:t>
            </a:r>
          </a:p>
          <a:p>
            <a:pPr marL="742950" indent="-742950">
              <a:spcAft>
                <a:spcPts val="240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«Круг сообщества»</a:t>
            </a:r>
          </a:p>
          <a:p>
            <a:pPr marL="742950" indent="-742950">
              <a:spcAft>
                <a:spcPts val="2400"/>
              </a:spcAft>
              <a:buFont typeface="+mj-lt"/>
              <a:buAutoNum type="arabicPeriod"/>
            </a:pP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Челночная программа примирения</a:t>
            </a:r>
          </a:p>
        </p:txBody>
      </p:sp>
      <p:pic>
        <p:nvPicPr>
          <p:cNvPr id="1026" name="Picture 2" descr="https://static4.depositphotos.com/1001877/365/i/950/depositphotos_3659059-stock-photo-group-of-conceptual-image-o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845" y="3060834"/>
            <a:ext cx="4453332" cy="3083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6137651"/>
      </p:ext>
    </p:extLst>
  </p:cSld>
  <p:clrMapOvr>
    <a:masterClrMapping/>
  </p:clrMapOvr>
  <p:transition spd="med">
    <p:strips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292" y="212886"/>
            <a:ext cx="943904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Профилактический «круг сообщества»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«Сказочные конфликты»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93450" y="1082372"/>
            <a:ext cx="483653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4000" algn="ctr">
              <a:lnSpc>
                <a:spcPct val="150000"/>
              </a:lnSpc>
            </a:pPr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Вопросы:</a:t>
            </a:r>
          </a:p>
          <a:p>
            <a:pPr marL="144000" indent="-342900" algn="just">
              <a:buAutoNum type="arabicPeriod"/>
            </a:pPr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Какие конфликтные ситуации вы увидели в данном произведении?</a:t>
            </a:r>
          </a:p>
          <a:p>
            <a:pPr marL="144000" indent="-342900" algn="just"/>
            <a:endParaRPr lang="ru-RU" sz="2000" b="1" dirty="0">
              <a:solidFill>
                <a:srgbClr val="8A2E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44000" indent="-342900" algn="just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2. Какой выход нашли герои?</a:t>
            </a:r>
          </a:p>
          <a:p>
            <a:pPr marL="144000" indent="-342900" algn="just"/>
            <a:endParaRPr lang="ru-RU" sz="2000" b="1" dirty="0">
              <a:solidFill>
                <a:srgbClr val="8A2E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44000" indent="-342900" algn="just"/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3. Что можно было сделать, чтобы избежать конфликта?</a:t>
            </a:r>
          </a:p>
        </p:txBody>
      </p:sp>
      <p:pic>
        <p:nvPicPr>
          <p:cNvPr id="2050" name="Picture 2" descr="https://i1.wp.com/mustoi.ru/wp-content/uploads/2017/02/Fedorino-gore.jpg?fit=878%2C700&amp;ssl=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24659" y="1241658"/>
            <a:ext cx="2278511" cy="251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s.kinorium.com/movie/shot/187357/w1500_8327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7726204" y="1193532"/>
            <a:ext cx="1872960" cy="242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vatars.mds.yandex.net/i?id=d9d2e8f67c8cfaf262a153b8fc673209-5655998-images-thumbs&amp;ref=rim&amp;n=33&amp;w=430&amp;h=2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023"/>
          <a:stretch/>
        </p:blipFill>
        <p:spPr bwMode="auto">
          <a:xfrm>
            <a:off x="608150" y="3914198"/>
            <a:ext cx="4108230" cy="223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tatic.iledebeaute.ru/files/images/imgsng/part_19/392760/src/1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353164" y="3801978"/>
            <a:ext cx="4390553" cy="234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1232402"/>
      </p:ext>
    </p:extLst>
  </p:cSld>
  <p:clrMapOvr>
    <a:masterClrMapping/>
  </p:clrMapOvr>
  <p:transition spd="med"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Щемелева\Desktop\для Саши\ШСП\фото\IMG_20220228_1606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1331530" y="392198"/>
            <a:ext cx="3907904" cy="2867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Щемелева\Desktop\для Саши\ШСП\фото\IMG_20220301_105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824" y="2295694"/>
            <a:ext cx="3928670" cy="2719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5742254" y="381964"/>
            <a:ext cx="3553510" cy="4782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служба примир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66348" y="3684371"/>
            <a:ext cx="4109013" cy="2313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78570514"/>
      </p:ext>
    </p:extLst>
  </p:cSld>
  <p:clrMapOvr>
    <a:masterClrMapping/>
  </p:clrMapOvr>
  <p:transition spd="med">
    <p:strips dir="r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1039" y="259248"/>
            <a:ext cx="8543925" cy="90540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Индивидуальный план профилактической работы с обучающимся с ОВЗ</a:t>
            </a:r>
          </a:p>
        </p:txBody>
      </p:sp>
      <p:pic>
        <p:nvPicPr>
          <p:cNvPr id="1026" name="Picture 2" descr="C:\Users\user\Downloads\Screenshot_20220309_1525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5296"/>
          <a:stretch>
            <a:fillRect/>
          </a:stretch>
        </p:blipFill>
        <p:spPr bwMode="auto">
          <a:xfrm>
            <a:off x="2700199" y="1126090"/>
            <a:ext cx="4333905" cy="50725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365126"/>
            <a:ext cx="8543925" cy="53002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Индивидуальные профилактические беседы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4035" y="1055604"/>
            <a:ext cx="421005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Примерные темы бесед:</a:t>
            </a:r>
          </a:p>
          <a:p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Детский телефон доверия</a:t>
            </a:r>
          </a:p>
          <a:p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Ответственность за правонарушения и преступления</a:t>
            </a:r>
          </a:p>
          <a:p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Безопасный интернет</a:t>
            </a:r>
          </a:p>
          <a:p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Вредные и полезные привычки</a:t>
            </a:r>
          </a:p>
          <a:p>
            <a:r>
              <a:rPr lang="ru-RU" sz="20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Права и обязанности школьника</a:t>
            </a:r>
          </a:p>
        </p:txBody>
      </p:sp>
      <p:pic>
        <p:nvPicPr>
          <p:cNvPr id="5122" name="Picture 2" descr="C:\Users\user\Downloads\IMG_20220309_1605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1797" y="1041935"/>
            <a:ext cx="3635398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акты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1039" y="1489166"/>
            <a:ext cx="8685030" cy="4687797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ru-RU" sz="6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приема, перевода и отчисления детей с ограниченными возможностями здоровья, обучающихся по адаптированной образовательной </a:t>
            </a:r>
            <a:r>
              <a:rPr lang="ru-RU" sz="6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программе</a:t>
            </a:r>
            <a:endParaRPr lang="ru-RU" sz="6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об особенностях организации обучения детей с ограниченными возможностями </a:t>
            </a:r>
            <a:r>
              <a:rPr lang="ru-RU" sz="6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  <a:endParaRPr lang="ru-RU" sz="6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психолого-педагогическом </a:t>
            </a:r>
            <a:r>
              <a:rPr lang="ru-RU" sz="6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консилиуме</a:t>
            </a:r>
            <a:endParaRPr lang="ru-RU" sz="6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об адаптированной образовательной программе обучающихся с ограниченными возможностями здоровья в муниципальном бюджетном общеобразовательном учреждении города Костромы «Средняя общеобразовательная школа №18</a:t>
            </a:r>
            <a:r>
              <a:rPr lang="ru-RU" sz="6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6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«О создании психолого-педагогического консилиума»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0360476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365126"/>
            <a:ext cx="8543925" cy="55889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Классные часы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65535" y="959352"/>
            <a:ext cx="4210050" cy="435133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Примерные темы классных часов:</a:t>
            </a:r>
          </a:p>
          <a:p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Безопасное поведение. Как вести себя в нестандартных ситуациях.</a:t>
            </a:r>
          </a:p>
          <a:p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Неприкосновенность человека и его собственности</a:t>
            </a:r>
          </a:p>
          <a:p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Административная и уголовная ответственность за правонарушения и преступления</a:t>
            </a:r>
          </a:p>
          <a:p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Здоровый образ жизни</a:t>
            </a:r>
          </a:p>
          <a:p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ПДД</a:t>
            </a:r>
          </a:p>
          <a:p>
            <a:pPr>
              <a:buNone/>
            </a:pPr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(в том числе с приглашением</a:t>
            </a:r>
          </a:p>
          <a:p>
            <a:pPr>
              <a:buNone/>
            </a:pPr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сотрудников УНК, ПДН, ГИБДД,</a:t>
            </a:r>
          </a:p>
          <a:p>
            <a:pPr>
              <a:buNone/>
            </a:pPr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медицинского работника)</a:t>
            </a:r>
          </a:p>
        </p:txBody>
      </p:sp>
      <p:pic>
        <p:nvPicPr>
          <p:cNvPr id="2050" name="Picture 2" descr="C:\Users\user\Desktop\семинар овз\Классный час. О простом и важном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2383" y="746845"/>
            <a:ext cx="3508399" cy="2428892"/>
          </a:xfrm>
          <a:prstGeom prst="rect">
            <a:avLst/>
          </a:prstGeom>
          <a:noFill/>
        </p:spPr>
      </p:pic>
      <p:pic>
        <p:nvPicPr>
          <p:cNvPr id="7" name="Рисунок 6" descr="C:\Users\user\Desktop\семинар овз\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411" y="3284173"/>
            <a:ext cx="3603669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626276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Внеурочная деятельность</a:t>
            </a:r>
          </a:p>
        </p:txBody>
      </p:sp>
      <p:pic>
        <p:nvPicPr>
          <p:cNvPr id="3074" name="Picture 2" descr="C:\Users\user\Downloads\Screenshot_20220309_1525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674" y="917095"/>
            <a:ext cx="4663841" cy="4873714"/>
          </a:xfrm>
          <a:prstGeom prst="rect">
            <a:avLst/>
          </a:prstGeom>
          <a:noFill/>
        </p:spPr>
      </p:pic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4453" y="868681"/>
            <a:ext cx="367734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039" y="365126"/>
            <a:ext cx="8543925" cy="69365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4036" y="1142232"/>
            <a:ext cx="4210050" cy="4351338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Родительские собрания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Посещение семей учащихся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Консультирование родителей в правовых вопросах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 descr="C:\Users\user\Desktop\семинар овз\Родительское собрание. Безопасный интерне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3447" y="1157439"/>
            <a:ext cx="3677345" cy="45259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9529" y="1815191"/>
            <a:ext cx="7879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ВНИМАНИЕ!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48796"/>
      </p:ext>
    </p:extLst>
  </p:cSld>
  <p:clrMapOvr>
    <a:masterClrMapping/>
  </p:clrMapOvr>
  <p:transition spd="med"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768" y="310204"/>
            <a:ext cx="8543925" cy="4722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Рисунок 11" descr="20220315_0938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0228" y="806710"/>
            <a:ext cx="5339001" cy="30066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1449" y="4808550"/>
            <a:ext cx="139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Спортзал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12529" y="3907376"/>
            <a:ext cx="183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Библиотека</a:t>
            </a:r>
          </a:p>
        </p:txBody>
      </p:sp>
      <p:pic>
        <p:nvPicPr>
          <p:cNvPr id="9" name="Рисунок 8" descr="20220315_0935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1449" y="806710"/>
            <a:ext cx="3567903" cy="3849077"/>
          </a:xfrm>
          <a:prstGeom prst="rect">
            <a:avLst/>
          </a:prstGeom>
        </p:spPr>
      </p:pic>
      <p:pic>
        <p:nvPicPr>
          <p:cNvPr id="11" name="Рисунок 10" descr="20220315_0935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68238" y="3121864"/>
            <a:ext cx="3518839" cy="2794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04994313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768" y="310204"/>
            <a:ext cx="8543925" cy="4722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Рисунок 15" descr="20220315_094104.jpg"/>
          <p:cNvPicPr>
            <a:picLocks noChangeAspect="1"/>
          </p:cNvPicPr>
          <p:nvPr/>
        </p:nvPicPr>
        <p:blipFill rotWithShape="1">
          <a:blip r:embed="rId2" cstate="print"/>
          <a:srcRect l="11407"/>
          <a:stretch/>
        </p:blipFill>
        <p:spPr>
          <a:xfrm>
            <a:off x="5320974" y="930824"/>
            <a:ext cx="4203352" cy="2671912"/>
          </a:xfrm>
          <a:prstGeom prst="rect">
            <a:avLst/>
          </a:prstGeom>
        </p:spPr>
      </p:pic>
      <p:pic>
        <p:nvPicPr>
          <p:cNvPr id="17" name="Рисунок 16" descr="20220315_0941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276" y="3317669"/>
            <a:ext cx="3297794" cy="18571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94460" y="5318274"/>
            <a:ext cx="1376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Столовая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1570"/>
          <a:stretch/>
        </p:blipFill>
        <p:spPr>
          <a:xfrm>
            <a:off x="488785" y="930824"/>
            <a:ext cx="4339247" cy="2763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09"/>
          <a:stretch/>
        </p:blipFill>
        <p:spPr>
          <a:xfrm>
            <a:off x="1003478" y="3204364"/>
            <a:ext cx="3309859" cy="2298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856116" y="5364440"/>
            <a:ext cx="186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Медицинский кабинет</a:t>
            </a:r>
          </a:p>
        </p:txBody>
      </p:sp>
    </p:spTree>
    <p:extLst>
      <p:ext uri="{BB962C8B-B14F-4D97-AF65-F5344CB8AC3E}">
        <p14:creationId xmlns:p14="http://schemas.microsoft.com/office/powerpoint/2010/main" xmlns="" val="141948639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27768" y="383356"/>
            <a:ext cx="8543925" cy="47227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81" b="12732"/>
          <a:stretch/>
        </p:blipFill>
        <p:spPr>
          <a:xfrm>
            <a:off x="585216" y="757824"/>
            <a:ext cx="2804160" cy="37239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266"/>
          <a:stretch/>
        </p:blipFill>
        <p:spPr>
          <a:xfrm>
            <a:off x="1214114" y="3542733"/>
            <a:ext cx="3602736" cy="20734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87745" y="5206441"/>
            <a:ext cx="225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Кабинет логопеда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2732" y="931560"/>
            <a:ext cx="3108960" cy="41452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59908" y="5616135"/>
            <a:ext cx="225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Кабинет психолога</a:t>
            </a:r>
          </a:p>
        </p:txBody>
      </p:sp>
    </p:spTree>
    <p:extLst>
      <p:ext uri="{BB962C8B-B14F-4D97-AF65-F5344CB8AC3E}">
        <p14:creationId xmlns:p14="http://schemas.microsoft.com/office/powerpoint/2010/main" xmlns="" val="805238851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545" y="1191516"/>
            <a:ext cx="8543925" cy="117678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</a:t>
            </a:r>
            <a:br>
              <a:rPr lang="ru-RU" sz="2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9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индивидуального психолого-педагогического сопровождения</a:t>
            </a: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29968" y="2625852"/>
            <a:ext cx="5718048" cy="285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24260264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заключение_page-0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50226" y="532436"/>
            <a:ext cx="3732669" cy="55442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406" y="577516"/>
            <a:ext cx="5142245" cy="3792353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Заключение ПМПК </a:t>
            </a: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b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заявление родителей о согласии на обучение ребенка по адаптированной программе        </a:t>
            </a:r>
            <a:b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договор о психолого-педагогическом сопровождении  </a:t>
            </a:r>
            <a:b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rgbClr val="8A2E00"/>
                </a:solidFill>
                <a:latin typeface="Times New Roman" pitchFamily="18" charset="0"/>
                <a:cs typeface="Times New Roman" pitchFamily="18" charset="0"/>
              </a:rPr>
              <a:t>приказ директора о переводе на адаптированную программу </a:t>
            </a:r>
            <a:r>
              <a:rPr lang="ru-RU" sz="2800" dirty="0">
                <a:solidFill>
                  <a:srgbClr val="8A2E00"/>
                </a:solidFill>
              </a:rPr>
              <a:t/>
            </a:r>
            <a:br>
              <a:rPr lang="ru-RU" sz="2800" dirty="0">
                <a:solidFill>
                  <a:srgbClr val="8A2E00"/>
                </a:solidFill>
              </a:rPr>
            </a:br>
            <a:endParaRPr lang="ru-RU" sz="2800" dirty="0">
              <a:solidFill>
                <a:srgbClr val="8A2E00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2175312" y="1010652"/>
            <a:ext cx="163630" cy="356135"/>
          </a:xfrm>
          <a:prstGeom prst="downArrow">
            <a:avLst/>
          </a:prstGeom>
          <a:solidFill>
            <a:srgbClr val="FF0000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2069432" y="2290812"/>
            <a:ext cx="163630" cy="356135"/>
          </a:xfrm>
          <a:prstGeom prst="downArrow">
            <a:avLst/>
          </a:prstGeom>
          <a:solidFill>
            <a:srgbClr val="FF0000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>
            <a:off x="2098305" y="3320714"/>
            <a:ext cx="163630" cy="356135"/>
          </a:xfrm>
          <a:prstGeom prst="downArrow">
            <a:avLst/>
          </a:prstGeom>
          <a:solidFill>
            <a:srgbClr val="FF0000"/>
          </a:solidFill>
          <a:ln w="19050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заявление_page-0001.jp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tretch>
            <a:fillRect/>
          </a:stretch>
        </p:blipFill>
        <p:spPr>
          <a:xfrm>
            <a:off x="5155850" y="1990847"/>
            <a:ext cx="4216239" cy="4004840"/>
          </a:xfrm>
          <a:prstGeom prst="rect">
            <a:avLst/>
          </a:prstGeom>
        </p:spPr>
      </p:pic>
      <p:pic>
        <p:nvPicPr>
          <p:cNvPr id="7" name="Рисунок 6" descr="договор_page-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4353" y="468657"/>
            <a:ext cx="4039565" cy="564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0775537"/>
      </p:ext>
    </p:extLst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6">
      <a:dk1>
        <a:srgbClr val="993300"/>
      </a:dk1>
      <a:lt1>
        <a:sysClr val="window" lastClr="FFFFFF"/>
      </a:lt1>
      <a:dk2>
        <a:srgbClr val="993300"/>
      </a:dk2>
      <a:lt2>
        <a:srgbClr val="F4E7ED"/>
      </a:lt2>
      <a:accent1>
        <a:srgbClr val="993300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C00000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AE6F2518-B084-4896-AF52-66CC2144AA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30F4D68D303104CB58F9660CF2DA184" ma:contentTypeVersion="49" ma:contentTypeDescription="Создание документа." ma:contentTypeScope="" ma:versionID="050e96184a9d18fe887394caee1b0f1c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A33375C-6048-4E30-8328-CB3693CA13BD}"/>
</file>

<file path=customXml/itemProps2.xml><?xml version="1.0" encoding="utf-8"?>
<ds:datastoreItem xmlns:ds="http://schemas.openxmlformats.org/officeDocument/2006/customXml" ds:itemID="{16680627-6841-4768-8598-40B56F54A355}"/>
</file>

<file path=customXml/itemProps3.xml><?xml version="1.0" encoding="utf-8"?>
<ds:datastoreItem xmlns:ds="http://schemas.openxmlformats.org/officeDocument/2006/customXml" ds:itemID="{95DECE41-7148-4954-BC1D-9F435CCDA948}"/>
</file>

<file path=customXml/itemProps4.xml><?xml version="1.0" encoding="utf-8"?>
<ds:datastoreItem xmlns:ds="http://schemas.openxmlformats.org/officeDocument/2006/customXml" ds:itemID="{76B158C9-E33F-4827-AE23-A20C9379B0F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1609</TotalTime>
  <Words>1371</Words>
  <Application>Microsoft Office PowerPoint</Application>
  <PresentationFormat>Лист A4 (210x297 мм)</PresentationFormat>
  <Paragraphs>255</Paragraphs>
  <Slides>43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Office Theme</vt:lpstr>
      <vt:lpstr>Document</vt:lpstr>
      <vt:lpstr>МУНИЦИПАЛЬНОЕ БЮДЖЕТНОЕ ОБЩЕОБРАЗОВАТЕЛЬНОЕ УЧРЕЖДЕНИЕ ГОРОДА КОСТРОМЫ  «СРЕДНЯЯ ОБЩЕОБРАЗОВАТЕЛЬНАЯ ШКОЛА №18»   </vt:lpstr>
      <vt:lpstr>Слайд 2</vt:lpstr>
      <vt:lpstr>Нозологии</vt:lpstr>
      <vt:lpstr>Локальные акты</vt:lpstr>
      <vt:lpstr>Инфраструктура </vt:lpstr>
      <vt:lpstr>Инфраструктура </vt:lpstr>
      <vt:lpstr>Слайд 7</vt:lpstr>
      <vt:lpstr>  Этапы  индивидуального психолого-педагогического сопровождения   </vt:lpstr>
      <vt:lpstr> 1. Заключение ПМПК       заявление родителей о согласии на обучение ребенка по адаптированной программе          договор о психолого-педагогическом сопровождении    приказ директора о переводе на адаптированную программу  </vt:lpstr>
      <vt:lpstr>2. Комплексная диагностика ребенка:</vt:lpstr>
      <vt:lpstr>3.Адаптированная образовательная программа</vt:lpstr>
      <vt:lpstr>Структура адаптированной образовательной программы</vt:lpstr>
      <vt:lpstr>4.Организация обучения ребенка с ОВЗ в условиях инклюзии </vt:lpstr>
      <vt:lpstr>5. Анализ результатов работы специалистов, корректировка целей, условий  и т.п.</vt:lpstr>
      <vt:lpstr> Заместитель директора,  отвечающий за инклюзивное образование </vt:lpstr>
      <vt:lpstr>Слайд 16</vt:lpstr>
      <vt:lpstr>Слайд 17</vt:lpstr>
      <vt:lpstr>Работа на уроке</vt:lpstr>
      <vt:lpstr>Слайд 19</vt:lpstr>
      <vt:lpstr>Слайд 20</vt:lpstr>
      <vt:lpstr>Внеурочная работа     Поурочное планирование 1 класс</vt:lpstr>
      <vt:lpstr>Психолого- педагогическое сопровождение обучающихся с задержкой психического развития </vt:lpstr>
      <vt:lpstr>Алгоритм работы педагога- психолога с обучающимися с ЗПР </vt:lpstr>
      <vt:lpstr>Слайд 24</vt:lpstr>
      <vt:lpstr>Слайд 25</vt:lpstr>
      <vt:lpstr>Реализация программы </vt:lpstr>
      <vt:lpstr>Мониторинг </vt:lpstr>
      <vt:lpstr>Слайд 28</vt:lpstr>
      <vt:lpstr> Задачи учителя-логопеда</vt:lpstr>
      <vt:lpstr>Основные направления</vt:lpstr>
      <vt:lpstr>Слайд 31</vt:lpstr>
      <vt:lpstr>Слайд 32</vt:lpstr>
      <vt:lpstr>Слайд 33</vt:lpstr>
      <vt:lpstr>Слайд 34</vt:lpstr>
      <vt:lpstr>Школьная служба примирения  в сопровождении детей с ОВЗ</vt:lpstr>
      <vt:lpstr>Слайд 36</vt:lpstr>
      <vt:lpstr>Слайд 37</vt:lpstr>
      <vt:lpstr>Индивидуальный план профилактической работы с обучающимся с ОВЗ</vt:lpstr>
      <vt:lpstr>Индивидуальные профилактические беседы</vt:lpstr>
      <vt:lpstr>Классные часы</vt:lpstr>
      <vt:lpstr>Внеурочная деятельность</vt:lpstr>
      <vt:lpstr>Работа с родителями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ГОРОДА КОСТРОМЫ «СРЕДНЯЯ ОБЩЕОБРАЗОВАТЕЛЬНАЯ ШКОЛА №18»</dc:title>
  <dc:creator>Михаил Засорин</dc:creator>
  <cp:lastModifiedBy>Администратор</cp:lastModifiedBy>
  <cp:revision>70</cp:revision>
  <dcterms:created xsi:type="dcterms:W3CDTF">2022-03-09T18:26:00Z</dcterms:created>
  <dcterms:modified xsi:type="dcterms:W3CDTF">2022-03-22T12:24:45Z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0x010100030F4D68D303104CB58F9660CF2DA184</vt:lpwstr>
  </property>
</Properties>
</file>