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59" r:id="rId4"/>
    <p:sldId id="277" r:id="rId5"/>
    <p:sldId id="280" r:id="rId6"/>
    <p:sldId id="279" r:id="rId7"/>
    <p:sldId id="278" r:id="rId8"/>
    <p:sldId id="264" r:id="rId9"/>
    <p:sldId id="275" r:id="rId10"/>
    <p:sldId id="276" r:id="rId11"/>
    <p:sldId id="282" r:id="rId12"/>
    <p:sldId id="281" r:id="rId13"/>
    <p:sldId id="283" r:id="rId14"/>
    <p:sldId id="284" r:id="rId15"/>
    <p:sldId id="261" r:id="rId16"/>
    <p:sldId id="260" r:id="rId17"/>
    <p:sldId id="274" r:id="rId18"/>
    <p:sldId id="262" r:id="rId19"/>
    <p:sldId id="285" r:id="rId20"/>
    <p:sldId id="286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983"/>
    <a:srgbClr val="E40001"/>
    <a:srgbClr val="FFFFFF"/>
    <a:srgbClr val="FFFBFA"/>
    <a:srgbClr val="564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6433" autoAdjust="0"/>
  </p:normalViewPr>
  <p:slideViewPr>
    <p:cSldViewPr snapToGrid="0">
      <p:cViewPr varScale="1">
        <p:scale>
          <a:sx n="64" d="100"/>
          <a:sy n="64" d="100"/>
        </p:scale>
        <p:origin x="13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F7F49-E7A9-435D-B1A2-17B36A829BDC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EEF8-D1EC-44B9-947D-B1B7EB8180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79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EEEF8-D1EC-44B9-947D-B1B7EB8180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6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3;&#1077;&#1089;&#1082;&#1091;&#1095;&#1085;&#1072;&#1103;%20&#1085;&#1072;&#1091;&#1082;&#1072;_1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164E9DB-B3B1-4213-9578-EEE8828D10B0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3651566C-98D2-4FD0-8B2A-833FE24D2433}"/>
                </a:ext>
              </a:extLst>
            </p:cNvPr>
            <p:cNvSpPr/>
            <p:nvPr/>
          </p:nvSpPr>
          <p:spPr>
            <a:xfrm>
              <a:off x="2158409" y="1095153"/>
              <a:ext cx="239233" cy="616689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543845" y="981578"/>
            <a:ext cx="60198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dirty="0">
                <a:ln w="3175">
                  <a:noFill/>
                </a:ln>
                <a:solidFill>
                  <a:srgbClr val="E400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Лицейский кинофестиваль: от идеи до воплощения</a:t>
            </a:r>
          </a:p>
          <a:p>
            <a:pPr algn="r"/>
            <a:endParaRPr lang="ru-RU" sz="4800" dirty="0">
              <a:ln w="3175">
                <a:noFill/>
              </a:ln>
              <a:solidFill>
                <a:srgbClr val="E4000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BBC26D-FE33-4E80-A126-7A7D3DA4A0C5}"/>
              </a:ext>
            </a:extLst>
          </p:cNvPr>
          <p:cNvSpPr/>
          <p:nvPr/>
        </p:nvSpPr>
        <p:spPr>
          <a:xfrm>
            <a:off x="792765" y="3937430"/>
            <a:ext cx="6262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потенциал </a:t>
            </a:r>
          </a:p>
          <a:p>
            <a:pPr algn="r"/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общелицейского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 «Кинофестиваль» и его роль 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становлении традиций 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в Лицее</a:t>
            </a:r>
            <a:endParaRPr lang="ru-RU" sz="2400" b="1" dirty="0">
              <a:ln w="3175">
                <a:noFill/>
              </a:ln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-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D78C1A-F083-4B4E-9F4E-0FA248C95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1" y="1284917"/>
            <a:ext cx="4462315" cy="29748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6252A9-B287-4C98-B504-56C0F5985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35" y="3299554"/>
            <a:ext cx="4657548" cy="31050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5364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7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45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52251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3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47897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79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-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767BE-858A-4912-A067-B4E79A5FC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5" y="1388072"/>
            <a:ext cx="7826513" cy="521767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2121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1861456" y="79607"/>
            <a:ext cx="6226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кинопроект «Нескучная наука» </a:t>
            </a:r>
          </a:p>
        </p:txBody>
      </p:sp>
      <p:pic>
        <p:nvPicPr>
          <p:cNvPr id="1026" name="Picture 2" descr="https://mir-lagerey.ru/upload/iblock/82d/82dfbca95fae04f2f0df23167a4a55b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1732" r="8909" b="16625"/>
          <a:stretch/>
        </p:blipFill>
        <p:spPr bwMode="auto">
          <a:xfrm>
            <a:off x="3036788" y="1109226"/>
            <a:ext cx="3066360" cy="22807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/>
          <a:stretch/>
        </p:blipFill>
        <p:spPr>
          <a:xfrm>
            <a:off x="87844" y="2058926"/>
            <a:ext cx="2822434" cy="1866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r="19762"/>
          <a:stretch/>
        </p:blipFill>
        <p:spPr>
          <a:xfrm>
            <a:off x="3302895" y="3554991"/>
            <a:ext cx="2531847" cy="1923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r="11667"/>
          <a:stretch/>
        </p:blipFill>
        <p:spPr>
          <a:xfrm>
            <a:off x="6227359" y="2093404"/>
            <a:ext cx="2788368" cy="178866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384411" y="5911266"/>
            <a:ext cx="8371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младших школьников с удивительным миром веществ и явлений вокруг нас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2037" y="4043453"/>
            <a:ext cx="167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4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Научное шоу</a:t>
            </a:r>
            <a:endParaRPr lang="ru-RU" dirty="0">
              <a:solidFill>
                <a:srgbClr val="18498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08431" y="3965216"/>
            <a:ext cx="142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184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Видеоблог</a:t>
            </a:r>
            <a:endParaRPr lang="ru-RU" dirty="0">
              <a:solidFill>
                <a:srgbClr val="184983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89201" y="5458786"/>
            <a:ext cx="2445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4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программы</a:t>
            </a:r>
            <a:endParaRPr lang="ru-RU" dirty="0">
              <a:solidFill>
                <a:srgbClr val="1849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7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1861456" y="79607"/>
            <a:ext cx="6226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кинопроект «Нескучная наука» </a:t>
            </a:r>
          </a:p>
        </p:txBody>
      </p:sp>
      <p:pic>
        <p:nvPicPr>
          <p:cNvPr id="4" name="Рисунок 3">
            <a:hlinkClick r:id="rId3" action="ppaction://hlinkfile"/>
            <a:extLst>
              <a:ext uri="{FF2B5EF4-FFF2-40B4-BE49-F238E27FC236}">
                <a16:creationId xmlns:a16="http://schemas.microsoft.com/office/drawing/2014/main" id="{0345DB2F-164E-4521-BCA4-98175519E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36956" r="7923" b="37247"/>
          <a:stretch/>
        </p:blipFill>
        <p:spPr>
          <a:xfrm>
            <a:off x="696633" y="946629"/>
            <a:ext cx="7844590" cy="49340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96633" y="6119413"/>
            <a:ext cx="7746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программы «Нескучная наука». Серия «Лимонадный газ»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8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4860" r="13531" b="6758"/>
          <a:stretch/>
        </p:blipFill>
        <p:spPr>
          <a:xfrm>
            <a:off x="5546270" y="1266235"/>
            <a:ext cx="3363686" cy="412383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3257091" y="0"/>
            <a:ext cx="238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834" r="12667"/>
          <a:stretch/>
        </p:blipFill>
        <p:spPr>
          <a:xfrm>
            <a:off x="457742" y="1495481"/>
            <a:ext cx="4854485" cy="36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69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-130629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1114938" y="1091732"/>
            <a:ext cx="7289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184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r>
              <a:rPr lang="ru-RU" sz="3600" b="1" dirty="0">
                <a:solidFill>
                  <a:srgbClr val="1849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прибудут с вами фильмы!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205" y="2292061"/>
            <a:ext cx="4911652" cy="36837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2023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C5541A-7ECD-4D80-A8EB-C3230366C90B}"/>
              </a:ext>
            </a:extLst>
          </p:cNvPr>
          <p:cNvSpPr/>
          <p:nvPr/>
        </p:nvSpPr>
        <p:spPr>
          <a:xfrm>
            <a:off x="1535262" y="920268"/>
            <a:ext cx="7445452" cy="501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Вступительное слово директора Лицея № 32 города Костромы Маргариты Вячеславовны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Кучеровской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вехи истории лицейского кинофестиваля (Тореева Елена Андреевна, заместитель директора по воспитательной работе).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- деятельность в рамках муниципального проекта по созданию межшкольных ассоциаций в 2017-2018 гг. (Тореева Е.А.).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Образовательный кинопроект «Нескучная наука-2022» и его роль в профориентации лицеистов.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Просмотр короткометражного фильма в рамках пропедевтического курса химии в 6-7 классах «Лимонадный газ».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D758814-7AC7-4EAE-B460-0AB50C7E92B7}"/>
              </a:ext>
            </a:extLst>
          </p:cNvPr>
          <p:cNvSpPr/>
          <p:nvPr/>
        </p:nvSpPr>
        <p:spPr>
          <a:xfrm>
            <a:off x="2585195" y="141514"/>
            <a:ext cx="3969548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вебинара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927109" y="49382"/>
            <a:ext cx="7289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Галерея портретов педагогов Лицея – героев популярных фильмов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C33AD5-A194-4940-9993-5B0D2FDAE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08" y="3778058"/>
            <a:ext cx="1745412" cy="28367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36C4C7-3D2B-49C2-AA40-56A786365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5" y="1052871"/>
            <a:ext cx="1548640" cy="27531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AB1DAE-6F2C-41D6-AE3E-E7C58C5CD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79" y="3852967"/>
            <a:ext cx="1856534" cy="27504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315101-C5AA-4719-BEF8-1E3D1CE15F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25" y="1052871"/>
            <a:ext cx="1556378" cy="27668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DD3611-5D68-4579-B731-C5230766D2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8" y="3686807"/>
            <a:ext cx="1640577" cy="29165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69BB81-A400-4F52-AA65-A137767B92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97" y="3819881"/>
            <a:ext cx="1548641" cy="275313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F390CC-6A57-4E65-99C9-DE345CB83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6" y="662133"/>
            <a:ext cx="1682819" cy="29916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4D9C5E-FA3D-4723-B108-806AF81529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42" y="680360"/>
            <a:ext cx="1682819" cy="29916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F4E2AE-8720-489E-A53A-CBEE668E70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79" y="1091250"/>
            <a:ext cx="2066907" cy="26772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6AFFF55-2D71-47C8-8FDA-2493FA5AEB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1" y="3768529"/>
            <a:ext cx="1602011" cy="23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8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AE9F61-DEBC-4024-916C-D38AE1A037A4}"/>
              </a:ext>
            </a:extLst>
          </p:cNvPr>
          <p:cNvSpPr/>
          <p:nvPr/>
        </p:nvSpPr>
        <p:spPr>
          <a:xfrm>
            <a:off x="927109" y="49382"/>
            <a:ext cx="7289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Галерея портретов педагогов Лицея – героев популярных фильмов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8A3A7-410B-4813-A0EA-406A5C902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03489"/>
            <a:ext cx="1979129" cy="35184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32DD25-2682-4999-894B-C7C81246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44" y="1045391"/>
            <a:ext cx="2514067" cy="361303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3FAE96-25FC-489F-BF4A-1B9795491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58" y="1045391"/>
            <a:ext cx="2471217" cy="35443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AE3719-1006-4687-A3D3-BAEC2A383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" y="1052871"/>
            <a:ext cx="1890889" cy="27730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24892AB-73EA-4429-B1BB-67F5F4905D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2" y="3526960"/>
            <a:ext cx="2005981" cy="32031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ABF107-8355-4EF0-BA2C-166F0B851E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36" y="3537266"/>
            <a:ext cx="1790186" cy="31825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3787561-9D45-4D57-9EAB-B25BF58FB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20" y="3544094"/>
            <a:ext cx="1988870" cy="31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6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25267-CFA1-493B-8B95-C09669CB32BB}"/>
              </a:ext>
            </a:extLst>
          </p:cNvPr>
          <p:cNvSpPr/>
          <p:nvPr/>
        </p:nvSpPr>
        <p:spPr>
          <a:xfrm>
            <a:off x="1266950" y="396"/>
            <a:ext cx="6888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вехи истории лицейского кинофестиваля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i.ytimg.com/vi/bCRU6f0plFg/maxresdefault.jpg">
            <a:extLst>
              <a:ext uri="{FF2B5EF4-FFF2-40B4-BE49-F238E27FC236}">
                <a16:creationId xmlns:a16="http://schemas.microsoft.com/office/drawing/2014/main" id="{4AF3DA09-51E9-496F-817D-1C2AB81BD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0" y="1224368"/>
            <a:ext cx="8034819" cy="45195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35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0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25267-CFA1-493B-8B95-C09669CB32BB}"/>
              </a:ext>
            </a:extLst>
          </p:cNvPr>
          <p:cNvSpPr/>
          <p:nvPr/>
        </p:nvSpPr>
        <p:spPr>
          <a:xfrm>
            <a:off x="1125771" y="0"/>
            <a:ext cx="6888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вехи истории лицейского кинофестиваля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961646"/>
            <a:ext cx="8251371" cy="55009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5327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25267-CFA1-493B-8B95-C09669CB32BB}"/>
              </a:ext>
            </a:extLst>
          </p:cNvPr>
          <p:cNvSpPr/>
          <p:nvPr/>
        </p:nvSpPr>
        <p:spPr>
          <a:xfrm>
            <a:off x="1129833" y="0"/>
            <a:ext cx="6888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вехи истории лицейского кинофестиваля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961646"/>
            <a:ext cx="8294913" cy="552994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5081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25267-CFA1-493B-8B95-C09669CB32BB}"/>
              </a:ext>
            </a:extLst>
          </p:cNvPr>
          <p:cNvSpPr/>
          <p:nvPr/>
        </p:nvSpPr>
        <p:spPr>
          <a:xfrm>
            <a:off x="1129833" y="-25184"/>
            <a:ext cx="6888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вехи истории лицейского кинофестиваля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8" y="903739"/>
            <a:ext cx="8251374" cy="55009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56809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0"/>
            <a:ext cx="9139938" cy="6858000"/>
            <a:chOff x="0" y="0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535262" y="1114046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525267-CFA1-493B-8B95-C09669CB32BB}"/>
              </a:ext>
            </a:extLst>
          </p:cNvPr>
          <p:cNvSpPr/>
          <p:nvPr/>
        </p:nvSpPr>
        <p:spPr>
          <a:xfrm>
            <a:off x="1129833" y="0"/>
            <a:ext cx="6888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вехи истории лицейского кинофестиваля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6" y="961646"/>
            <a:ext cx="8305801" cy="55372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3856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6435A2A-B164-48F1-AE52-30C3E1B6E3B6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7CFB0A5-E27C-4837-AA8A-9182E06A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E6A37A8-D9E9-414B-8384-10271CDFBECE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53886" y="1275077"/>
            <a:ext cx="6672943" cy="450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400" b="1" dirty="0">
                <a:ln w="3175">
                  <a:noFill/>
                </a:ln>
                <a:solidFill>
                  <a:srgbClr val="E400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проекта:</a:t>
            </a:r>
          </a:p>
          <a:p>
            <a:pPr algn="ctr">
              <a:lnSpc>
                <a:spcPct val="107000"/>
              </a:lnSpc>
            </a:pPr>
            <a:r>
              <a:rPr lang="ru-RU" sz="3200" b="1" dirty="0">
                <a:ln w="3175">
                  <a:noFill/>
                </a:ln>
                <a:solidFill>
                  <a:srgbClr val="E4000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Привлечь подростков к новой форме взаимодействия – проведению кинофестиваля, обеспечить возможность развития творческих способностей каждого участника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DA274C-F9B6-43C2-AB4F-793961172A0A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-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15137C-4315-4A60-B600-2EAE1D9EBDD5}"/>
              </a:ext>
            </a:extLst>
          </p:cNvPr>
          <p:cNvGrpSpPr/>
          <p:nvPr/>
        </p:nvGrpSpPr>
        <p:grpSpPr>
          <a:xfrm>
            <a:off x="4062" y="6854"/>
            <a:ext cx="9139938" cy="6858000"/>
            <a:chOff x="-111619" y="-348342"/>
            <a:chExt cx="9139938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619" y="-348342"/>
              <a:ext cx="9139938" cy="68580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8BFC3D0-3BB1-4FEC-A909-42CACEF78CA6}"/>
                </a:ext>
              </a:extLst>
            </p:cNvPr>
            <p:cNvSpPr/>
            <p:nvPr/>
          </p:nvSpPr>
          <p:spPr>
            <a:xfrm>
              <a:off x="1426404" y="787475"/>
              <a:ext cx="182880" cy="512064"/>
            </a:xfrm>
            <a:prstGeom prst="rect">
              <a:avLst/>
            </a:prstGeom>
            <a:solidFill>
              <a:srgbClr val="FFFBFA"/>
            </a:solidFill>
            <a:ln>
              <a:solidFill>
                <a:srgbClr val="FF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287675-C77E-4960-B8D6-A6E27AA17101}"/>
              </a:ext>
            </a:extLst>
          </p:cNvPr>
          <p:cNvSpPr/>
          <p:nvPr/>
        </p:nvSpPr>
        <p:spPr>
          <a:xfrm>
            <a:off x="631372" y="6854"/>
            <a:ext cx="8512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Межшкольный кинофестиваль «Созвездие» - деятельность в рамках муниципального проекта по </a:t>
            </a:r>
            <a:r>
              <a:rPr lang="ru-RU" sz="2800" dirty="0">
                <a:solidFill>
                  <a:srgbClr val="18498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созданию межшкольных ассоциаций</a:t>
            </a:r>
            <a:endParaRPr lang="ru-RU" sz="2800" dirty="0">
              <a:solidFill>
                <a:srgbClr val="184983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89CDE1-BFC8-4142-B3C6-BCAA0A2A5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05" y="2587268"/>
            <a:ext cx="4899636" cy="32664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6AFD1-5A28-46C4-AA2A-AE9406135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9" y="1391849"/>
            <a:ext cx="4615272" cy="30768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319214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30F4D68D303104CB58F9660CF2DA184" ma:contentTypeVersion="49" ma:contentTypeDescription="Создание документа." ma:contentTypeScope="" ma:versionID="050e96184a9d18fe887394caee1b0f1c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3F848-A701-48FE-A10F-C5DAB268C874}"/>
</file>

<file path=customXml/itemProps2.xml><?xml version="1.0" encoding="utf-8"?>
<ds:datastoreItem xmlns:ds="http://schemas.openxmlformats.org/officeDocument/2006/customXml" ds:itemID="{6C1AF08B-2C49-4FD0-BC77-C8D7E3BABB53}"/>
</file>

<file path=customXml/itemProps3.xml><?xml version="1.0" encoding="utf-8"?>
<ds:datastoreItem xmlns:ds="http://schemas.openxmlformats.org/officeDocument/2006/customXml" ds:itemID="{0A771559-2085-4EE9-B180-909879DE4350}"/>
</file>

<file path=customXml/itemProps4.xml><?xml version="1.0" encoding="utf-8"?>
<ds:datastoreItem xmlns:ds="http://schemas.openxmlformats.org/officeDocument/2006/customXml" ds:itemID="{82A061E0-26CB-4B58-A11E-D60BAAEA2DB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</TotalTime>
  <Words>334</Words>
  <Application>Microsoft Office PowerPoint</Application>
  <PresentationFormat>Экран (4:3)</PresentationFormat>
  <Paragraphs>39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Елена Тореева</cp:lastModifiedBy>
  <cp:revision>45</cp:revision>
  <dcterms:created xsi:type="dcterms:W3CDTF">2013-11-19T05:52:05Z</dcterms:created>
  <dcterms:modified xsi:type="dcterms:W3CDTF">2022-02-09T09:24:18Z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0x010100030F4D68D303104CB58F9660CF2DA184</vt:lpwstr>
  </property>
</Properties>
</file>