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2" r:id="rId7"/>
    <p:sldId id="263" r:id="rId8"/>
    <p:sldId id="260" r:id="rId9"/>
    <p:sldId id="261" r:id="rId10"/>
    <p:sldId id="264" r:id="rId11"/>
    <p:sldId id="266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0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0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0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F4D6-8341-4791-B1EF-6933C4A35E5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0902-9106-46BD-904C-EE5643C1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1989" y="1452200"/>
            <a:ext cx="944056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образовательной организации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8670" y="4831814"/>
            <a:ext cx="353568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методической службы МБОУ СОШ №18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Сергеевна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" y="182881"/>
            <a:ext cx="1181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города Костромы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18»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000"/>
            <a:ext cx="433314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90" y="203329"/>
            <a:ext cx="12043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наставничества: «Учитель - учитель (педагог – педагог)»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РАЗВИТИЯ ПОД РУКОВОДСТВОМ НАСТАВНИКА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наставничества: «учитель-учитель». Ролевая модель: «опытный учитель-молодой специалист».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и должность наставляемого сотрудника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должность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наставника__________________________________________________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                                                                                                                  Срок осуществления плана: с «     »	20    г. по «       »	20 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60034"/>
              </p:ext>
            </p:extLst>
          </p:nvPr>
        </p:nvGraphicFramePr>
        <p:xfrm>
          <a:off x="438875" y="3967252"/>
          <a:ext cx="10907617" cy="75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8128"/>
                <a:gridCol w="4536708"/>
                <a:gridCol w="480378"/>
                <a:gridCol w="3083967"/>
                <a:gridCol w="1246157"/>
                <a:gridCol w="1092279"/>
              </a:tblGrid>
              <a:tr h="756000">
                <a:tc>
                  <a:txBody>
                    <a:bodyPr/>
                    <a:lstStyle/>
                    <a:p>
                      <a:pPr marR="1193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4305" marR="1412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Проект,</a:t>
                      </a:r>
                      <a:r>
                        <a:rPr lang="ru-RU" sz="12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0120" marR="840105" indent="-104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Планируемый</a:t>
                      </a:r>
                      <a:r>
                        <a:rPr lang="ru-RU" sz="12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результат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marR="60960" indent="-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Фактический</a:t>
                      </a:r>
                      <a:r>
                        <a:rPr lang="ru-RU" sz="12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результат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Оценка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3500" marR="596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наставника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51" y="225187"/>
            <a:ext cx="8229600" cy="8026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наставничества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26851" y="1118681"/>
            <a:ext cx="9728" cy="4970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26851" y="1926077"/>
            <a:ext cx="8229600" cy="38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26851" y="3044757"/>
            <a:ext cx="6021421" cy="5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826851" y="4114801"/>
            <a:ext cx="6108971" cy="29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26851" y="5058382"/>
            <a:ext cx="6439711" cy="53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26851" y="6021421"/>
            <a:ext cx="6108971" cy="68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3039" y="1352620"/>
            <a:ext cx="82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Традиционное личное наставничество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0860" y="2417881"/>
            <a:ext cx="706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Групповое наставничество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0860" y="3536563"/>
            <a:ext cx="733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Командное наставничество.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0924" y="4465553"/>
            <a:ext cx="7795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 ровесниками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3039" y="5443184"/>
            <a:ext cx="700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Интернет-наставничество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00" y="2750773"/>
            <a:ext cx="4464000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38" y="332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855904" y="1503802"/>
            <a:ext cx="1244908" cy="1366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940626" y="1503802"/>
            <a:ext cx="1443210" cy="1266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83894" y="3161841"/>
            <a:ext cx="5111826" cy="19830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интерес и доверие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0464" y="3062689"/>
            <a:ext cx="5684702" cy="20050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или личный опыт наставника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наставлемого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41" y="7250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03" y="1788925"/>
            <a:ext cx="7270065" cy="45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8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" y="182245"/>
            <a:ext cx="11551920" cy="2320925"/>
          </a:xfrm>
        </p:spPr>
        <p:txBody>
          <a:bodyPr>
            <a:noAutofit/>
          </a:bodyPr>
          <a:lstStyle/>
          <a:p>
            <a:pPr algn="just"/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 передачи знаний, умений, навыков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более опытного и знающего, предоставление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помощи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совета, оказание необходимой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" y="2948940"/>
            <a:ext cx="115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 позволяет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передавать знания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необходимые компетенции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чем традиционные способы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780442"/>
            <a:ext cx="426600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" y="23939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124" t="43499" r="26970" b="23678"/>
          <a:stretch/>
        </p:blipFill>
        <p:spPr>
          <a:xfrm>
            <a:off x="537177" y="1657350"/>
            <a:ext cx="11301560" cy="43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 ОО: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" y="1002397"/>
            <a:ext cx="108394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Приказы: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куратора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наставнических пар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программы наставничества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210" y="181809"/>
            <a:ext cx="115595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ЗОНЕ ОТВЕТСТВЕННОСТИ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 работа наставников и наставляемых.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обучения наставников (в том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привлечение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для проведения обучения).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 процедуры внедрения целевой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наставничества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проведения программ наставничества.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оценке вовлеченности обучающихся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Решение организационных вопросов, возникающих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модели.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Мониторинг реализации и получение обратной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программы и иных причастных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программе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30" y="125095"/>
            <a:ext cx="10515600" cy="7778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830" y="902970"/>
            <a:ext cx="107251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определяет цель и задачи наставничества (целевой моделью);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устанавливает порядок организации наставнической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определяет права и обязанности ее участников;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определяет требования, предъявляемые к наставникам;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устанавливает способы мотивации наставников и кураторов;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определяет	требования	к	проведению	мониторинга	и	оценки	качества процесса реализации наставничества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2069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80" y="731520"/>
            <a:ext cx="57531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281" t="17334" r="34281" b="4667"/>
          <a:stretch/>
        </p:blipFill>
        <p:spPr>
          <a:xfrm>
            <a:off x="205720" y="0"/>
            <a:ext cx="5056907" cy="68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125" t="35167" r="4000" b="20000"/>
          <a:stretch/>
        </p:blipFill>
        <p:spPr>
          <a:xfrm>
            <a:off x="5463540" y="2968515"/>
            <a:ext cx="6549390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6636" y="423612"/>
            <a:ext cx="3284881" cy="14740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наставнических пар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845" y="2668905"/>
            <a:ext cx="3581400" cy="12001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ученик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510" y="4389120"/>
            <a:ext cx="3691890" cy="113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- ученик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32624" y="2663190"/>
            <a:ext cx="3571049" cy="12458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- студент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29600" y="4400550"/>
            <a:ext cx="3554730" cy="11201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- ученик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07205" y="5288925"/>
            <a:ext cx="3577590" cy="12458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учитель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511949">
            <a:off x="6201205" y="3064972"/>
            <a:ext cx="2389372" cy="4543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82992">
            <a:off x="8069026" y="833025"/>
            <a:ext cx="1371719" cy="2011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70613" y="840582"/>
            <a:ext cx="1371719" cy="20118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94881">
            <a:off x="3837340" y="2158535"/>
            <a:ext cx="1338024" cy="22408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4374">
            <a:off x="5128949" y="2476047"/>
            <a:ext cx="1656370" cy="24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0F4D68D303104CB58F9660CF2DA184" ma:contentTypeVersion="49" ma:contentTypeDescription="Создание документа." ma:contentTypeScope="" ma:versionID="050e96184a9d18fe887394caee1b0f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E9307-28FE-4733-BFB5-07C8B7C70A55}"/>
</file>

<file path=customXml/itemProps2.xml><?xml version="1.0" encoding="utf-8"?>
<ds:datastoreItem xmlns:ds="http://schemas.openxmlformats.org/officeDocument/2006/customXml" ds:itemID="{F11F25BB-F178-442A-97E6-814A50E27263}"/>
</file>

<file path=customXml/itemProps3.xml><?xml version="1.0" encoding="utf-8"?>
<ds:datastoreItem xmlns:ds="http://schemas.openxmlformats.org/officeDocument/2006/customXml" ds:itemID="{B75959EF-D240-40EA-8B2D-8FE24EFB0118}"/>
</file>

<file path=customXml/itemProps4.xml><?xml version="1.0" encoding="utf-8"?>
<ds:datastoreItem xmlns:ds="http://schemas.openxmlformats.org/officeDocument/2006/customXml" ds:itemID="{530461D0-60C8-4755-92B9-043EFB114A9A}"/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288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Наставничество в образовательной организации</vt:lpstr>
      <vt:lpstr>Наставничество - способ передачи знаний, умений, навыков человеку от более опытного и знающего, предоставление людям помощи и совета, оказание необходимой поддержки.</vt:lpstr>
      <vt:lpstr>Целевая модель наставничества Этапы реализации :</vt:lpstr>
      <vt:lpstr>Презентация PowerPoint</vt:lpstr>
      <vt:lpstr>Комплект документов ОО:</vt:lpstr>
      <vt:lpstr>Презентация PowerPoint</vt:lpstr>
      <vt:lpstr>Положение о наставничестве</vt:lpstr>
      <vt:lpstr>Программа наставничества</vt:lpstr>
      <vt:lpstr>Презентация PowerPoint</vt:lpstr>
      <vt:lpstr>Презентация PowerPoint</vt:lpstr>
      <vt:lpstr>Типы наставничества</vt:lpstr>
      <vt:lpstr>Критерии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в образовательной организации</dc:title>
  <dc:creator>Пользователь</dc:creator>
  <cp:lastModifiedBy>Пользователь</cp:lastModifiedBy>
  <cp:revision>28</cp:revision>
  <dcterms:created xsi:type="dcterms:W3CDTF">2022-11-12T17:06:59Z</dcterms:created>
  <dcterms:modified xsi:type="dcterms:W3CDTF">2022-11-17T08:48:02Z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0x010100030F4D68D303104CB58F9660CF2DA184</vt:lpwstr>
  </property>
</Properties>
</file>